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76" r:id="rId3"/>
  </p:sldMasterIdLst>
  <p:notesMasterIdLst>
    <p:notesMasterId r:id="rId30"/>
  </p:notesMasterIdLst>
  <p:handoutMasterIdLst>
    <p:handoutMasterId r:id="rId31"/>
  </p:handoutMasterIdLst>
  <p:sldIdLst>
    <p:sldId id="473" r:id="rId4"/>
    <p:sldId id="487" r:id="rId5"/>
    <p:sldId id="488" r:id="rId6"/>
    <p:sldId id="479" r:id="rId7"/>
    <p:sldId id="444" r:id="rId8"/>
    <p:sldId id="445" r:id="rId9"/>
    <p:sldId id="451" r:id="rId10"/>
    <p:sldId id="452" r:id="rId11"/>
    <p:sldId id="450" r:id="rId12"/>
    <p:sldId id="477" r:id="rId13"/>
    <p:sldId id="480" r:id="rId14"/>
    <p:sldId id="481" r:id="rId15"/>
    <p:sldId id="478" r:id="rId16"/>
    <p:sldId id="453" r:id="rId17"/>
    <p:sldId id="454" r:id="rId18"/>
    <p:sldId id="482" r:id="rId19"/>
    <p:sldId id="483" r:id="rId20"/>
    <p:sldId id="486" r:id="rId21"/>
    <p:sldId id="458" r:id="rId22"/>
    <p:sldId id="459" r:id="rId23"/>
    <p:sldId id="460" r:id="rId24"/>
    <p:sldId id="461" r:id="rId25"/>
    <p:sldId id="462" r:id="rId26"/>
    <p:sldId id="465" r:id="rId27"/>
    <p:sldId id="466" r:id="rId28"/>
    <p:sldId id="49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6600"/>
    <a:srgbClr val="FFFFCC"/>
    <a:srgbClr val="FFFF00"/>
    <a:srgbClr val="0000FF"/>
    <a:srgbClr val="FF0000"/>
    <a:srgbClr val="66FFFF"/>
    <a:srgbClr val="00CC99"/>
    <a:srgbClr val="333399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547" autoAdjust="0"/>
  </p:normalViewPr>
  <p:slideViewPr>
    <p:cSldViewPr showGuides="1">
      <p:cViewPr>
        <p:scale>
          <a:sx n="100" d="100"/>
          <a:sy n="100" d="100"/>
        </p:scale>
        <p:origin x="-126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DBB8BB-A0E1-4FAD-9095-68C3AE65A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74D095-EB37-4841-B9FC-1322AAD0E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77FD68-C81B-479E-9727-37D6841DACF2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C4947-E134-4177-ACA9-DA64F1CD2F80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C4947-E134-4177-ACA9-DA64F1CD2F80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B2C816-2BB9-4FD4-9A68-A96056032D5E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EB0C6-8D33-4B56-A2D7-05E0E37769CD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5C006-0771-4C0B-8161-D535C694DE89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67C4D-C80F-43BE-A79A-1A30D2AFA0BD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6CFFF-1192-42D1-A1F2-1EE2AF5FF3F0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4A77B-A663-4C1F-A471-3AB2613D1946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4B639-A6E2-4FD6-98BB-3E009C630679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D4752-B85D-4564-B70B-CC602CA1467D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BF84F-CD3E-4751-BEAD-D3782280AED8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C2FFE-D323-48AA-9ED5-624B9278F67A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72057-D487-4742-ADD4-695F033B9BE2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B6D4C9-4E6B-4546-B831-C8259E530D3E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E29776-69D0-4C2C-B4F8-882F2CDBDD18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C7F75-BAB2-49C6-9AF6-4DCBD23E36E3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C4F17F-7D88-4AC9-8412-2A0C38AC683E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2DFA1-482C-4846-AE3D-3AA3D6929681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D114D7-6903-4357-9556-3528F5EC87DF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D6F08-1FB7-4B0C-8613-C3EA49BB3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A5932-02ED-4DB7-AEBD-F3C5E3746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4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584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B2D0A-EAD4-4A58-90F6-E9C0186BB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981200"/>
            <a:ext cx="38115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15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CA7DA-B46E-44AB-ACA1-B7F9B85AA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800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A7FEF-4089-4E42-B2AD-B029B03FE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48BF9-68DE-4F47-B5E0-EFF069DD3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7BC60-B53E-4D53-944D-A977E5BB7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A95A6-1FE2-496F-BE1C-B9D80DDBC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5BBF3-7BE9-42EB-9B58-AACBA958E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0C67C-E3AF-47ED-89BF-1A5568382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ADDD-3C8E-40ED-ABD2-D7B7817D0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4CD1D-FE53-4D04-917E-C70F73915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704F7-0982-4632-9F7E-2623280E4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8EC6F-6C59-4C43-8A72-C5B028FE6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8D5E9-E91F-435A-B440-A39ACAC6C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4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584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F5323-5B83-4FF6-90AA-28915E65C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0AF00-E857-4693-97A5-375279192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6225"/>
            <a:ext cx="8229600" cy="5849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8386-E771-4E0C-A30D-BCF86251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0CA-4AE8-4F55-8873-0D7503E4F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A8B4E-9A07-4669-B228-D912C2C01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E7135-32C3-4C69-9064-077508962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AC2F6-F31A-4877-84A1-29B2B27A5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128B6-90A6-40F0-9E78-108A73FEB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E95A-D0CF-48BD-942F-701F23F64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96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1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1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ctr">
              <a:defRPr sz="1300" smtClean="0"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1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102B20BF-8039-4F1D-B586-E45A6BE1C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5pPr>
      <a:lvl6pPr marL="457200" algn="ctr" defTabSz="911225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6pPr>
      <a:lvl7pPr marL="914400" algn="ctr" defTabSz="911225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7pPr>
      <a:lvl8pPr marL="1371600" algn="ctr" defTabSz="911225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8pPr>
      <a:lvl9pPr marL="1828800" algn="ctr" defTabSz="911225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9pPr>
    </p:titleStyle>
    <p:bodyStyle>
      <a:lvl1pPr marL="344488" indent="-344488" algn="l" defTabSz="911225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12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3177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598613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91122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911225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911225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911225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911225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609600"/>
            <a:ext cx="7775575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2592" tIns="46296" rIns="92592" bIns="462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1200"/>
            <a:ext cx="7775575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2592" tIns="46296" rIns="92592" bIns="46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91122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91122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91122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91122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defTabSz="91122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defTabSz="911225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1413" indent="-230188" algn="l" defTabSz="91122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597025" indent="-227013" algn="l" defTabSz="911225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1050" indent="-225425" algn="l" defTabSz="91122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08250" indent="-225425" algn="l" defTabSz="911225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65450" indent="-225425" algn="l" defTabSz="911225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2650" indent="-225425" algn="l" defTabSz="911225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79850" indent="-225425" algn="l" defTabSz="911225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96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FFFFCC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FFFFCC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FFFFCC"/>
                </a:solidFill>
                <a:latin typeface="Arial" charset="0"/>
              </a:defRPr>
            </a:lvl1pPr>
          </a:lstStyle>
          <a:p>
            <a:pPr>
              <a:defRPr/>
            </a:pPr>
            <a:fld id="{37F1086F-FBFC-4598-9911-1071649C5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5pPr>
      <a:lvl6pPr marL="457200" algn="ctr" defTabSz="911225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6pPr>
      <a:lvl7pPr marL="914400" algn="ctr" defTabSz="911225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7pPr>
      <a:lvl8pPr marL="1371600" algn="ctr" defTabSz="911225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8pPr>
      <a:lvl9pPr marL="1828800" algn="ctr" defTabSz="911225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9pPr>
    </p:titleStyle>
    <p:bodyStyle>
      <a:lvl1pPr marL="344488" indent="-344488" algn="l" defTabSz="911225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12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3177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598613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91122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911225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911225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911225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911225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hyperlink" Target="mailto:gbagby@lsuhsc.edu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686800" cy="1470025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From Blood to Host Defense Adaptive Host Defense</a:t>
            </a:r>
          </a:p>
        </p:txBody>
      </p:sp>
      <p:pic>
        <p:nvPicPr>
          <p:cNvPr id="26627" name="Picture 13" descr="circulationgene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971800"/>
            <a:ext cx="20574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4" descr="immun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971800"/>
            <a:ext cx="164623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Subtitle 8"/>
          <p:cNvSpPr>
            <a:spLocks noGrp="1"/>
          </p:cNvSpPr>
          <p:nvPr>
            <p:ph type="subTitle" idx="1"/>
          </p:nvPr>
        </p:nvSpPr>
        <p:spPr>
          <a:xfrm>
            <a:off x="3429000" y="1752600"/>
            <a:ext cx="4724400" cy="121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smtClean="0">
                <a:latin typeface="Comic Sans MS" pitchFamily="66" charset="0"/>
              </a:rPr>
              <a:t>Gregory J. Bagby, Ph.D.</a:t>
            </a:r>
          </a:p>
          <a:p>
            <a:pPr>
              <a:lnSpc>
                <a:spcPct val="80000"/>
              </a:lnSpc>
            </a:pPr>
            <a:r>
              <a:rPr lang="en-US" sz="2400" b="1" smtClean="0">
                <a:latin typeface="Comic Sans MS" pitchFamily="66" charset="0"/>
                <a:hlinkClick r:id="rId5"/>
              </a:rPr>
              <a:t>gbagby@lsuhsc.edu</a:t>
            </a:r>
            <a:endParaRPr lang="en-US" sz="2400" b="1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400" b="1" smtClean="0">
                <a:latin typeface="Comic Sans MS" pitchFamily="66" charset="0"/>
              </a:rPr>
              <a:t>Office: 310 (CSRB)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143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Functions of B Cells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B cells participate in </a:t>
            </a:r>
            <a:r>
              <a:rPr lang="en-US" sz="2400" dirty="0" smtClean="0">
                <a:solidFill>
                  <a:srgbClr val="C00000"/>
                </a:solidFill>
              </a:rPr>
              <a:t>antibody-mediated responses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</a:rPr>
              <a:t>humoral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Extremely wide diversity of molecular targets.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B cells recognize antigens via B cell receptor. Each B cell has a unique receptor for a specific antigen (Ag)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Major defense against bacteria, viruses in extracellular fluid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B cells differentiate into </a:t>
            </a:r>
            <a:r>
              <a:rPr lang="en-US" sz="2400" dirty="0" smtClean="0">
                <a:solidFill>
                  <a:srgbClr val="C00000"/>
                </a:solidFill>
              </a:rPr>
              <a:t>plasma cells </a:t>
            </a:r>
            <a:r>
              <a:rPr lang="en-US" sz="2400" dirty="0" smtClean="0"/>
              <a:t>which</a:t>
            </a:r>
            <a:r>
              <a:rPr lang="en-US" sz="2400" dirty="0" smtClean="0"/>
              <a:t> </a:t>
            </a:r>
            <a:r>
              <a:rPr lang="en-US" sz="2400" dirty="0" smtClean="0"/>
              <a:t>secrete antibodies (</a:t>
            </a:r>
            <a:r>
              <a:rPr lang="en-US" sz="2400" dirty="0" err="1" smtClean="0"/>
              <a:t>Ab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Secreted </a:t>
            </a:r>
            <a:r>
              <a:rPr lang="en-US" sz="2400" dirty="0" err="1" smtClean="0"/>
              <a:t>Ab</a:t>
            </a:r>
            <a:r>
              <a:rPr lang="en-US" sz="2400" dirty="0" smtClean="0"/>
              <a:t> enter the blood.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If form an </a:t>
            </a:r>
            <a:r>
              <a:rPr lang="en-US" sz="2400" dirty="0" err="1" smtClean="0"/>
              <a:t>Ab</a:t>
            </a:r>
            <a:r>
              <a:rPr lang="en-US" sz="2400" dirty="0" smtClean="0"/>
              <a:t>-Ag complex lead to neutralization and/or removal of the Ag</a:t>
            </a:r>
            <a:endParaRPr lang="en-US" sz="2400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990600"/>
            <a:ext cx="8229600" cy="762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838199"/>
          </a:xfrm>
        </p:spPr>
        <p:txBody>
          <a:bodyPr/>
          <a:lstStyle/>
          <a:p>
            <a:r>
              <a:rPr lang="en-US" sz="2800" dirty="0" smtClean="0"/>
              <a:t>B Cell Receptors Are </a:t>
            </a:r>
            <a:r>
              <a:rPr lang="en-US" sz="2800" dirty="0" err="1" smtClean="0"/>
              <a:t>Immunoglogulins</a:t>
            </a:r>
            <a:r>
              <a:rPr lang="en-US" sz="2800" dirty="0" smtClean="0"/>
              <a:t> (</a:t>
            </a:r>
            <a:r>
              <a:rPr lang="en-US" sz="2800" dirty="0" err="1" smtClean="0"/>
              <a:t>Ig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516563"/>
          </a:xfrm>
        </p:spPr>
        <p:txBody>
          <a:bodyPr/>
          <a:lstStyle/>
          <a:p>
            <a:r>
              <a:rPr lang="en-US" sz="2400" dirty="0" smtClean="0"/>
              <a:t>B cell receptor - copies of specific </a:t>
            </a:r>
            <a:r>
              <a:rPr lang="en-US" sz="2400" dirty="0" err="1" smtClean="0"/>
              <a:t>Ig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on its plasma membrane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Glycoprotein acts as receptor 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for its antigen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Receptor also called an </a:t>
            </a:r>
            <a:r>
              <a:rPr lang="en-US" sz="2000" dirty="0" err="1" smtClean="0">
                <a:solidFill>
                  <a:srgbClr val="C00000"/>
                </a:solidFill>
              </a:rPr>
              <a:t>Ig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Not secreted therefore B cell 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receptor not an antibody</a:t>
            </a:r>
          </a:p>
          <a:p>
            <a:r>
              <a:rPr lang="en-US" sz="2400" dirty="0" smtClean="0"/>
              <a:t>B cell receptor and antibodies </a:t>
            </a:r>
            <a:br>
              <a:rPr lang="en-US" sz="2400" dirty="0" smtClean="0"/>
            </a:br>
            <a:r>
              <a:rPr lang="en-US" sz="2400" dirty="0" smtClean="0"/>
              <a:t>are </a:t>
            </a:r>
            <a:r>
              <a:rPr lang="en-US" sz="2400" dirty="0" err="1" smtClean="0"/>
              <a:t>Ig</a:t>
            </a:r>
            <a:r>
              <a:rPr lang="en-US" sz="2400" dirty="0" smtClean="0"/>
              <a:t> and composed of 4 </a:t>
            </a:r>
            <a:br>
              <a:rPr lang="en-US" sz="2400" dirty="0" smtClean="0"/>
            </a:br>
            <a:r>
              <a:rPr lang="en-US" sz="2400" dirty="0" smtClean="0"/>
              <a:t>interlinked polypeptide chains. </a:t>
            </a:r>
          </a:p>
          <a:p>
            <a:r>
              <a:rPr lang="en-US" sz="2400" dirty="0" smtClean="0"/>
              <a:t>5 major </a:t>
            </a:r>
            <a:r>
              <a:rPr lang="en-US" sz="2400" dirty="0" err="1" smtClean="0"/>
              <a:t>Ab</a:t>
            </a:r>
            <a:r>
              <a:rPr lang="en-US" sz="2400" dirty="0" smtClean="0"/>
              <a:t> classes </a:t>
            </a:r>
            <a:r>
              <a:rPr lang="en-US" sz="2400" dirty="0" smtClean="0"/>
              <a:t>– </a:t>
            </a:r>
            <a:r>
              <a:rPr lang="en-US" sz="2400" dirty="0" err="1" smtClean="0"/>
              <a:t>IgA</a:t>
            </a:r>
            <a:r>
              <a:rPr lang="en-US" sz="2400" dirty="0" smtClean="0"/>
              <a:t>, </a:t>
            </a:r>
            <a:r>
              <a:rPr lang="en-US" sz="2400" dirty="0" err="1" smtClean="0"/>
              <a:t>IgD</a:t>
            </a:r>
            <a:r>
              <a:rPr lang="en-US" sz="2400" dirty="0" smtClean="0"/>
              <a:t>, </a:t>
            </a:r>
            <a:r>
              <a:rPr lang="en-US" sz="2400" dirty="0" err="1" smtClean="0"/>
              <a:t>IgE</a:t>
            </a:r>
            <a:r>
              <a:rPr lang="en-US" sz="2400" dirty="0" smtClean="0"/>
              <a:t>, IgG, </a:t>
            </a:r>
            <a:r>
              <a:rPr lang="en-US" sz="2400" dirty="0" err="1" smtClean="0"/>
              <a:t>IgM</a:t>
            </a:r>
            <a:endParaRPr lang="en-US" sz="2400" dirty="0" smtClean="0"/>
          </a:p>
          <a:p>
            <a:r>
              <a:rPr lang="en-US" sz="2400" dirty="0" smtClean="0"/>
              <a:t>Ag-binding site - variable </a:t>
            </a:r>
            <a:r>
              <a:rPr lang="en-US" sz="2400" dirty="0" smtClean="0"/>
              <a:t>region </a:t>
            </a:r>
            <a:r>
              <a:rPr lang="en-US" sz="2400" dirty="0" smtClean="0"/>
              <a:t>(millions </a:t>
            </a:r>
            <a:r>
              <a:rPr lang="en-US" sz="2400" dirty="0" smtClean="0"/>
              <a:t>of </a:t>
            </a:r>
            <a:r>
              <a:rPr lang="en-US" sz="2400" dirty="0" smtClean="0"/>
              <a:t>unique amino acid </a:t>
            </a:r>
            <a:r>
              <a:rPr lang="en-US" sz="2400" dirty="0" smtClean="0"/>
              <a:t>sequences) each </a:t>
            </a:r>
            <a:r>
              <a:rPr lang="en-US" sz="2400" dirty="0" smtClean="0"/>
              <a:t>capable </a:t>
            </a:r>
            <a:r>
              <a:rPr lang="en-US" sz="2400" dirty="0" smtClean="0"/>
              <a:t>of binding one specific </a:t>
            </a:r>
            <a:r>
              <a:rPr lang="en-US" sz="2400" dirty="0" smtClean="0"/>
              <a:t>Ag</a:t>
            </a:r>
          </a:p>
          <a:p>
            <a:r>
              <a:rPr lang="en-US" sz="2400" dirty="0" err="1" smtClean="0"/>
              <a:t>Fc</a:t>
            </a:r>
            <a:r>
              <a:rPr lang="en-US" sz="2400" dirty="0" smtClean="0"/>
              <a:t> stem – identical within </a:t>
            </a:r>
            <a:r>
              <a:rPr lang="en-US" sz="2400" dirty="0" err="1" smtClean="0"/>
              <a:t>Ab</a:t>
            </a:r>
            <a:r>
              <a:rPr lang="en-US" sz="2400" dirty="0" smtClean="0"/>
              <a:t> classes </a:t>
            </a:r>
            <a:endParaRPr lang="en-US" sz="2400" dirty="0" smtClean="0"/>
          </a:p>
          <a:p>
            <a:r>
              <a:rPr lang="en-US" sz="2400" dirty="0" smtClean="0"/>
              <a:t>Plasma cells are clones of B cells with identical variable regions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85800"/>
            <a:ext cx="8229600" cy="762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58" name="Text Box 20"/>
          <p:cNvSpPr txBox="1">
            <a:spLocks noChangeArrowheads="1"/>
          </p:cNvSpPr>
          <p:nvPr/>
        </p:nvSpPr>
        <p:spPr bwMode="auto">
          <a:xfrm>
            <a:off x="4648200" y="2528887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1225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Light chain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029200" y="762000"/>
            <a:ext cx="3859477" cy="3886200"/>
            <a:chOff x="4484799" y="1371600"/>
            <a:chExt cx="4403878" cy="4572000"/>
          </a:xfrm>
        </p:grpSpPr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 rot="19751207">
              <a:off x="6354874" y="2170113"/>
              <a:ext cx="228600" cy="1752600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45" name="Rectangle 7"/>
            <p:cNvSpPr>
              <a:spLocks noChangeArrowheads="1"/>
            </p:cNvSpPr>
            <p:nvPr/>
          </p:nvSpPr>
          <p:spPr bwMode="auto">
            <a:xfrm rot="19751207">
              <a:off x="6639037" y="1978025"/>
              <a:ext cx="223838" cy="1879600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rot="354179" flipH="1">
              <a:off x="6843824" y="3440113"/>
              <a:ext cx="152400" cy="150813"/>
            </a:xfrm>
            <a:prstGeom prst="line">
              <a:avLst/>
            </a:prstGeom>
            <a:noFill/>
            <a:ln w="571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 rot="1804255" flipH="1">
              <a:off x="8183656" y="2171077"/>
              <a:ext cx="228600" cy="1752600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 rot="1804255" flipH="1">
              <a:off x="7903731" y="1982241"/>
              <a:ext cx="223838" cy="1879600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42" name="Line 13"/>
            <p:cNvSpPr>
              <a:spLocks noChangeShapeType="1"/>
            </p:cNvSpPr>
            <p:nvPr/>
          </p:nvSpPr>
          <p:spPr bwMode="auto">
            <a:xfrm rot="21201283">
              <a:off x="7778375" y="3446361"/>
              <a:ext cx="152400" cy="150813"/>
            </a:xfrm>
            <a:prstGeom prst="line">
              <a:avLst/>
            </a:prstGeom>
            <a:noFill/>
            <a:ln w="571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7104174" y="3670300"/>
              <a:ext cx="223838" cy="1879600"/>
            </a:xfrm>
            <a:prstGeom prst="rect">
              <a:avLst/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7451837" y="3683000"/>
              <a:ext cx="223838" cy="1879600"/>
            </a:xfrm>
            <a:prstGeom prst="rect">
              <a:avLst/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48" name="Text Box 21"/>
            <p:cNvSpPr txBox="1">
              <a:spLocks noChangeArrowheads="1"/>
            </p:cNvSpPr>
            <p:nvPr/>
          </p:nvSpPr>
          <p:spPr bwMode="auto">
            <a:xfrm>
              <a:off x="4484799" y="4281487"/>
              <a:ext cx="2362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1225">
                <a:spcBef>
                  <a:spcPct val="50000"/>
                </a:spcBef>
              </a:pPr>
              <a:r>
                <a:rPr lang="en-US" dirty="0">
                  <a:solidFill>
                    <a:srgbClr val="000000"/>
                  </a:solidFill>
                </a:rPr>
                <a:t>Heavy chain</a:t>
              </a:r>
            </a:p>
          </p:txBody>
        </p:sp>
        <p:sp>
          <p:nvSpPr>
            <p:cNvPr id="49" name="Text Box 29"/>
            <p:cNvSpPr txBox="1">
              <a:spLocks noChangeArrowheads="1"/>
            </p:cNvSpPr>
            <p:nvPr/>
          </p:nvSpPr>
          <p:spPr bwMode="auto">
            <a:xfrm>
              <a:off x="5539552" y="4791915"/>
              <a:ext cx="1523208" cy="434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1225">
                <a:spcBef>
                  <a:spcPct val="50000"/>
                </a:spcBef>
              </a:pPr>
              <a:r>
                <a:rPr lang="en-US" dirty="0" err="1" smtClean="0">
                  <a:solidFill>
                    <a:srgbClr val="000000"/>
                  </a:solidFill>
                </a:rPr>
                <a:t>Fc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</a:rPr>
                <a:t>stem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0" name="AutoShape 30"/>
            <p:cNvSpPr>
              <a:spLocks/>
            </p:cNvSpPr>
            <p:nvPr/>
          </p:nvSpPr>
          <p:spPr bwMode="auto">
            <a:xfrm flipH="1">
              <a:off x="6846999" y="3962400"/>
              <a:ext cx="152400" cy="1562100"/>
            </a:xfrm>
            <a:prstGeom prst="rightBracket">
              <a:avLst>
                <a:gd name="adj" fmla="val 8541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51" name="AutoShape 24"/>
            <p:cNvSpPr>
              <a:spLocks/>
            </p:cNvSpPr>
            <p:nvPr/>
          </p:nvSpPr>
          <p:spPr bwMode="auto">
            <a:xfrm>
              <a:off x="8294799" y="3581401"/>
              <a:ext cx="152400" cy="2019300"/>
            </a:xfrm>
            <a:prstGeom prst="rightBracket">
              <a:avLst>
                <a:gd name="adj" fmla="val 11041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53" name="Text Box 27"/>
            <p:cNvSpPr txBox="1">
              <a:spLocks noChangeArrowheads="1"/>
            </p:cNvSpPr>
            <p:nvPr/>
          </p:nvSpPr>
          <p:spPr bwMode="auto">
            <a:xfrm rot="16200000">
              <a:off x="7449456" y="4593223"/>
              <a:ext cx="2362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1225"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Constant end</a:t>
              </a:r>
            </a:p>
          </p:txBody>
        </p:sp>
        <p:sp>
          <p:nvSpPr>
            <p:cNvPr id="55" name="Text Box 22"/>
            <p:cNvSpPr txBox="1">
              <a:spLocks noChangeArrowheads="1"/>
            </p:cNvSpPr>
            <p:nvPr/>
          </p:nvSpPr>
          <p:spPr bwMode="auto">
            <a:xfrm rot="17749694">
              <a:off x="7919645" y="2847110"/>
              <a:ext cx="159950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1225"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Variable end</a:t>
              </a:r>
            </a:p>
          </p:txBody>
        </p:sp>
        <p:sp>
          <p:nvSpPr>
            <p:cNvPr id="56" name="AutoShape 23"/>
            <p:cNvSpPr>
              <a:spLocks/>
            </p:cNvSpPr>
            <p:nvPr/>
          </p:nvSpPr>
          <p:spPr bwMode="auto">
            <a:xfrm rot="1660749">
              <a:off x="8614660" y="2312147"/>
              <a:ext cx="45719" cy="1060350"/>
            </a:xfrm>
            <a:prstGeom prst="rightBracket">
              <a:avLst>
                <a:gd name="adj" fmla="val 75294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57" name="Line 32"/>
            <p:cNvSpPr>
              <a:spLocks noChangeShapeType="1"/>
            </p:cNvSpPr>
            <p:nvPr/>
          </p:nvSpPr>
          <p:spPr bwMode="auto">
            <a:xfrm flipV="1">
              <a:off x="6389799" y="4387701"/>
              <a:ext cx="762000" cy="76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 Box 17"/>
            <p:cNvSpPr txBox="1">
              <a:spLocks noChangeArrowheads="1"/>
            </p:cNvSpPr>
            <p:nvPr/>
          </p:nvSpPr>
          <p:spPr bwMode="auto">
            <a:xfrm>
              <a:off x="6237399" y="1371600"/>
              <a:ext cx="23622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1225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Specific antigen</a:t>
              </a:r>
              <a:br>
                <a:rPr lang="en-US">
                  <a:solidFill>
                    <a:srgbClr val="000000"/>
                  </a:solidFill>
                </a:rPr>
              </a:br>
              <a:r>
                <a:rPr lang="en-US">
                  <a:solidFill>
                    <a:srgbClr val="000000"/>
                  </a:solidFill>
                </a:rPr>
                <a:t>binding sites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8054905" y="2039937"/>
              <a:ext cx="522987" cy="1297910"/>
              <a:chOff x="7684906" y="2039937"/>
              <a:chExt cx="522987" cy="1297910"/>
            </a:xfrm>
          </p:grpSpPr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 rot="1804255" flipH="1">
                <a:off x="7968439" y="2186898"/>
                <a:ext cx="239454" cy="1150949"/>
              </a:xfrm>
              <a:prstGeom prst="rect">
                <a:avLst/>
              </a:prstGeom>
              <a:solidFill>
                <a:srgbClr val="99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CC"/>
                  </a:solidFill>
                </a:endParaRPr>
              </a:p>
            </p:txBody>
          </p: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 rot="1804255" flipH="1">
                <a:off x="7684906" y="2039937"/>
                <a:ext cx="239454" cy="1150949"/>
              </a:xfrm>
              <a:prstGeom prst="rect">
                <a:avLst/>
              </a:prstGeom>
              <a:solidFill>
                <a:srgbClr val="99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CC"/>
                  </a:solidFill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 rot="17936255">
              <a:off x="6170631" y="2027492"/>
              <a:ext cx="522987" cy="1297910"/>
              <a:chOff x="7684906" y="2039937"/>
              <a:chExt cx="522987" cy="1297910"/>
            </a:xfrm>
          </p:grpSpPr>
          <p:sp>
            <p:nvSpPr>
              <p:cNvPr id="63" name="Rectangle 11"/>
              <p:cNvSpPr>
                <a:spLocks noChangeArrowheads="1"/>
              </p:cNvSpPr>
              <p:nvPr/>
            </p:nvSpPr>
            <p:spPr bwMode="auto">
              <a:xfrm rot="1804255" flipH="1">
                <a:off x="7968439" y="2186898"/>
                <a:ext cx="239454" cy="1150949"/>
              </a:xfrm>
              <a:prstGeom prst="rect">
                <a:avLst/>
              </a:prstGeom>
              <a:solidFill>
                <a:srgbClr val="99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CC"/>
                  </a:solidFill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 rot="1804255" flipH="1">
                <a:off x="7684906" y="2039937"/>
                <a:ext cx="239454" cy="1150949"/>
              </a:xfrm>
              <a:prstGeom prst="rect">
                <a:avLst/>
              </a:prstGeom>
              <a:solidFill>
                <a:srgbClr val="99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CC"/>
                  </a:solidFill>
                </a:endParaRPr>
              </a:p>
            </p:txBody>
          </p:sp>
        </p:grpSp>
        <p:sp>
          <p:nvSpPr>
            <p:cNvPr id="59" name="Line 32"/>
            <p:cNvSpPr>
              <a:spLocks noChangeShapeType="1"/>
            </p:cNvSpPr>
            <p:nvPr/>
          </p:nvSpPr>
          <p:spPr bwMode="auto">
            <a:xfrm flipV="1">
              <a:off x="5932599" y="3200400"/>
              <a:ext cx="609600" cy="3048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Oval 9"/>
            <p:cNvSpPr>
              <a:spLocks noChangeArrowheads="1"/>
            </p:cNvSpPr>
            <p:nvPr/>
          </p:nvSpPr>
          <p:spPr bwMode="auto">
            <a:xfrm rot="354179">
              <a:off x="6011281" y="2029454"/>
              <a:ext cx="304800" cy="381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62" name="AutoShape 19"/>
            <p:cNvSpPr>
              <a:spLocks noChangeArrowheads="1"/>
            </p:cNvSpPr>
            <p:nvPr/>
          </p:nvSpPr>
          <p:spPr bwMode="auto">
            <a:xfrm flipH="1" flipV="1">
              <a:off x="6008799" y="1676400"/>
              <a:ext cx="533400" cy="457200"/>
            </a:xfrm>
            <a:custGeom>
              <a:avLst/>
              <a:gdLst>
                <a:gd name="T0" fmla="*/ 4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2 w 21600"/>
                <a:gd name="T7" fmla="*/ 4 h 21600"/>
                <a:gd name="T8" fmla="*/ 4 w 21600"/>
                <a:gd name="T9" fmla="*/ 3 h 21600"/>
                <a:gd name="T10" fmla="*/ 5 w 21600"/>
                <a:gd name="T11" fmla="*/ 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6500 h 21600"/>
                <a:gd name="T20" fmla="*/ 17486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9000"/>
                  </a:lnTo>
                  <a:lnTo>
                    <a:pt x="13371" y="9000"/>
                  </a:lnTo>
                  <a:lnTo>
                    <a:pt x="13371" y="16517"/>
                  </a:lnTo>
                  <a:lnTo>
                    <a:pt x="0" y="16517"/>
                  </a:lnTo>
                  <a:lnTo>
                    <a:pt x="0" y="21600"/>
                  </a:lnTo>
                  <a:lnTo>
                    <a:pt x="17486" y="21600"/>
                  </a:lnTo>
                  <a:lnTo>
                    <a:pt x="17486" y="9000"/>
                  </a:lnTo>
                  <a:lnTo>
                    <a:pt x="21600" y="90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4"/>
            <p:cNvSpPr>
              <a:spLocks noChangeArrowheads="1"/>
            </p:cNvSpPr>
            <p:nvPr/>
          </p:nvSpPr>
          <p:spPr bwMode="auto">
            <a:xfrm rot="21201283" flipH="1">
              <a:off x="8449212" y="2018823"/>
              <a:ext cx="304800" cy="381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61" name="AutoShape 18"/>
            <p:cNvSpPr>
              <a:spLocks noChangeArrowheads="1"/>
            </p:cNvSpPr>
            <p:nvPr/>
          </p:nvSpPr>
          <p:spPr bwMode="auto">
            <a:xfrm flipV="1">
              <a:off x="8294799" y="1676400"/>
              <a:ext cx="533400" cy="457200"/>
            </a:xfrm>
            <a:custGeom>
              <a:avLst/>
              <a:gdLst>
                <a:gd name="T0" fmla="*/ 4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2 w 21600"/>
                <a:gd name="T7" fmla="*/ 4 h 21600"/>
                <a:gd name="T8" fmla="*/ 4 w 21600"/>
                <a:gd name="T9" fmla="*/ 3 h 21600"/>
                <a:gd name="T10" fmla="*/ 5 w 21600"/>
                <a:gd name="T11" fmla="*/ 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6500 h 21600"/>
                <a:gd name="T20" fmla="*/ 17486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9000"/>
                  </a:lnTo>
                  <a:lnTo>
                    <a:pt x="13371" y="9000"/>
                  </a:lnTo>
                  <a:lnTo>
                    <a:pt x="13371" y="16517"/>
                  </a:lnTo>
                  <a:lnTo>
                    <a:pt x="0" y="16517"/>
                  </a:lnTo>
                  <a:lnTo>
                    <a:pt x="0" y="21600"/>
                  </a:lnTo>
                  <a:lnTo>
                    <a:pt x="17486" y="21600"/>
                  </a:lnTo>
                  <a:lnTo>
                    <a:pt x="17486" y="9000"/>
                  </a:lnTo>
                  <a:lnTo>
                    <a:pt x="21600" y="90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638175"/>
          </a:xfrm>
        </p:spPr>
        <p:txBody>
          <a:bodyPr/>
          <a:lstStyle/>
          <a:p>
            <a:r>
              <a:rPr lang="en-US" sz="3200" dirty="0" smtClean="0"/>
              <a:t>B Cell </a:t>
            </a:r>
            <a:r>
              <a:rPr lang="en-US" sz="3200" dirty="0" smtClean="0"/>
              <a:t>Receptor Diversity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400" dirty="0" smtClean="0"/>
              <a:t>Human genome contains about 200 genes that code </a:t>
            </a:r>
            <a:r>
              <a:rPr lang="en-US" sz="2400" dirty="0" err="1" smtClean="0"/>
              <a:t>Ig</a:t>
            </a:r>
            <a:endParaRPr lang="en-US" sz="2400" dirty="0" smtClean="0"/>
          </a:p>
          <a:p>
            <a:r>
              <a:rPr lang="en-US" sz="2400" dirty="0" smtClean="0"/>
              <a:t>How does body produce millions of different Ag-binding sites?</a:t>
            </a:r>
          </a:p>
          <a:p>
            <a:r>
              <a:rPr lang="en-US" sz="2400" dirty="0" smtClean="0"/>
              <a:t>Answer – type of genetic recombination unique in developing lymphocytes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Process requires enzyme only found in developing lymphocytes </a:t>
            </a:r>
            <a:r>
              <a:rPr lang="en-US" sz="2000" dirty="0" smtClean="0">
                <a:solidFill>
                  <a:srgbClr val="C00000"/>
                </a:solidFill>
              </a:rPr>
              <a:t>to perform the task during development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Variable region cut into segments and randomly rearranged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Varies from </a:t>
            </a:r>
            <a:r>
              <a:rPr lang="en-US" sz="2000" dirty="0" smtClean="0">
                <a:solidFill>
                  <a:srgbClr val="C00000"/>
                </a:solidFill>
              </a:rPr>
              <a:t>B cell </a:t>
            </a:r>
            <a:r>
              <a:rPr lang="en-US" sz="2000" dirty="0" smtClean="0">
                <a:solidFill>
                  <a:srgbClr val="C00000"/>
                </a:solidFill>
              </a:rPr>
              <a:t>to B cell </a:t>
            </a:r>
            <a:r>
              <a:rPr lang="en-US" sz="2000" dirty="0" smtClean="0">
                <a:solidFill>
                  <a:srgbClr val="C00000"/>
                </a:solidFill>
              </a:rPr>
              <a:t>resulting </a:t>
            </a:r>
            <a:r>
              <a:rPr lang="en-US" sz="2000" dirty="0" smtClean="0">
                <a:solidFill>
                  <a:srgbClr val="C00000"/>
                </a:solidFill>
              </a:rPr>
              <a:t>in </a:t>
            </a:r>
            <a:r>
              <a:rPr lang="en-US" sz="2000" dirty="0" smtClean="0">
                <a:solidFill>
                  <a:srgbClr val="C00000"/>
                </a:solidFill>
              </a:rPr>
              <a:t>millions of different unique sequences each capable of binding to a single Ag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914400"/>
            <a:ext cx="8229600" cy="762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143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Functions of T Cells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 cells play a variety of roles to include cell-mediated as opposed to humoral responses.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Different kinds of T cells (CD3+)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900" dirty="0" smtClean="0">
                <a:solidFill>
                  <a:srgbClr val="C00000"/>
                </a:solidFill>
              </a:rPr>
              <a:t>Helper T cells – CD4+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900" dirty="0" smtClean="0">
                <a:solidFill>
                  <a:srgbClr val="C00000"/>
                </a:solidFill>
              </a:rPr>
              <a:t>Cytotoxic T cells – CD8+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900" dirty="0" smtClean="0">
                <a:solidFill>
                  <a:srgbClr val="C00000"/>
                </a:solidFill>
              </a:rPr>
              <a:t>Regulatory T cells – CD4+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Cytotoxic T cells are attack cells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900" dirty="0" smtClean="0">
                <a:solidFill>
                  <a:srgbClr val="C00000"/>
                </a:solidFill>
              </a:rPr>
              <a:t>Travel in blood and tissues to seek out and bind to antigen-bearing target cells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900" dirty="0" smtClean="0">
                <a:solidFill>
                  <a:srgbClr val="C00000"/>
                </a:solidFill>
              </a:rPr>
              <a:t>Kill target cells by secreting chemicals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900" dirty="0" smtClean="0">
                <a:solidFill>
                  <a:srgbClr val="C00000"/>
                </a:solidFill>
              </a:rPr>
              <a:t>Cancerous or infected cells are killed by CD8+ cells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Helper T cells assist in activation and function of B cells, CD8+ cells and macrophages (dendritic cells) – Th1, Th2, Th17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Regulatory T cells believed to suppress activities of B and CD8+ cells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990600"/>
            <a:ext cx="8229600" cy="762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281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Antigen Recognition by T Lymphocytes Requires Presentation to the T cell Receptors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C00000"/>
                </a:solidFill>
              </a:rPr>
              <a:t>T cell receptor</a:t>
            </a:r>
            <a:r>
              <a:rPr lang="en-US" sz="2400" dirty="0" smtClean="0"/>
              <a:t>: Two-chained proteins are similar to B cell </a:t>
            </a:r>
            <a:r>
              <a:rPr lang="en-US" sz="2400" dirty="0" err="1" smtClean="0"/>
              <a:t>Ig</a:t>
            </a:r>
            <a:r>
              <a:rPr lang="en-US" sz="2400" dirty="0" smtClean="0"/>
              <a:t> on cell surface </a:t>
            </a:r>
          </a:p>
          <a:p>
            <a:pPr lvl="1" eaLnBrk="1" hangingPunct="1"/>
            <a:r>
              <a:rPr lang="en-US" sz="2000" dirty="0" smtClean="0">
                <a:solidFill>
                  <a:srgbClr val="C00000"/>
                </a:solidFill>
              </a:rPr>
              <a:t>Each T cell has receptor specific for one particular Ag. Similar variable region to </a:t>
            </a:r>
            <a:r>
              <a:rPr lang="en-US" sz="2000" dirty="0" smtClean="0">
                <a:solidFill>
                  <a:srgbClr val="C00000"/>
                </a:solidFill>
              </a:rPr>
              <a:t>B cell receptor and </a:t>
            </a:r>
            <a:r>
              <a:rPr lang="en-US" sz="2000" dirty="0" err="1" smtClean="0">
                <a:solidFill>
                  <a:srgbClr val="C00000"/>
                </a:solidFill>
              </a:rPr>
              <a:t>Ab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1" eaLnBrk="1" hangingPunct="1"/>
            <a:r>
              <a:rPr lang="en-US" sz="2000" dirty="0" smtClean="0">
                <a:solidFill>
                  <a:srgbClr val="C00000"/>
                </a:solidFill>
              </a:rPr>
              <a:t>As in B cells, multiple DNA rearrangement  result it millions of distinct T cell clones</a:t>
            </a:r>
          </a:p>
          <a:p>
            <a:pPr lvl="1" eaLnBrk="1" hangingPunct="1"/>
            <a:r>
              <a:rPr lang="en-US" sz="2000" dirty="0" smtClean="0">
                <a:solidFill>
                  <a:srgbClr val="C00000"/>
                </a:solidFill>
              </a:rPr>
              <a:t>T cell receptor remains embedded in plasma membrane of all T cells</a:t>
            </a:r>
          </a:p>
          <a:p>
            <a:pPr eaLnBrk="1" hangingPunct="1"/>
            <a:r>
              <a:rPr lang="en-US" sz="2400" dirty="0" smtClean="0"/>
              <a:t>T cell receptor can only bind to its Ag that is “presented” to it in combination with a bodies own plasma membrane proteins (self proteins) </a:t>
            </a:r>
          </a:p>
          <a:p>
            <a:pPr lvl="1" eaLnBrk="1" hangingPunct="1"/>
            <a:r>
              <a:rPr lang="en-US" sz="1900" dirty="0" smtClean="0">
                <a:solidFill>
                  <a:srgbClr val="C00000"/>
                </a:solidFill>
              </a:rPr>
              <a:t>Group of proteins collective called major </a:t>
            </a:r>
            <a:r>
              <a:rPr lang="en-US" sz="1900" dirty="0" err="1" smtClean="0">
                <a:solidFill>
                  <a:srgbClr val="C00000"/>
                </a:solidFill>
              </a:rPr>
              <a:t>histocompatibility</a:t>
            </a:r>
            <a:r>
              <a:rPr lang="en-US" sz="1900" dirty="0" smtClean="0">
                <a:solidFill>
                  <a:srgbClr val="C00000"/>
                </a:solidFill>
              </a:rPr>
              <a:t> complex (MHC) or human leukocyte associated antigens (HLA Ag)</a:t>
            </a:r>
          </a:p>
          <a:p>
            <a:pPr lvl="1" eaLnBrk="1" hangingPunct="1"/>
            <a:r>
              <a:rPr lang="en-US" sz="1900" dirty="0" smtClean="0">
                <a:solidFill>
                  <a:srgbClr val="C00000"/>
                </a:solidFill>
              </a:rPr>
              <a:t>No two humans, except identical twins, have the same MHC genes</a:t>
            </a:r>
          </a:p>
          <a:p>
            <a:pPr lvl="1" eaLnBrk="1" hangingPunct="1"/>
            <a:r>
              <a:rPr lang="en-US" sz="1900" dirty="0" smtClean="0">
                <a:solidFill>
                  <a:srgbClr val="C00000"/>
                </a:solidFill>
              </a:rPr>
              <a:t>Markers of biological self</a:t>
            </a:r>
            <a:endParaRPr lang="en-US" sz="1900" dirty="0" smtClean="0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1066800"/>
            <a:ext cx="8229600" cy="762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9600" cy="8667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Major </a:t>
            </a:r>
            <a:r>
              <a:rPr lang="en-US" sz="3200" dirty="0" err="1" smtClean="0"/>
              <a:t>Histocompatibility</a:t>
            </a:r>
            <a:r>
              <a:rPr lang="en-US" sz="3200" dirty="0" smtClean="0"/>
              <a:t> Complex (MHC)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MHC proteins are called “restriction elements” because ability of T cell receptors to identify Ag is restricted to the Ag </a:t>
            </a:r>
            <a:r>
              <a:rPr lang="en-US" sz="2400" dirty="0" err="1" smtClean="0"/>
              <a:t>complexed</a:t>
            </a:r>
            <a:r>
              <a:rPr lang="en-US" sz="2400" dirty="0" smtClean="0"/>
              <a:t> to an MHC protein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Two classes of MHC: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Class I:</a:t>
            </a:r>
            <a:r>
              <a:rPr lang="en-US" sz="2400" dirty="0" smtClean="0"/>
              <a:t>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On surface of virtually all nucleated cells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Required for Ag presentation to </a:t>
            </a:r>
            <a:r>
              <a:rPr lang="en-US" sz="2000" dirty="0" err="1" smtClean="0"/>
              <a:t>cytotoxic</a:t>
            </a:r>
            <a:r>
              <a:rPr lang="en-US" sz="2000" dirty="0" smtClean="0"/>
              <a:t> T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Class II:</a:t>
            </a:r>
            <a:r>
              <a:rPr lang="en-US" sz="2400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Only on surface of macrophages, macrophage-like cells, B cells, and </a:t>
            </a:r>
            <a:r>
              <a:rPr lang="en-US" sz="2000" dirty="0" err="1" smtClean="0"/>
              <a:t>dendritic</a:t>
            </a:r>
            <a:r>
              <a:rPr lang="en-US" sz="2000" dirty="0" smtClean="0"/>
              <a:t> cells.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Required for presentation to helper T cells.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Ag are recognized by T cells only when </a:t>
            </a:r>
            <a:r>
              <a:rPr lang="en-US" sz="2600" dirty="0" err="1" smtClean="0"/>
              <a:t>complexed</a:t>
            </a:r>
            <a:r>
              <a:rPr lang="en-US" sz="2600" dirty="0" smtClean="0"/>
              <a:t> with MHC of an </a:t>
            </a:r>
            <a:r>
              <a:rPr lang="en-US" sz="2600" dirty="0" smtClean="0">
                <a:solidFill>
                  <a:srgbClr val="C00000"/>
                </a:solidFill>
              </a:rPr>
              <a:t>antigen presenting cell </a:t>
            </a:r>
            <a:r>
              <a:rPr lang="en-US" sz="2600" dirty="0" smtClean="0"/>
              <a:t>(APC)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066800"/>
            <a:ext cx="8229600" cy="762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08038"/>
          </a:xfrm>
        </p:spPr>
        <p:txBody>
          <a:bodyPr/>
          <a:lstStyle/>
          <a:p>
            <a:r>
              <a:rPr lang="en-US" sz="3200" dirty="0" smtClean="0"/>
              <a:t>APC Presentation of Ag to Helper T Cells </a:t>
            </a:r>
            <a:endParaRPr lang="en-US" sz="32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762000"/>
            <a:ext cx="8229600" cy="762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  <p:pic>
        <p:nvPicPr>
          <p:cNvPr id="6" name="Picture 2" descr="H:\Graphics\Powerpoint\MH_DCM-TEXTEDIT PROJECTS\WIDMAIER\Final files\chapter 18\chapt18_labeled\Line Art\wid78100_1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43075"/>
            <a:ext cx="87852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z="3200" dirty="0" smtClean="0"/>
              <a:t>Additional Requirements for APC to Present Ag to Helper T Cells</a:t>
            </a:r>
            <a:endParaRPr lang="en-US" sz="32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66800"/>
            <a:ext cx="8229600" cy="762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  <p:pic>
        <p:nvPicPr>
          <p:cNvPr id="7" name="Picture 2" descr="H:\Graphics\Powerpoint\MH_DCM-TEXTEDIT PROJECTS\WIDMAIER\Final files\chapter 18\chapt18_labeled\Line Art\wid78100_1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4672" y="1439862"/>
            <a:ext cx="4753128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295400"/>
            <a:ext cx="4495800" cy="5486400"/>
          </a:xfrm>
        </p:spPr>
        <p:txBody>
          <a:bodyPr/>
          <a:lstStyle/>
          <a:p>
            <a:r>
              <a:rPr lang="en-US" sz="2400" dirty="0" smtClean="0"/>
              <a:t>Ag </a:t>
            </a:r>
            <a:r>
              <a:rPr lang="en-US" sz="2400" dirty="0" err="1" smtClean="0"/>
              <a:t>complexed</a:t>
            </a:r>
            <a:r>
              <a:rPr lang="en-US" sz="2400" dirty="0" smtClean="0"/>
              <a:t> with Class II MHC</a:t>
            </a:r>
          </a:p>
          <a:p>
            <a:r>
              <a:rPr lang="en-US" sz="2400" dirty="0" err="1" smtClean="0"/>
              <a:t>Costimulus</a:t>
            </a:r>
            <a:r>
              <a:rPr lang="en-US" sz="2400" dirty="0" smtClean="0"/>
              <a:t> with </a:t>
            </a:r>
            <a:r>
              <a:rPr lang="en-US" sz="2400" dirty="0" err="1" smtClean="0"/>
              <a:t>nonantigenic</a:t>
            </a:r>
            <a:r>
              <a:rPr lang="en-US" sz="2400" dirty="0" smtClean="0"/>
              <a:t> matching proteins</a:t>
            </a:r>
          </a:p>
          <a:p>
            <a:r>
              <a:rPr lang="en-US" sz="2400" dirty="0" smtClean="0"/>
              <a:t>APC secretion of IL-1 and TNF</a:t>
            </a:r>
          </a:p>
          <a:p>
            <a:r>
              <a:rPr lang="en-US" sz="2400" dirty="0" smtClean="0"/>
              <a:t>Activated helper T cell then secretes cytokines with </a:t>
            </a:r>
            <a:r>
              <a:rPr lang="en-US" sz="2400" dirty="0" err="1" smtClean="0"/>
              <a:t>autocrine</a:t>
            </a:r>
            <a:r>
              <a:rPr lang="en-US" sz="2400" dirty="0" smtClean="0"/>
              <a:t> and paracrine effects on nearby cells</a:t>
            </a:r>
          </a:p>
          <a:p>
            <a:pPr lvl="1"/>
            <a:r>
              <a:rPr lang="en-US" sz="1900" dirty="0" smtClean="0"/>
              <a:t>B cells</a:t>
            </a:r>
          </a:p>
          <a:p>
            <a:pPr lvl="1"/>
            <a:r>
              <a:rPr lang="en-US" sz="1900" dirty="0" err="1" smtClean="0"/>
              <a:t>Cytotoxic</a:t>
            </a:r>
            <a:r>
              <a:rPr lang="en-US" sz="1900" dirty="0" smtClean="0"/>
              <a:t> T cells</a:t>
            </a:r>
          </a:p>
          <a:p>
            <a:pPr lvl="1"/>
            <a:r>
              <a:rPr lang="en-US" sz="1900" dirty="0" smtClean="0"/>
              <a:t>NK cells</a:t>
            </a:r>
          </a:p>
          <a:p>
            <a:pPr lvl="1"/>
            <a:r>
              <a:rPr lang="en-US" sz="1900" dirty="0" smtClean="0"/>
              <a:t>Macrophages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APC of Ag to </a:t>
            </a:r>
            <a:r>
              <a:rPr lang="en-US" dirty="0" err="1" smtClean="0"/>
              <a:t>Cytotoxic</a:t>
            </a:r>
            <a:r>
              <a:rPr lang="en-US" dirty="0" smtClean="0"/>
              <a:t> T Cells</a:t>
            </a:r>
            <a:endParaRPr lang="en-US" dirty="0"/>
          </a:p>
        </p:txBody>
      </p:sp>
      <p:pic>
        <p:nvPicPr>
          <p:cNvPr id="5" name="Picture 2" descr="H:\Graphics\Powerpoint\MH_DCM-TEXTEDIT PROJECTS\WIDMAIER\Final files\chapter 18\chapt18_labeled\Line Art\wid78100_1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96979"/>
            <a:ext cx="4916488" cy="503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19200"/>
            <a:ext cx="8229600" cy="762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437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Development of Immune Tolerance</a:t>
            </a:r>
            <a:endParaRPr lang="en-US" sz="3600" dirty="0" smtClean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9037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Diverse lymphocyte receptors result from random DNA cutting and recombination. Recognize both self and nonself molecules.</a:t>
            </a:r>
          </a:p>
          <a:p>
            <a:pPr eaLnBrk="1" hangingPunct="1">
              <a:defRPr/>
            </a:pPr>
            <a:r>
              <a:rPr lang="en-US" sz="2400" dirty="0" smtClean="0"/>
              <a:t>Immune tolerance occurs in early life resulting in lymphocytes that lack immune </a:t>
            </a:r>
            <a:r>
              <a:rPr lang="en-US" sz="2400" dirty="0" smtClean="0"/>
              <a:t>responsiveness to </a:t>
            </a:r>
            <a:r>
              <a:rPr lang="en-US" sz="2400" dirty="0" smtClean="0"/>
              <a:t>self molecules/proteins.</a:t>
            </a:r>
          </a:p>
          <a:p>
            <a:pPr lvl="1" eaLnBrk="1" hangingPunct="1">
              <a:defRPr/>
            </a:pPr>
            <a:r>
              <a:rPr lang="en-US" sz="1900" dirty="0" smtClean="0">
                <a:solidFill>
                  <a:srgbClr val="C00000"/>
                </a:solidFill>
              </a:rPr>
              <a:t>Clonal deletion </a:t>
            </a:r>
            <a:r>
              <a:rPr lang="en-US" sz="1900" dirty="0" smtClean="0"/>
              <a:t>via programmed cell death (apoptosis)</a:t>
            </a:r>
          </a:p>
          <a:p>
            <a:pPr lvl="1" eaLnBrk="1" hangingPunct="1">
              <a:defRPr/>
            </a:pPr>
            <a:r>
              <a:rPr lang="en-US" sz="1900" dirty="0" smtClean="0">
                <a:solidFill>
                  <a:srgbClr val="C00000"/>
                </a:solidFill>
              </a:rPr>
              <a:t>Clonal inactivation or </a:t>
            </a:r>
            <a:r>
              <a:rPr lang="en-US" sz="1900" dirty="0" err="1" smtClean="0">
                <a:solidFill>
                  <a:srgbClr val="C00000"/>
                </a:solidFill>
              </a:rPr>
              <a:t>anergy</a:t>
            </a:r>
            <a:r>
              <a:rPr lang="en-US" sz="1900" dirty="0" smtClean="0">
                <a:solidFill>
                  <a:srgbClr val="C00000"/>
                </a:solidFill>
              </a:rPr>
              <a:t> </a:t>
            </a:r>
            <a:r>
              <a:rPr lang="en-US" sz="1900" dirty="0" smtClean="0"/>
              <a:t>– render cells nonresponsive</a:t>
            </a:r>
          </a:p>
          <a:p>
            <a:pPr eaLnBrk="1" hangingPunct="1">
              <a:defRPr/>
            </a:pPr>
            <a:r>
              <a:rPr lang="en-US" sz="2400" dirty="0" smtClean="0"/>
              <a:t>Self molecule presentation occurs in thymus (T cells) and bone marrow (B cells) during cell development</a:t>
            </a:r>
          </a:p>
          <a:p>
            <a:pPr lvl="1" eaLnBrk="1" hangingPunct="1">
              <a:defRPr/>
            </a:pPr>
            <a:r>
              <a:rPr lang="en-US" sz="1900" dirty="0" smtClean="0"/>
              <a:t>Ag presentation to helper T cells occurs without costimulation which results in cell death or permanent inactivation.</a:t>
            </a:r>
          </a:p>
          <a:p>
            <a:pPr lvl="1" eaLnBrk="1" hangingPunct="1">
              <a:defRPr/>
            </a:pPr>
            <a:r>
              <a:rPr lang="en-US" sz="1900" dirty="0" smtClean="0"/>
              <a:t>Immature B cells only express </a:t>
            </a:r>
            <a:r>
              <a:rPr lang="en-US" sz="1900" dirty="0" err="1" smtClean="0"/>
              <a:t>IgM</a:t>
            </a:r>
            <a:r>
              <a:rPr lang="en-US" sz="1900" dirty="0" smtClean="0"/>
              <a:t>. If they bind self molecule during in bone marrow they undergo clonal deletion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838200"/>
            <a:ext cx="8229600" cy="762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From Blood to Host Defense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Blood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Components and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Hemostasis and clotting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host defense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General overview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Innate immune system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pathogen recognition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inflammatory response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Adaptive immune system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Humoral immune system and antibodies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Cell-mediated immune system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1219200"/>
            <a:ext cx="8229600" cy="1524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FFFF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Sequence of Events in Antibody-Mediated Immunity Against Bacteria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Bacterial Ag bind to B cell receptor on B cell in secondary lymphoid organ.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Simultaneously and in the same microenvironment, B cells, </a:t>
            </a:r>
            <a:r>
              <a:rPr lang="en-US" sz="2000" dirty="0" smtClean="0">
                <a:solidFill>
                  <a:srgbClr val="C00000"/>
                </a:solidFill>
              </a:rPr>
              <a:t>and possibly APCs</a:t>
            </a:r>
            <a:r>
              <a:rPr lang="en-US" sz="2000" dirty="0" smtClean="0"/>
              <a:t>, present Ag complexed with MHC II to helper T cells via T cell receptor.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Helper T cell secrete IL-2, IL-4, etc.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Stimulates helper T cell to proliferate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Stimulates Ag-bound B cells to proliferate and differentiate into B memory cells, plasma cells.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Plasma cells secrete antibodies specific for Ag that initiated the process.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Antibodies circulate and combine with Ag on the surface of bacteria or free in the extracellular fluid </a:t>
            </a:r>
            <a:r>
              <a:rPr lang="en-US" sz="2000" dirty="0" smtClean="0">
                <a:solidFill>
                  <a:srgbClr val="C00000"/>
                </a:solidFill>
              </a:rPr>
              <a:t>or possibly on cells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Ab</a:t>
            </a:r>
            <a:r>
              <a:rPr lang="en-US" sz="2000" dirty="0" smtClean="0"/>
              <a:t>-Ag complex </a:t>
            </a:r>
            <a:r>
              <a:rPr lang="en-US" sz="2000" dirty="0" smtClean="0">
                <a:solidFill>
                  <a:srgbClr val="C00000"/>
                </a:solidFill>
              </a:rPr>
              <a:t>causes conformational change in the </a:t>
            </a:r>
            <a:r>
              <a:rPr lang="en-US" sz="2000" dirty="0" err="1" smtClean="0">
                <a:solidFill>
                  <a:srgbClr val="C00000"/>
                </a:solidFill>
              </a:rPr>
              <a:t>Fc</a:t>
            </a:r>
            <a:r>
              <a:rPr lang="en-US" sz="2000" dirty="0" smtClean="0">
                <a:solidFill>
                  <a:srgbClr val="C00000"/>
                </a:solidFill>
              </a:rPr>
              <a:t>-stem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Facilitates phagocytosis by neutrophils and macrophages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Activates the complement system which also facilitates phagocytosis and directly kills bacteria via MAC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Induces antibody-dependent cellular toxicity via NK cells.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1371600"/>
            <a:ext cx="8229600" cy="1524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970088" y="938213"/>
            <a:ext cx="2054225" cy="12795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42863"/>
            <a:ext cx="777398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18_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76400"/>
            <a:ext cx="4343400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18_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641475"/>
            <a:ext cx="364807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7"/>
          <p:cNvSpPr>
            <a:spLocks noGrp="1" noChangeArrowheads="1"/>
          </p:cNvSpPr>
          <p:nvPr>
            <p:ph type="title"/>
          </p:nvPr>
        </p:nvSpPr>
        <p:spPr>
          <a:xfrm>
            <a:off x="531813" y="152400"/>
            <a:ext cx="8231187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Antibody-Mediated Host Defense Against Bacteria</a:t>
            </a: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381000" y="1473200"/>
            <a:ext cx="8229600" cy="27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656" name="Rectangle 4"/>
          <p:cNvSpPr>
            <a:spLocks noChangeArrowheads="1"/>
          </p:cNvSpPr>
          <p:nvPr/>
        </p:nvSpPr>
        <p:spPr bwMode="auto">
          <a:xfrm>
            <a:off x="0" y="1219200"/>
            <a:ext cx="8229600" cy="1524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657" name="Freeform 11"/>
          <p:cNvSpPr>
            <a:spLocks/>
          </p:cNvSpPr>
          <p:nvPr/>
        </p:nvSpPr>
        <p:spPr bwMode="auto">
          <a:xfrm>
            <a:off x="1752600" y="3200400"/>
            <a:ext cx="1143000" cy="762000"/>
          </a:xfrm>
          <a:custGeom>
            <a:avLst/>
            <a:gdLst>
              <a:gd name="T0" fmla="*/ 1143000 w 720"/>
              <a:gd name="T1" fmla="*/ 0 h 480"/>
              <a:gd name="T2" fmla="*/ 762000 w 720"/>
              <a:gd name="T3" fmla="*/ 76200 h 480"/>
              <a:gd name="T4" fmla="*/ 609600 w 720"/>
              <a:gd name="T5" fmla="*/ 228600 h 480"/>
              <a:gd name="T6" fmla="*/ 457200 w 720"/>
              <a:gd name="T7" fmla="*/ 457200 h 480"/>
              <a:gd name="T8" fmla="*/ 304800 w 720"/>
              <a:gd name="T9" fmla="*/ 685800 h 480"/>
              <a:gd name="T10" fmla="*/ 0 w 720"/>
              <a:gd name="T11" fmla="*/ 762000 h 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0"/>
              <a:gd name="T19" fmla="*/ 0 h 480"/>
              <a:gd name="T20" fmla="*/ 720 w 720"/>
              <a:gd name="T21" fmla="*/ 480 h 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0" h="480">
                <a:moveTo>
                  <a:pt x="720" y="0"/>
                </a:moveTo>
                <a:cubicBezTo>
                  <a:pt x="628" y="12"/>
                  <a:pt x="536" y="24"/>
                  <a:pt x="480" y="48"/>
                </a:cubicBezTo>
                <a:cubicBezTo>
                  <a:pt x="424" y="72"/>
                  <a:pt x="416" y="104"/>
                  <a:pt x="384" y="144"/>
                </a:cubicBezTo>
                <a:cubicBezTo>
                  <a:pt x="352" y="184"/>
                  <a:pt x="320" y="240"/>
                  <a:pt x="288" y="288"/>
                </a:cubicBezTo>
                <a:cubicBezTo>
                  <a:pt x="256" y="336"/>
                  <a:pt x="240" y="400"/>
                  <a:pt x="192" y="432"/>
                </a:cubicBezTo>
                <a:cubicBezTo>
                  <a:pt x="144" y="464"/>
                  <a:pt x="72" y="472"/>
                  <a:pt x="0" y="48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42863"/>
            <a:ext cx="777398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3276600" y="1447800"/>
            <a:ext cx="5821363" cy="4854575"/>
            <a:chOff x="701" y="304"/>
            <a:chExt cx="3667" cy="3058"/>
          </a:xfrm>
        </p:grpSpPr>
        <p:pic>
          <p:nvPicPr>
            <p:cNvPr id="28679" name="Picture 4" descr="18_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" y="430"/>
              <a:ext cx="3452" cy="2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0" name="Rectangle 5"/>
            <p:cNvSpPr>
              <a:spLocks noChangeArrowheads="1"/>
            </p:cNvSpPr>
            <p:nvPr/>
          </p:nvSpPr>
          <p:spPr bwMode="auto">
            <a:xfrm>
              <a:off x="960" y="304"/>
              <a:ext cx="340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8676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5575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Antibody Production Kicks into High Gear with 2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Exposure to Ag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1447800"/>
            <a:ext cx="8229600" cy="1524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195263" y="3048000"/>
            <a:ext cx="3386137" cy="353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2548" tIns="51275" rIns="102548" bIns="51275">
            <a:spAutoFit/>
          </a:bodyPr>
          <a:lstStyle/>
          <a:p>
            <a:pPr defTabSz="1025525" eaLnBrk="0" hangingPunct="0"/>
            <a:r>
              <a:rPr lang="en-US" sz="2500" b="1">
                <a:solidFill>
                  <a:srgbClr val="145E66"/>
                </a:solidFill>
              </a:rPr>
              <a:t>Memory cells, produced along </a:t>
            </a:r>
            <a:br>
              <a:rPr lang="en-US" sz="2500" b="1">
                <a:solidFill>
                  <a:srgbClr val="145E66"/>
                </a:solidFill>
              </a:rPr>
            </a:br>
            <a:r>
              <a:rPr lang="en-US" sz="2500" b="1">
                <a:solidFill>
                  <a:srgbClr val="145E66"/>
                </a:solidFill>
              </a:rPr>
              <a:t>with plasma cells during the first infection, quickly generate large numbers of antibody molecules during a second infection.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Consequences of Antibody Binding to Antigen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Antibodies do not kill on their own</a:t>
            </a:r>
          </a:p>
          <a:p>
            <a:pPr eaLnBrk="1" hangingPunct="1"/>
            <a:r>
              <a:rPr lang="en-US" sz="2400" smtClean="0"/>
              <a:t>Can “neutralize” cell-free viruses, protein or toxins</a:t>
            </a:r>
          </a:p>
          <a:p>
            <a:pPr eaLnBrk="1" hangingPunct="1"/>
            <a:r>
              <a:rPr lang="en-US" sz="2400" smtClean="0"/>
              <a:t>Ab link microbes to actual killing mechanisms</a:t>
            </a:r>
          </a:p>
          <a:p>
            <a:pPr lvl="1" eaLnBrk="1" hangingPunct="1"/>
            <a:r>
              <a:rPr lang="en-US" sz="2400" smtClean="0"/>
              <a:t>Opsonization for phagocytosis</a:t>
            </a:r>
          </a:p>
          <a:p>
            <a:pPr lvl="1" eaLnBrk="1" hangingPunct="1"/>
            <a:r>
              <a:rPr lang="en-US" sz="2400" smtClean="0"/>
              <a:t>Activation of the complement system – MAC attack</a:t>
            </a:r>
          </a:p>
          <a:p>
            <a:pPr lvl="1" eaLnBrk="1" hangingPunct="1"/>
            <a:r>
              <a:rPr lang="en-US" sz="2400" smtClean="0"/>
              <a:t>Antibody-dependent cellular cytotoxicity</a:t>
            </a:r>
          </a:p>
          <a:p>
            <a:pPr lvl="2" eaLnBrk="1" hangingPunct="1"/>
            <a:r>
              <a:rPr lang="en-US" smtClean="0"/>
              <a:t>NK cells bind to Ab-antigen complex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1219200"/>
            <a:ext cx="8229600" cy="1524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Sequence of Events in Cytotoxic T Cell-Mediated Immunity Against Cells Infected with Virus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smtClean="0"/>
              <a:t>Viral Ag complexed to MHC I </a:t>
            </a:r>
            <a:r>
              <a:rPr lang="en-US" sz="2500" smtClean="0">
                <a:solidFill>
                  <a:srgbClr val="C00000"/>
                </a:solidFill>
              </a:rPr>
              <a:t>is presented (binds)</a:t>
            </a:r>
            <a:r>
              <a:rPr lang="en-US" sz="2500" smtClean="0"/>
              <a:t> to T cell receptor on CTL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Simultaneously, viral processed by APC and its Ag:MHC II complex presented to helper T cell.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Helper T cell secretes cytokine like IL-2 &amp; IFN</a:t>
            </a:r>
            <a:r>
              <a:rPr lang="el-GR" sz="2500" smtClean="0">
                <a:cs typeface="Arial" charset="0"/>
              </a:rPr>
              <a:t>γ</a:t>
            </a:r>
            <a:r>
              <a:rPr lang="en-US" sz="2500" smtClean="0">
                <a:cs typeface="Arial" charset="0"/>
              </a:rPr>
              <a:t> which stimulate viral Ag activated </a:t>
            </a:r>
            <a:r>
              <a:rPr lang="en-US" sz="2500" smtClean="0">
                <a:solidFill>
                  <a:srgbClr val="C00000"/>
                </a:solidFill>
                <a:cs typeface="Arial" charset="0"/>
              </a:rPr>
              <a:t>cytotoxic </a:t>
            </a:r>
            <a:r>
              <a:rPr lang="en-US" sz="2500" smtClean="0">
                <a:cs typeface="Arial" charset="0"/>
              </a:rPr>
              <a:t>T cells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cs typeface="Arial" charset="0"/>
              </a:rPr>
              <a:t>CTL proliferate/differentiate into effector and memory CTL.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cs typeface="Arial" charset="0"/>
              </a:rPr>
              <a:t>Helper T cells proliferate/differentiate into effector and memory helper T cells</a:t>
            </a:r>
            <a:endParaRPr lang="el-GR" sz="20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CTL attack and kill virus infected cells via secreted </a:t>
            </a:r>
            <a:r>
              <a:rPr lang="en-US" sz="2500" smtClean="0">
                <a:solidFill>
                  <a:srgbClr val="C00000"/>
                </a:solidFill>
              </a:rPr>
              <a:t>proteins</a:t>
            </a:r>
            <a:r>
              <a:rPr lang="en-US" sz="2500" smtClean="0"/>
              <a:t> (perforin).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Liberated virus opsonized (Ab or complement) and phagocytized (macrophages </a:t>
            </a:r>
            <a:r>
              <a:rPr lang="en-US" sz="2500" smtClean="0">
                <a:solidFill>
                  <a:srgbClr val="C00000"/>
                </a:solidFill>
              </a:rPr>
              <a:t>or</a:t>
            </a:r>
            <a:r>
              <a:rPr lang="en-US" sz="2500" smtClean="0"/>
              <a:t> neutrophils)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1371600"/>
            <a:ext cx="8229600" cy="1524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1000" y="1828800"/>
            <a:ext cx="3810000" cy="25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2548" tIns="51275" rIns="102548" bIns="51275">
            <a:spAutoFit/>
          </a:bodyPr>
          <a:lstStyle/>
          <a:p>
            <a:pPr defTabSz="1025525" eaLnBrk="0" hangingPunct="0"/>
            <a:r>
              <a:rPr lang="en-US" sz="2000" b="1">
                <a:solidFill>
                  <a:srgbClr val="145E66"/>
                </a:solidFill>
              </a:rPr>
              <a:t>Virus infected cells present a viral antigen to be attacked by cytotoxic T-cells, which release a protein (</a:t>
            </a:r>
            <a:r>
              <a:rPr lang="en-US" sz="2000" b="1">
                <a:solidFill>
                  <a:srgbClr val="FF0000"/>
                </a:solidFill>
              </a:rPr>
              <a:t>perforin</a:t>
            </a:r>
            <a:r>
              <a:rPr lang="en-US" sz="2000" b="1">
                <a:solidFill>
                  <a:srgbClr val="145E66"/>
                </a:solidFill>
              </a:rPr>
              <a:t>) that results in the perforation of the infected cell, leading to the leakage of its contents and cell death. 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42863"/>
            <a:ext cx="777398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28600"/>
            <a:ext cx="7775575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Cell-Mediated Host Defense against Virus Infected Host Cells</a:t>
            </a:r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3886200" y="1460500"/>
            <a:ext cx="4876800" cy="5245100"/>
            <a:chOff x="2448" y="920"/>
            <a:chExt cx="3072" cy="3304"/>
          </a:xfrm>
        </p:grpSpPr>
        <p:pic>
          <p:nvPicPr>
            <p:cNvPr id="32775" name="Picture 6" descr="18_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990"/>
              <a:ext cx="2829" cy="3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6" name="Rectangle 7"/>
            <p:cNvSpPr>
              <a:spLocks noChangeArrowheads="1"/>
            </p:cNvSpPr>
            <p:nvPr/>
          </p:nvSpPr>
          <p:spPr bwMode="auto">
            <a:xfrm>
              <a:off x="2448" y="920"/>
              <a:ext cx="307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0" y="1371600"/>
            <a:ext cx="8229600" cy="1524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5575" cy="609600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Role of NK Cells and Macrophages 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in the CTL Attack 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95400"/>
            <a:ext cx="4571999" cy="525780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Activated NK cells and macrophages participate in destroying virus-infected or cancer cells tagged with CTL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IL-12 and IFN-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are the signals for activation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System is a positive feedback system because activated NK cells secrete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IFN-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γ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Both Secrete toxic chemicals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Macrophages - phagocytosis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wid78100_18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0913" y="1066800"/>
            <a:ext cx="3405887" cy="55095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990600"/>
            <a:ext cx="8229600" cy="762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677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Adaptive Host Defense System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Overview of the adaptive immune system </a:t>
            </a:r>
          </a:p>
          <a:p>
            <a:pPr eaLnBrk="1" hangingPunct="1"/>
            <a:r>
              <a:rPr lang="en-US" sz="2400" dirty="0" smtClean="0"/>
              <a:t>Functions of B and T lymphocytes (cells)</a:t>
            </a:r>
          </a:p>
          <a:p>
            <a:pPr lvl="1" eaLnBrk="1" hangingPunct="1"/>
            <a:r>
              <a:rPr lang="en-US" sz="2000" dirty="0" smtClean="0">
                <a:solidFill>
                  <a:srgbClr val="C00000"/>
                </a:solidFill>
              </a:rPr>
              <a:t>B lymphocyte receptors and antibodies</a:t>
            </a:r>
          </a:p>
          <a:p>
            <a:pPr lvl="2" eaLnBrk="1" hangingPunct="1"/>
            <a:r>
              <a:rPr lang="en-US" sz="1600" b="1" dirty="0" smtClean="0">
                <a:solidFill>
                  <a:srgbClr val="C00000"/>
                </a:solidFill>
              </a:rPr>
              <a:t>Ag-binding sites diversity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lvl="1" eaLnBrk="1" hangingPunct="1"/>
            <a:r>
              <a:rPr lang="en-US" sz="2000" dirty="0" smtClean="0">
                <a:solidFill>
                  <a:srgbClr val="C00000"/>
                </a:solidFill>
              </a:rPr>
              <a:t>T lymphocyte receptors</a:t>
            </a:r>
            <a:endParaRPr lang="en-US" sz="20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sz="2400" dirty="0" smtClean="0"/>
              <a:t>Antigen presentation to B and T </a:t>
            </a:r>
            <a:r>
              <a:rPr lang="en-US" sz="2400" dirty="0" smtClean="0"/>
              <a:t>cells</a:t>
            </a:r>
          </a:p>
          <a:p>
            <a:pPr lvl="1" eaLnBrk="1" hangingPunct="1"/>
            <a:r>
              <a:rPr lang="en-US" sz="2000" dirty="0" smtClean="0">
                <a:solidFill>
                  <a:srgbClr val="C00000"/>
                </a:solidFill>
              </a:rPr>
              <a:t>B cells – Ag can bind to B cell receptor</a:t>
            </a:r>
          </a:p>
          <a:p>
            <a:pPr lvl="1" eaLnBrk="1" hangingPunct="1"/>
            <a:r>
              <a:rPr lang="en-US" sz="2000" dirty="0" smtClean="0">
                <a:solidFill>
                  <a:srgbClr val="C00000"/>
                </a:solidFill>
              </a:rPr>
              <a:t>T cells – Ag must be presented to the T cell receptor</a:t>
            </a:r>
            <a:endParaRPr lang="en-US" sz="20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sz="2500" dirty="0" smtClean="0">
                <a:solidFill>
                  <a:schemeClr val="tx1">
                    <a:lumMod val="10000"/>
                  </a:schemeClr>
                </a:solidFill>
              </a:rPr>
              <a:t>Development </a:t>
            </a:r>
            <a:r>
              <a:rPr lang="en-US" sz="2500" dirty="0" smtClean="0">
                <a:solidFill>
                  <a:schemeClr val="tx1">
                    <a:lumMod val="10000"/>
                  </a:schemeClr>
                </a:solidFill>
              </a:rPr>
              <a:t>of immune </a:t>
            </a:r>
            <a:r>
              <a:rPr lang="en-US" sz="2500" dirty="0" smtClean="0">
                <a:solidFill>
                  <a:schemeClr val="tx1">
                    <a:lumMod val="10000"/>
                  </a:schemeClr>
                </a:solidFill>
              </a:rPr>
              <a:t>tolerance</a:t>
            </a:r>
          </a:p>
          <a:p>
            <a:pPr eaLnBrk="1" hangingPunct="1"/>
            <a:r>
              <a:rPr lang="en-US" sz="2400" dirty="0" smtClean="0"/>
              <a:t>Antibody-mediated </a:t>
            </a:r>
            <a:r>
              <a:rPr lang="en-US" sz="2400" dirty="0" smtClean="0"/>
              <a:t>immune response</a:t>
            </a:r>
          </a:p>
          <a:p>
            <a:pPr eaLnBrk="1" hangingPunct="1"/>
            <a:r>
              <a:rPr lang="en-US" sz="2400" dirty="0" smtClean="0"/>
              <a:t>Defenses against virus-infected cells and cancer </a:t>
            </a:r>
            <a:r>
              <a:rPr lang="en-US" sz="2400" dirty="0" smtClean="0"/>
              <a:t>cells</a:t>
            </a:r>
          </a:p>
          <a:p>
            <a:pPr eaLnBrk="1" hangingPunct="1"/>
            <a:r>
              <a:rPr lang="en-US" sz="2400" dirty="0" smtClean="0"/>
              <a:t>Role of NK cells and macrophages</a:t>
            </a:r>
            <a:endParaRPr lang="en-US" sz="2400" dirty="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990600"/>
            <a:ext cx="8229600" cy="762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9600" cy="6381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Overview of Adaptive Host Defense System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Lymphocytes are the cells of the adaptive immune system</a:t>
            </a:r>
          </a:p>
          <a:p>
            <a:pPr lvl="1" eaLnBrk="1" hangingPunct="1"/>
            <a:r>
              <a:rPr lang="en-US" sz="2000" dirty="0" smtClean="0">
                <a:solidFill>
                  <a:srgbClr val="C00000"/>
                </a:solidFill>
              </a:rPr>
              <a:t>Any molecule that triggers an adaptive response against itself or a cell bearing it, is called an antigen (</a:t>
            </a:r>
            <a:r>
              <a:rPr lang="en-US" sz="2000" dirty="0" err="1" smtClean="0">
                <a:solidFill>
                  <a:srgbClr val="C00000"/>
                </a:solidFill>
              </a:rPr>
              <a:t>immunogen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</a:p>
          <a:p>
            <a:pPr lvl="2" eaLnBrk="1" hangingPunct="1"/>
            <a:r>
              <a:rPr lang="en-US" sz="1800" dirty="0" smtClean="0">
                <a:solidFill>
                  <a:srgbClr val="C00000"/>
                </a:solidFill>
              </a:rPr>
              <a:t>Protein, protein fragment, polysaccharide</a:t>
            </a:r>
          </a:p>
          <a:p>
            <a:pPr lvl="2" eaLnBrk="1" hangingPunct="1"/>
            <a:r>
              <a:rPr lang="en-US" sz="1800" dirty="0" smtClean="0">
                <a:solidFill>
                  <a:srgbClr val="C00000"/>
                </a:solidFill>
              </a:rPr>
              <a:t>Host recognizes as non-self</a:t>
            </a:r>
          </a:p>
          <a:p>
            <a:pPr lvl="2" eaLnBrk="1" hangingPunct="1"/>
            <a:r>
              <a:rPr lang="en-US" sz="1800" dirty="0" smtClean="0">
                <a:solidFill>
                  <a:srgbClr val="C00000"/>
                </a:solidFill>
              </a:rPr>
              <a:t>Highly specific and adaptive</a:t>
            </a:r>
          </a:p>
          <a:p>
            <a:pPr eaLnBrk="1" hangingPunct="1"/>
            <a:r>
              <a:rPr lang="en-US" sz="2400" dirty="0" smtClean="0"/>
              <a:t>Lymphocyte organs  – Where do the lymphocytes hang out?</a:t>
            </a:r>
          </a:p>
          <a:p>
            <a:pPr eaLnBrk="1" hangingPunct="1"/>
            <a:r>
              <a:rPr lang="en-US" sz="2400" dirty="0" smtClean="0"/>
              <a:t>Lymphocyte origins</a:t>
            </a:r>
          </a:p>
          <a:p>
            <a:pPr eaLnBrk="1" hangingPunct="1"/>
            <a:r>
              <a:rPr lang="en-US" sz="2400" dirty="0" smtClean="0"/>
              <a:t>Three stages of acquired response</a:t>
            </a:r>
          </a:p>
          <a:p>
            <a:pPr lvl="1" eaLnBrk="1" hangingPunct="1"/>
            <a:r>
              <a:rPr lang="en-US" sz="2000" dirty="0" smtClean="0">
                <a:solidFill>
                  <a:srgbClr val="C00000"/>
                </a:solidFill>
              </a:rPr>
              <a:t>Recognition</a:t>
            </a:r>
            <a:r>
              <a:rPr lang="en-US" sz="2000" dirty="0" smtClean="0"/>
              <a:t> – one lymphocyte, one antigen</a:t>
            </a:r>
          </a:p>
          <a:p>
            <a:pPr lvl="1" eaLnBrk="1" hangingPunct="1"/>
            <a:r>
              <a:rPr lang="en-US" sz="2000" dirty="0" smtClean="0">
                <a:solidFill>
                  <a:srgbClr val="C00000"/>
                </a:solidFill>
              </a:rPr>
              <a:t>Activation</a:t>
            </a:r>
            <a:r>
              <a:rPr lang="en-US" sz="2000" dirty="0" smtClean="0"/>
              <a:t> – lymphocyte clonal expansion</a:t>
            </a:r>
          </a:p>
          <a:p>
            <a:pPr lvl="1" eaLnBrk="1" hangingPunct="1"/>
            <a:r>
              <a:rPr lang="en-US" sz="2000" dirty="0" smtClean="0">
                <a:solidFill>
                  <a:srgbClr val="C00000"/>
                </a:solidFill>
              </a:rPr>
              <a:t>Attack</a:t>
            </a:r>
            <a:r>
              <a:rPr lang="en-US" sz="2000" dirty="0" smtClean="0"/>
              <a:t> – eliminate antigen or kill antigen-bearing cell.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990600"/>
            <a:ext cx="8229600" cy="762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1413"/>
          </a:xfrm>
        </p:spPr>
        <p:txBody>
          <a:bodyPr/>
          <a:lstStyle/>
          <a:p>
            <a:pPr eaLnBrk="1" hangingPunct="1"/>
            <a:r>
              <a:rPr lang="en-US" sz="3200" smtClean="0"/>
              <a:t>Anatomy of the Adaptive Immune System: Lymphoid Organs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70038"/>
            <a:ext cx="5486400" cy="4525962"/>
          </a:xfrm>
        </p:spPr>
        <p:txBody>
          <a:bodyPr/>
          <a:lstStyle/>
          <a:p>
            <a:pPr eaLnBrk="1" hangingPunct="1"/>
            <a:r>
              <a:rPr lang="en-US" sz="2400" smtClean="0"/>
              <a:t>Primary lymphoid organs:</a:t>
            </a:r>
          </a:p>
          <a:p>
            <a:pPr lvl="1" eaLnBrk="1" hangingPunct="1"/>
            <a:r>
              <a:rPr lang="en-US" sz="2000" smtClean="0"/>
              <a:t>Supply secondary lymphoid organs with mature lymphocytes</a:t>
            </a:r>
          </a:p>
          <a:p>
            <a:pPr lvl="1" eaLnBrk="1" hangingPunct="1"/>
            <a:r>
              <a:rPr lang="en-US" sz="2000" smtClean="0"/>
              <a:t>Bone marrow</a:t>
            </a:r>
          </a:p>
          <a:p>
            <a:pPr lvl="1" eaLnBrk="1" hangingPunct="1"/>
            <a:r>
              <a:rPr lang="en-US" sz="2000" smtClean="0"/>
              <a:t>Thymus</a:t>
            </a:r>
          </a:p>
          <a:p>
            <a:pPr eaLnBrk="1" hangingPunct="1"/>
            <a:r>
              <a:rPr lang="en-US" sz="2400" smtClean="0"/>
              <a:t>Secondary lymphoid organs:</a:t>
            </a:r>
          </a:p>
          <a:p>
            <a:pPr lvl="1" eaLnBrk="1" hangingPunct="1"/>
            <a:r>
              <a:rPr lang="en-US" sz="2000" smtClean="0"/>
              <a:t>Areas where lymphocytes from 1</a:t>
            </a:r>
            <a:r>
              <a:rPr lang="en-US" sz="2000" smtClean="0">
                <a:cs typeface="Arial" charset="0"/>
              </a:rPr>
              <a:t>° lymphoid organs divide and reside</a:t>
            </a:r>
            <a:endParaRPr lang="en-US" sz="2000" smtClean="0"/>
          </a:p>
          <a:p>
            <a:pPr lvl="1" eaLnBrk="1" hangingPunct="1"/>
            <a:r>
              <a:rPr lang="en-US" sz="2000" smtClean="0"/>
              <a:t>Lymph nodes, tonsils</a:t>
            </a:r>
          </a:p>
          <a:p>
            <a:pPr lvl="1" eaLnBrk="1" hangingPunct="1"/>
            <a:r>
              <a:rPr lang="en-US" sz="2000" smtClean="0"/>
              <a:t>Spleen</a:t>
            </a:r>
          </a:p>
          <a:p>
            <a:pPr lvl="1" eaLnBrk="1" hangingPunct="1"/>
            <a:r>
              <a:rPr lang="en-US" sz="2000" smtClean="0"/>
              <a:t>Mucosal-associated lymphoid tissue (MALT) – intestines, respiratory, genital &amp; urinary</a:t>
            </a:r>
          </a:p>
        </p:txBody>
      </p:sp>
      <p:pic>
        <p:nvPicPr>
          <p:cNvPr id="11268" name="Picture 4" descr="Whole body lymph no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3088" y="1905000"/>
            <a:ext cx="31861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1143000"/>
            <a:ext cx="7696200" cy="762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9600" cy="790575"/>
          </a:xfrm>
        </p:spPr>
        <p:txBody>
          <a:bodyPr/>
          <a:lstStyle/>
          <a:p>
            <a:pPr eaLnBrk="1" hangingPunct="1"/>
            <a:r>
              <a:rPr lang="en-US" sz="3200" smtClean="0"/>
              <a:t>Anatomy of the Adaptive Immune System – Lymphatics and Lymph Nodes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5105400" cy="5181600"/>
          </a:xfrm>
        </p:spPr>
        <p:txBody>
          <a:bodyPr/>
          <a:lstStyle/>
          <a:p>
            <a:pPr eaLnBrk="1" hangingPunct="1"/>
            <a:r>
              <a:rPr lang="en-US" sz="2800" smtClean="0"/>
              <a:t>Function</a:t>
            </a:r>
          </a:p>
          <a:p>
            <a:pPr lvl="1" eaLnBrk="1" hangingPunct="1"/>
            <a:r>
              <a:rPr lang="en-US" sz="2400" smtClean="0"/>
              <a:t>Filter particulates and microbes</a:t>
            </a:r>
          </a:p>
          <a:p>
            <a:pPr lvl="1" eaLnBrk="1" hangingPunct="1"/>
            <a:r>
              <a:rPr lang="en-US" sz="2400" smtClean="0"/>
              <a:t>Antigen presentation</a:t>
            </a:r>
          </a:p>
          <a:p>
            <a:pPr eaLnBrk="1" hangingPunct="1"/>
            <a:r>
              <a:rPr lang="en-US" sz="2800" smtClean="0"/>
              <a:t>Components</a:t>
            </a:r>
          </a:p>
          <a:p>
            <a:pPr lvl="1" eaLnBrk="1" hangingPunct="1"/>
            <a:r>
              <a:rPr lang="en-US" sz="2400" smtClean="0"/>
              <a:t>Cortex – B cell rich </a:t>
            </a:r>
          </a:p>
          <a:p>
            <a:pPr lvl="1" eaLnBrk="1" hangingPunct="1"/>
            <a:r>
              <a:rPr lang="en-US" sz="2400" smtClean="0"/>
              <a:t>Paracortex – T cell rich</a:t>
            </a:r>
          </a:p>
          <a:p>
            <a:pPr lvl="1" eaLnBrk="1" hangingPunct="1"/>
            <a:r>
              <a:rPr lang="en-US" sz="2400" smtClean="0"/>
              <a:t>Accessory cells (macrophages, dendritic cells, others) located in each</a:t>
            </a:r>
          </a:p>
          <a:p>
            <a:pPr lvl="1" eaLnBrk="1" hangingPunct="1"/>
            <a:r>
              <a:rPr lang="en-US" sz="2400" smtClean="0"/>
              <a:t>Medulla - Macrophages</a:t>
            </a:r>
            <a:endParaRPr lang="en-US" smtClean="0"/>
          </a:p>
        </p:txBody>
      </p:sp>
      <p:pic>
        <p:nvPicPr>
          <p:cNvPr id="12292" name="Picture 4" descr="lymph_nod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95400"/>
            <a:ext cx="36687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1219200"/>
            <a:ext cx="4724400" cy="1524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4191000" y="2819400"/>
            <a:ext cx="4648200" cy="3886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114800" y="3225800"/>
            <a:ext cx="1447800" cy="2870200"/>
            <a:chOff x="2592" y="2032"/>
            <a:chExt cx="912" cy="1808"/>
          </a:xfrm>
        </p:grpSpPr>
        <p:sp>
          <p:nvSpPr>
            <p:cNvPr id="557060" name="AutoShape 4"/>
            <p:cNvSpPr>
              <a:spLocks noChangeArrowheads="1"/>
            </p:cNvSpPr>
            <p:nvPr/>
          </p:nvSpPr>
          <p:spPr bwMode="auto">
            <a:xfrm>
              <a:off x="2592" y="2064"/>
              <a:ext cx="912" cy="177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73725"/>
                    <a:invGamma/>
                    <a:alpha val="37000"/>
                  </a:schemeClr>
                </a:gs>
                <a:gs pos="100000">
                  <a:schemeClr val="accent1">
                    <a:alpha val="42000"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8591" name="Text Box 5"/>
            <p:cNvSpPr txBox="1">
              <a:spLocks noChangeArrowheads="1"/>
            </p:cNvSpPr>
            <p:nvPr/>
          </p:nvSpPr>
          <p:spPr bwMode="auto">
            <a:xfrm>
              <a:off x="2688" y="2032"/>
              <a:ext cx="8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1225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Activated by antigen</a:t>
              </a:r>
            </a:p>
          </p:txBody>
        </p:sp>
      </p:grpSp>
      <p:sp>
        <p:nvSpPr>
          <p:cNvPr id="18436" name="AutoShape 6"/>
          <p:cNvSpPr>
            <a:spLocks noChangeArrowheads="1"/>
          </p:cNvSpPr>
          <p:nvPr/>
        </p:nvSpPr>
        <p:spPr bwMode="auto">
          <a:xfrm>
            <a:off x="228600" y="3733800"/>
            <a:ext cx="2971800" cy="23637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533400" y="1066800"/>
            <a:ext cx="3657600" cy="236378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>
            <a:off x="2114550" y="2724150"/>
            <a:ext cx="1588" cy="2524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61975"/>
          </a:xfrm>
        </p:spPr>
        <p:txBody>
          <a:bodyPr/>
          <a:lstStyle/>
          <a:p>
            <a:pPr eaLnBrk="1" hangingPunct="1"/>
            <a:r>
              <a:rPr lang="en-US" sz="2800" b="1" smtClean="0"/>
              <a:t>Maturation &amp; Differentiation of Lymphocytes</a:t>
            </a:r>
          </a:p>
        </p:txBody>
      </p:sp>
      <p:grpSp>
        <p:nvGrpSpPr>
          <p:cNvPr id="18440" name="Group 10"/>
          <p:cNvGrpSpPr>
            <a:grpSpLocks/>
          </p:cNvGrpSpPr>
          <p:nvPr/>
        </p:nvGrpSpPr>
        <p:grpSpPr bwMode="auto">
          <a:xfrm>
            <a:off x="1758950" y="1143000"/>
            <a:ext cx="395288" cy="374650"/>
            <a:chOff x="816" y="1248"/>
            <a:chExt cx="336" cy="288"/>
          </a:xfrm>
        </p:grpSpPr>
        <p:sp>
          <p:nvSpPr>
            <p:cNvPr id="18588" name="Oval 11"/>
            <p:cNvSpPr>
              <a:spLocks noChangeArrowheads="1"/>
            </p:cNvSpPr>
            <p:nvPr/>
          </p:nvSpPr>
          <p:spPr bwMode="auto">
            <a:xfrm>
              <a:off x="816" y="1248"/>
              <a:ext cx="336" cy="288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8589" name="Oval 12"/>
            <p:cNvSpPr>
              <a:spLocks noChangeArrowheads="1"/>
            </p:cNvSpPr>
            <p:nvPr/>
          </p:nvSpPr>
          <p:spPr bwMode="auto">
            <a:xfrm>
              <a:off x="882" y="1305"/>
              <a:ext cx="240" cy="19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</p:grpSp>
      <p:grpSp>
        <p:nvGrpSpPr>
          <p:cNvPr id="18441" name="Group 13"/>
          <p:cNvGrpSpPr>
            <a:grpSpLocks/>
          </p:cNvGrpSpPr>
          <p:nvPr/>
        </p:nvGrpSpPr>
        <p:grpSpPr bwMode="auto">
          <a:xfrm>
            <a:off x="1905000" y="3001963"/>
            <a:ext cx="393700" cy="374650"/>
            <a:chOff x="1488" y="1248"/>
            <a:chExt cx="336" cy="288"/>
          </a:xfrm>
        </p:grpSpPr>
        <p:sp>
          <p:nvSpPr>
            <p:cNvPr id="18586" name="Oval 14"/>
            <p:cNvSpPr>
              <a:spLocks noChangeArrowheads="1"/>
            </p:cNvSpPr>
            <p:nvPr/>
          </p:nvSpPr>
          <p:spPr bwMode="auto">
            <a:xfrm>
              <a:off x="1488" y="1248"/>
              <a:ext cx="336" cy="288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8587" name="Oval 15"/>
            <p:cNvSpPr>
              <a:spLocks noChangeArrowheads="1"/>
            </p:cNvSpPr>
            <p:nvPr/>
          </p:nvSpPr>
          <p:spPr bwMode="auto">
            <a:xfrm>
              <a:off x="1584" y="1275"/>
              <a:ext cx="192" cy="240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</p:grpSp>
      <p:grpSp>
        <p:nvGrpSpPr>
          <p:cNvPr id="18442" name="Group 16"/>
          <p:cNvGrpSpPr>
            <a:grpSpLocks/>
          </p:cNvGrpSpPr>
          <p:nvPr/>
        </p:nvGrpSpPr>
        <p:grpSpPr bwMode="auto">
          <a:xfrm>
            <a:off x="3044825" y="2997200"/>
            <a:ext cx="393700" cy="374650"/>
            <a:chOff x="2064" y="1248"/>
            <a:chExt cx="336" cy="288"/>
          </a:xfrm>
        </p:grpSpPr>
        <p:sp>
          <p:nvSpPr>
            <p:cNvPr id="18584" name="Oval 17"/>
            <p:cNvSpPr>
              <a:spLocks noChangeArrowheads="1"/>
            </p:cNvSpPr>
            <p:nvPr/>
          </p:nvSpPr>
          <p:spPr bwMode="auto">
            <a:xfrm>
              <a:off x="2064" y="1248"/>
              <a:ext cx="336" cy="288"/>
            </a:xfrm>
            <a:prstGeom prst="ellipse">
              <a:avLst/>
            </a:prstGeom>
            <a:solidFill>
              <a:srgbClr val="FDC59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8585" name="Oval 18"/>
            <p:cNvSpPr>
              <a:spLocks noChangeArrowheads="1"/>
            </p:cNvSpPr>
            <p:nvPr/>
          </p:nvSpPr>
          <p:spPr bwMode="auto">
            <a:xfrm rot="-2005897">
              <a:off x="2142" y="1260"/>
              <a:ext cx="192" cy="240"/>
            </a:xfrm>
            <a:prstGeom prst="ellipse">
              <a:avLst/>
            </a:pr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911225"/>
              <a:endParaRPr lang="en-US">
                <a:solidFill>
                  <a:srgbClr val="663300"/>
                </a:solidFill>
              </a:endParaRPr>
            </a:p>
          </p:txBody>
        </p:sp>
      </p:grpSp>
      <p:grpSp>
        <p:nvGrpSpPr>
          <p:cNvPr id="18443" name="Group 19"/>
          <p:cNvGrpSpPr>
            <a:grpSpLocks/>
          </p:cNvGrpSpPr>
          <p:nvPr/>
        </p:nvGrpSpPr>
        <p:grpSpPr bwMode="auto">
          <a:xfrm>
            <a:off x="1054100" y="1703388"/>
            <a:ext cx="393700" cy="374650"/>
            <a:chOff x="816" y="1248"/>
            <a:chExt cx="336" cy="288"/>
          </a:xfrm>
        </p:grpSpPr>
        <p:sp>
          <p:nvSpPr>
            <p:cNvPr id="18582" name="Oval 20"/>
            <p:cNvSpPr>
              <a:spLocks noChangeArrowheads="1"/>
            </p:cNvSpPr>
            <p:nvPr/>
          </p:nvSpPr>
          <p:spPr bwMode="auto">
            <a:xfrm>
              <a:off x="816" y="1248"/>
              <a:ext cx="336" cy="288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8583" name="Oval 21"/>
            <p:cNvSpPr>
              <a:spLocks noChangeArrowheads="1"/>
            </p:cNvSpPr>
            <p:nvPr/>
          </p:nvSpPr>
          <p:spPr bwMode="auto">
            <a:xfrm>
              <a:off x="882" y="1305"/>
              <a:ext cx="240" cy="19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</p:grpSp>
      <p:grpSp>
        <p:nvGrpSpPr>
          <p:cNvPr id="18444" name="Group 22"/>
          <p:cNvGrpSpPr>
            <a:grpSpLocks/>
          </p:cNvGrpSpPr>
          <p:nvPr/>
        </p:nvGrpSpPr>
        <p:grpSpPr bwMode="auto">
          <a:xfrm>
            <a:off x="2435225" y="1703388"/>
            <a:ext cx="393700" cy="374650"/>
            <a:chOff x="816" y="1248"/>
            <a:chExt cx="336" cy="288"/>
          </a:xfrm>
        </p:grpSpPr>
        <p:sp>
          <p:nvSpPr>
            <p:cNvPr id="18580" name="Oval 23"/>
            <p:cNvSpPr>
              <a:spLocks noChangeArrowheads="1"/>
            </p:cNvSpPr>
            <p:nvPr/>
          </p:nvSpPr>
          <p:spPr bwMode="auto">
            <a:xfrm>
              <a:off x="816" y="1248"/>
              <a:ext cx="336" cy="288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8581" name="Oval 24"/>
            <p:cNvSpPr>
              <a:spLocks noChangeArrowheads="1"/>
            </p:cNvSpPr>
            <p:nvPr/>
          </p:nvSpPr>
          <p:spPr bwMode="auto">
            <a:xfrm>
              <a:off x="882" y="1305"/>
              <a:ext cx="240" cy="19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</p:grpSp>
      <p:grpSp>
        <p:nvGrpSpPr>
          <p:cNvPr id="18445" name="Group 25"/>
          <p:cNvGrpSpPr>
            <a:grpSpLocks/>
          </p:cNvGrpSpPr>
          <p:nvPr/>
        </p:nvGrpSpPr>
        <p:grpSpPr bwMode="auto">
          <a:xfrm>
            <a:off x="1905000" y="2327275"/>
            <a:ext cx="393700" cy="374650"/>
            <a:chOff x="816" y="1248"/>
            <a:chExt cx="336" cy="288"/>
          </a:xfrm>
        </p:grpSpPr>
        <p:sp>
          <p:nvSpPr>
            <p:cNvPr id="18578" name="Oval 26"/>
            <p:cNvSpPr>
              <a:spLocks noChangeArrowheads="1"/>
            </p:cNvSpPr>
            <p:nvPr/>
          </p:nvSpPr>
          <p:spPr bwMode="auto">
            <a:xfrm>
              <a:off x="816" y="1248"/>
              <a:ext cx="336" cy="288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8579" name="Oval 27"/>
            <p:cNvSpPr>
              <a:spLocks noChangeArrowheads="1"/>
            </p:cNvSpPr>
            <p:nvPr/>
          </p:nvSpPr>
          <p:spPr bwMode="auto">
            <a:xfrm>
              <a:off x="882" y="1305"/>
              <a:ext cx="240" cy="19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</p:grpSp>
      <p:grpSp>
        <p:nvGrpSpPr>
          <p:cNvPr id="18446" name="Group 28"/>
          <p:cNvGrpSpPr>
            <a:grpSpLocks/>
          </p:cNvGrpSpPr>
          <p:nvPr/>
        </p:nvGrpSpPr>
        <p:grpSpPr bwMode="auto">
          <a:xfrm>
            <a:off x="3033713" y="2327275"/>
            <a:ext cx="395287" cy="374650"/>
            <a:chOff x="816" y="1248"/>
            <a:chExt cx="336" cy="288"/>
          </a:xfrm>
        </p:grpSpPr>
        <p:sp>
          <p:nvSpPr>
            <p:cNvPr id="18576" name="Oval 29"/>
            <p:cNvSpPr>
              <a:spLocks noChangeArrowheads="1"/>
            </p:cNvSpPr>
            <p:nvPr/>
          </p:nvSpPr>
          <p:spPr bwMode="auto">
            <a:xfrm>
              <a:off x="816" y="1248"/>
              <a:ext cx="336" cy="288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8577" name="Oval 30"/>
            <p:cNvSpPr>
              <a:spLocks noChangeArrowheads="1"/>
            </p:cNvSpPr>
            <p:nvPr/>
          </p:nvSpPr>
          <p:spPr bwMode="auto">
            <a:xfrm>
              <a:off x="882" y="1305"/>
              <a:ext cx="240" cy="19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</p:grpSp>
      <p:grpSp>
        <p:nvGrpSpPr>
          <p:cNvPr id="18447" name="Group 31"/>
          <p:cNvGrpSpPr>
            <a:grpSpLocks/>
          </p:cNvGrpSpPr>
          <p:nvPr/>
        </p:nvGrpSpPr>
        <p:grpSpPr bwMode="auto">
          <a:xfrm>
            <a:off x="1919288" y="3905250"/>
            <a:ext cx="393700" cy="374650"/>
            <a:chOff x="1488" y="1248"/>
            <a:chExt cx="336" cy="288"/>
          </a:xfrm>
        </p:grpSpPr>
        <p:sp>
          <p:nvSpPr>
            <p:cNvPr id="18574" name="Oval 32"/>
            <p:cNvSpPr>
              <a:spLocks noChangeArrowheads="1"/>
            </p:cNvSpPr>
            <p:nvPr/>
          </p:nvSpPr>
          <p:spPr bwMode="auto">
            <a:xfrm>
              <a:off x="1488" y="1248"/>
              <a:ext cx="336" cy="288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8575" name="Oval 33"/>
            <p:cNvSpPr>
              <a:spLocks noChangeArrowheads="1"/>
            </p:cNvSpPr>
            <p:nvPr/>
          </p:nvSpPr>
          <p:spPr bwMode="auto">
            <a:xfrm>
              <a:off x="1584" y="1275"/>
              <a:ext cx="192" cy="240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</p:grpSp>
      <p:grpSp>
        <p:nvGrpSpPr>
          <p:cNvPr id="18448" name="Group 34"/>
          <p:cNvGrpSpPr>
            <a:grpSpLocks/>
          </p:cNvGrpSpPr>
          <p:nvPr/>
        </p:nvGrpSpPr>
        <p:grpSpPr bwMode="auto">
          <a:xfrm>
            <a:off x="1252538" y="4495800"/>
            <a:ext cx="393700" cy="373063"/>
            <a:chOff x="1488" y="1248"/>
            <a:chExt cx="336" cy="288"/>
          </a:xfrm>
        </p:grpSpPr>
        <p:sp>
          <p:nvSpPr>
            <p:cNvPr id="18572" name="Oval 35"/>
            <p:cNvSpPr>
              <a:spLocks noChangeArrowheads="1"/>
            </p:cNvSpPr>
            <p:nvPr/>
          </p:nvSpPr>
          <p:spPr bwMode="auto">
            <a:xfrm>
              <a:off x="1488" y="1248"/>
              <a:ext cx="336" cy="288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8573" name="Oval 36"/>
            <p:cNvSpPr>
              <a:spLocks noChangeArrowheads="1"/>
            </p:cNvSpPr>
            <p:nvPr/>
          </p:nvSpPr>
          <p:spPr bwMode="auto">
            <a:xfrm>
              <a:off x="1584" y="1275"/>
              <a:ext cx="192" cy="240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</p:grpSp>
      <p:grpSp>
        <p:nvGrpSpPr>
          <p:cNvPr id="18449" name="Group 37"/>
          <p:cNvGrpSpPr>
            <a:grpSpLocks/>
          </p:cNvGrpSpPr>
          <p:nvPr/>
        </p:nvGrpSpPr>
        <p:grpSpPr bwMode="auto">
          <a:xfrm>
            <a:off x="2603500" y="4495800"/>
            <a:ext cx="395288" cy="373063"/>
            <a:chOff x="1488" y="1248"/>
            <a:chExt cx="336" cy="288"/>
          </a:xfrm>
        </p:grpSpPr>
        <p:sp>
          <p:nvSpPr>
            <p:cNvPr id="18570" name="Oval 38"/>
            <p:cNvSpPr>
              <a:spLocks noChangeArrowheads="1"/>
            </p:cNvSpPr>
            <p:nvPr/>
          </p:nvSpPr>
          <p:spPr bwMode="auto">
            <a:xfrm>
              <a:off x="1488" y="1248"/>
              <a:ext cx="336" cy="288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8571" name="Oval 39"/>
            <p:cNvSpPr>
              <a:spLocks noChangeArrowheads="1"/>
            </p:cNvSpPr>
            <p:nvPr/>
          </p:nvSpPr>
          <p:spPr bwMode="auto">
            <a:xfrm>
              <a:off x="1584" y="1275"/>
              <a:ext cx="192" cy="240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</p:grpSp>
      <p:grpSp>
        <p:nvGrpSpPr>
          <p:cNvPr id="18450" name="Group 40"/>
          <p:cNvGrpSpPr>
            <a:grpSpLocks/>
          </p:cNvGrpSpPr>
          <p:nvPr/>
        </p:nvGrpSpPr>
        <p:grpSpPr bwMode="auto">
          <a:xfrm>
            <a:off x="2617788" y="5181600"/>
            <a:ext cx="395287" cy="374650"/>
            <a:chOff x="1649" y="3264"/>
            <a:chExt cx="249" cy="236"/>
          </a:xfrm>
        </p:grpSpPr>
        <p:sp>
          <p:nvSpPr>
            <p:cNvPr id="18568" name="Oval 41"/>
            <p:cNvSpPr>
              <a:spLocks noChangeArrowheads="1"/>
            </p:cNvSpPr>
            <p:nvPr/>
          </p:nvSpPr>
          <p:spPr bwMode="auto">
            <a:xfrm>
              <a:off x="1649" y="3264"/>
              <a:ext cx="249" cy="2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8569" name="Oval 42"/>
            <p:cNvSpPr>
              <a:spLocks noChangeArrowheads="1"/>
            </p:cNvSpPr>
            <p:nvPr/>
          </p:nvSpPr>
          <p:spPr bwMode="auto">
            <a:xfrm>
              <a:off x="1720" y="3286"/>
              <a:ext cx="142" cy="19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</p:grpSp>
      <p:grpSp>
        <p:nvGrpSpPr>
          <p:cNvPr id="18451" name="Group 43"/>
          <p:cNvGrpSpPr>
            <a:grpSpLocks/>
          </p:cNvGrpSpPr>
          <p:nvPr/>
        </p:nvGrpSpPr>
        <p:grpSpPr bwMode="auto">
          <a:xfrm>
            <a:off x="1266825" y="5181600"/>
            <a:ext cx="393700" cy="374650"/>
            <a:chOff x="798" y="3264"/>
            <a:chExt cx="248" cy="236"/>
          </a:xfrm>
        </p:grpSpPr>
        <p:sp>
          <p:nvSpPr>
            <p:cNvPr id="18566" name="Oval 44"/>
            <p:cNvSpPr>
              <a:spLocks noChangeArrowheads="1"/>
            </p:cNvSpPr>
            <p:nvPr/>
          </p:nvSpPr>
          <p:spPr bwMode="auto">
            <a:xfrm>
              <a:off x="798" y="3264"/>
              <a:ext cx="248" cy="2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8567" name="Oval 45"/>
            <p:cNvSpPr>
              <a:spLocks noChangeArrowheads="1"/>
            </p:cNvSpPr>
            <p:nvPr/>
          </p:nvSpPr>
          <p:spPr bwMode="auto">
            <a:xfrm>
              <a:off x="869" y="3286"/>
              <a:ext cx="142" cy="19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</p:grpSp>
      <p:grpSp>
        <p:nvGrpSpPr>
          <p:cNvPr id="18452" name="Group 46"/>
          <p:cNvGrpSpPr>
            <a:grpSpLocks/>
          </p:cNvGrpSpPr>
          <p:nvPr/>
        </p:nvGrpSpPr>
        <p:grpSpPr bwMode="auto">
          <a:xfrm>
            <a:off x="4787900" y="3838575"/>
            <a:ext cx="393700" cy="374650"/>
            <a:chOff x="2064" y="1248"/>
            <a:chExt cx="336" cy="288"/>
          </a:xfrm>
        </p:grpSpPr>
        <p:sp>
          <p:nvSpPr>
            <p:cNvPr id="18564" name="Oval 47"/>
            <p:cNvSpPr>
              <a:spLocks noChangeArrowheads="1"/>
            </p:cNvSpPr>
            <p:nvPr/>
          </p:nvSpPr>
          <p:spPr bwMode="auto">
            <a:xfrm>
              <a:off x="2064" y="1248"/>
              <a:ext cx="336" cy="288"/>
            </a:xfrm>
            <a:prstGeom prst="ellipse">
              <a:avLst/>
            </a:prstGeom>
            <a:solidFill>
              <a:srgbClr val="FDC59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8565" name="Oval 48"/>
            <p:cNvSpPr>
              <a:spLocks noChangeArrowheads="1"/>
            </p:cNvSpPr>
            <p:nvPr/>
          </p:nvSpPr>
          <p:spPr bwMode="auto">
            <a:xfrm rot="-2005897">
              <a:off x="2142" y="1260"/>
              <a:ext cx="192" cy="240"/>
            </a:xfrm>
            <a:prstGeom prst="ellipse">
              <a:avLst/>
            </a:pr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911225"/>
              <a:endParaRPr lang="en-US">
                <a:solidFill>
                  <a:srgbClr val="663300"/>
                </a:solidFill>
              </a:endParaRPr>
            </a:p>
          </p:txBody>
        </p:sp>
      </p:grpSp>
      <p:grpSp>
        <p:nvGrpSpPr>
          <p:cNvPr id="18453" name="Group 49"/>
          <p:cNvGrpSpPr>
            <a:grpSpLocks/>
          </p:cNvGrpSpPr>
          <p:nvPr/>
        </p:nvGrpSpPr>
        <p:grpSpPr bwMode="auto">
          <a:xfrm>
            <a:off x="5688013" y="3495675"/>
            <a:ext cx="393700" cy="374650"/>
            <a:chOff x="2064" y="1248"/>
            <a:chExt cx="336" cy="288"/>
          </a:xfrm>
        </p:grpSpPr>
        <p:sp>
          <p:nvSpPr>
            <p:cNvPr id="18562" name="Oval 50"/>
            <p:cNvSpPr>
              <a:spLocks noChangeArrowheads="1"/>
            </p:cNvSpPr>
            <p:nvPr/>
          </p:nvSpPr>
          <p:spPr bwMode="auto">
            <a:xfrm>
              <a:off x="2064" y="1248"/>
              <a:ext cx="336" cy="288"/>
            </a:xfrm>
            <a:prstGeom prst="ellipse">
              <a:avLst/>
            </a:prstGeom>
            <a:solidFill>
              <a:srgbClr val="FDC59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8563" name="Oval 51"/>
            <p:cNvSpPr>
              <a:spLocks noChangeArrowheads="1"/>
            </p:cNvSpPr>
            <p:nvPr/>
          </p:nvSpPr>
          <p:spPr bwMode="auto">
            <a:xfrm rot="-2005897">
              <a:off x="2142" y="1260"/>
              <a:ext cx="192" cy="240"/>
            </a:xfrm>
            <a:prstGeom prst="ellipse">
              <a:avLst/>
            </a:pr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911225"/>
              <a:endParaRPr lang="en-US">
                <a:solidFill>
                  <a:srgbClr val="663300"/>
                </a:solidFill>
              </a:endParaRPr>
            </a:p>
          </p:txBody>
        </p:sp>
      </p:grpSp>
      <p:grpSp>
        <p:nvGrpSpPr>
          <p:cNvPr id="18454" name="Group 52"/>
          <p:cNvGrpSpPr>
            <a:grpSpLocks/>
          </p:cNvGrpSpPr>
          <p:nvPr/>
        </p:nvGrpSpPr>
        <p:grpSpPr bwMode="auto">
          <a:xfrm>
            <a:off x="5700713" y="4191000"/>
            <a:ext cx="393700" cy="374650"/>
            <a:chOff x="2064" y="1248"/>
            <a:chExt cx="336" cy="288"/>
          </a:xfrm>
        </p:grpSpPr>
        <p:sp>
          <p:nvSpPr>
            <p:cNvPr id="18560" name="Oval 53"/>
            <p:cNvSpPr>
              <a:spLocks noChangeArrowheads="1"/>
            </p:cNvSpPr>
            <p:nvPr/>
          </p:nvSpPr>
          <p:spPr bwMode="auto">
            <a:xfrm>
              <a:off x="2064" y="1248"/>
              <a:ext cx="336" cy="288"/>
            </a:xfrm>
            <a:prstGeom prst="ellipse">
              <a:avLst/>
            </a:prstGeom>
            <a:solidFill>
              <a:srgbClr val="FDC59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8561" name="Oval 54"/>
            <p:cNvSpPr>
              <a:spLocks noChangeArrowheads="1"/>
            </p:cNvSpPr>
            <p:nvPr/>
          </p:nvSpPr>
          <p:spPr bwMode="auto">
            <a:xfrm rot="-2005897">
              <a:off x="2142" y="1260"/>
              <a:ext cx="192" cy="240"/>
            </a:xfrm>
            <a:prstGeom prst="ellipse">
              <a:avLst/>
            </a:pr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911225"/>
              <a:endParaRPr lang="en-US">
                <a:solidFill>
                  <a:srgbClr val="663300"/>
                </a:solidFill>
              </a:endParaRPr>
            </a:p>
          </p:txBody>
        </p:sp>
      </p:grpSp>
      <p:grpSp>
        <p:nvGrpSpPr>
          <p:cNvPr id="18455" name="Group 55"/>
          <p:cNvGrpSpPr>
            <a:grpSpLocks/>
          </p:cNvGrpSpPr>
          <p:nvPr/>
        </p:nvGrpSpPr>
        <p:grpSpPr bwMode="auto">
          <a:xfrm>
            <a:off x="6692900" y="3498850"/>
            <a:ext cx="393700" cy="374650"/>
            <a:chOff x="2064" y="1248"/>
            <a:chExt cx="336" cy="288"/>
          </a:xfrm>
        </p:grpSpPr>
        <p:sp>
          <p:nvSpPr>
            <p:cNvPr id="18558" name="Oval 56"/>
            <p:cNvSpPr>
              <a:spLocks noChangeArrowheads="1"/>
            </p:cNvSpPr>
            <p:nvPr/>
          </p:nvSpPr>
          <p:spPr bwMode="auto">
            <a:xfrm>
              <a:off x="2064" y="1248"/>
              <a:ext cx="336" cy="288"/>
            </a:xfrm>
            <a:prstGeom prst="ellipse">
              <a:avLst/>
            </a:prstGeom>
            <a:solidFill>
              <a:srgbClr val="FDC59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8559" name="Oval 57"/>
            <p:cNvSpPr>
              <a:spLocks noChangeArrowheads="1"/>
            </p:cNvSpPr>
            <p:nvPr/>
          </p:nvSpPr>
          <p:spPr bwMode="auto">
            <a:xfrm rot="-2005897">
              <a:off x="2142" y="1260"/>
              <a:ext cx="192" cy="240"/>
            </a:xfrm>
            <a:prstGeom prst="ellipse">
              <a:avLst/>
            </a:pr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911225"/>
              <a:endParaRPr lang="en-US">
                <a:solidFill>
                  <a:srgbClr val="663300"/>
                </a:solidFill>
              </a:endParaRPr>
            </a:p>
          </p:txBody>
        </p:sp>
      </p:grpSp>
      <p:grpSp>
        <p:nvGrpSpPr>
          <p:cNvPr id="18456" name="Group 58"/>
          <p:cNvGrpSpPr>
            <a:grpSpLocks/>
          </p:cNvGrpSpPr>
          <p:nvPr/>
        </p:nvGrpSpPr>
        <p:grpSpPr bwMode="auto">
          <a:xfrm>
            <a:off x="6692900" y="4184650"/>
            <a:ext cx="393700" cy="374650"/>
            <a:chOff x="2064" y="1248"/>
            <a:chExt cx="336" cy="288"/>
          </a:xfrm>
        </p:grpSpPr>
        <p:sp>
          <p:nvSpPr>
            <p:cNvPr id="18556" name="Oval 59"/>
            <p:cNvSpPr>
              <a:spLocks noChangeArrowheads="1"/>
            </p:cNvSpPr>
            <p:nvPr/>
          </p:nvSpPr>
          <p:spPr bwMode="auto">
            <a:xfrm>
              <a:off x="2064" y="1248"/>
              <a:ext cx="336" cy="288"/>
            </a:xfrm>
            <a:prstGeom prst="ellipse">
              <a:avLst/>
            </a:prstGeom>
            <a:solidFill>
              <a:srgbClr val="FDC59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8557" name="Oval 60"/>
            <p:cNvSpPr>
              <a:spLocks noChangeArrowheads="1"/>
            </p:cNvSpPr>
            <p:nvPr/>
          </p:nvSpPr>
          <p:spPr bwMode="auto">
            <a:xfrm rot="-2005897">
              <a:off x="2142" y="1260"/>
              <a:ext cx="192" cy="240"/>
            </a:xfrm>
            <a:prstGeom prst="ellipse">
              <a:avLst/>
            </a:pr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911225"/>
              <a:endParaRPr lang="en-US">
                <a:solidFill>
                  <a:srgbClr val="663300"/>
                </a:solidFill>
              </a:endParaRPr>
            </a:p>
          </p:txBody>
        </p:sp>
      </p:grpSp>
      <p:sp>
        <p:nvSpPr>
          <p:cNvPr id="18457" name="Text Box 61"/>
          <p:cNvSpPr txBox="1">
            <a:spLocks noChangeArrowheads="1"/>
          </p:cNvSpPr>
          <p:nvPr/>
        </p:nvSpPr>
        <p:spPr bwMode="auto">
          <a:xfrm>
            <a:off x="2590800" y="1081088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1225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Bone marrow</a:t>
            </a:r>
          </a:p>
        </p:txBody>
      </p:sp>
      <p:sp>
        <p:nvSpPr>
          <p:cNvPr id="18458" name="Text Box 62"/>
          <p:cNvSpPr txBox="1">
            <a:spLocks noChangeArrowheads="1"/>
          </p:cNvSpPr>
          <p:nvPr/>
        </p:nvSpPr>
        <p:spPr bwMode="auto">
          <a:xfrm>
            <a:off x="609600" y="3824288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1225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Thymus</a:t>
            </a:r>
          </a:p>
        </p:txBody>
      </p:sp>
      <p:sp>
        <p:nvSpPr>
          <p:cNvPr id="18459" name="Text Box 63"/>
          <p:cNvSpPr txBox="1">
            <a:spLocks noChangeArrowheads="1"/>
          </p:cNvSpPr>
          <p:nvPr/>
        </p:nvSpPr>
        <p:spPr bwMode="auto">
          <a:xfrm>
            <a:off x="5029200" y="2833688"/>
            <a:ext cx="3581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1225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Secondary lymphoid organ</a:t>
            </a:r>
          </a:p>
        </p:txBody>
      </p:sp>
      <p:sp>
        <p:nvSpPr>
          <p:cNvPr id="18460" name="Text Box 64"/>
          <p:cNvSpPr txBox="1">
            <a:spLocks noChangeArrowheads="1"/>
          </p:cNvSpPr>
          <p:nvPr/>
        </p:nvSpPr>
        <p:spPr bwMode="auto">
          <a:xfrm>
            <a:off x="228600" y="1035050"/>
            <a:ext cx="1447800" cy="6413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1225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Pluropotent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stem cell</a:t>
            </a:r>
          </a:p>
        </p:txBody>
      </p:sp>
      <p:sp>
        <p:nvSpPr>
          <p:cNvPr id="18461" name="Text Box 65"/>
          <p:cNvSpPr txBox="1">
            <a:spLocks noChangeArrowheads="1"/>
          </p:cNvSpPr>
          <p:nvPr/>
        </p:nvSpPr>
        <p:spPr bwMode="auto">
          <a:xfrm>
            <a:off x="762000" y="20716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1225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Myeloid</a:t>
            </a:r>
          </a:p>
        </p:txBody>
      </p:sp>
      <p:sp>
        <p:nvSpPr>
          <p:cNvPr id="18462" name="Text Box 66"/>
          <p:cNvSpPr txBox="1">
            <a:spLocks noChangeArrowheads="1"/>
          </p:cNvSpPr>
          <p:nvPr/>
        </p:nvSpPr>
        <p:spPr bwMode="auto">
          <a:xfrm>
            <a:off x="2819400" y="1676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1225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Lymphoid</a:t>
            </a:r>
          </a:p>
        </p:txBody>
      </p:sp>
      <p:sp>
        <p:nvSpPr>
          <p:cNvPr id="18463" name="Text Box 67"/>
          <p:cNvSpPr txBox="1">
            <a:spLocks noChangeArrowheads="1"/>
          </p:cNvSpPr>
          <p:nvPr/>
        </p:nvSpPr>
        <p:spPr bwMode="auto">
          <a:xfrm>
            <a:off x="1066800" y="27432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1225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Naïve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T cell</a:t>
            </a:r>
          </a:p>
        </p:txBody>
      </p:sp>
      <p:sp>
        <p:nvSpPr>
          <p:cNvPr id="18464" name="Text Box 68"/>
          <p:cNvSpPr txBox="1">
            <a:spLocks noChangeArrowheads="1"/>
          </p:cNvSpPr>
          <p:nvPr/>
        </p:nvSpPr>
        <p:spPr bwMode="auto">
          <a:xfrm>
            <a:off x="3224213" y="2714625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1225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Mature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B cell</a:t>
            </a:r>
          </a:p>
        </p:txBody>
      </p:sp>
      <p:sp>
        <p:nvSpPr>
          <p:cNvPr id="18465" name="Line 69"/>
          <p:cNvSpPr>
            <a:spLocks noChangeShapeType="1"/>
          </p:cNvSpPr>
          <p:nvPr/>
        </p:nvSpPr>
        <p:spPr bwMode="auto">
          <a:xfrm>
            <a:off x="1976438" y="1524000"/>
            <a:ext cx="4762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6" name="Line 70"/>
          <p:cNvSpPr>
            <a:spLocks noChangeShapeType="1"/>
          </p:cNvSpPr>
          <p:nvPr/>
        </p:nvSpPr>
        <p:spPr bwMode="auto">
          <a:xfrm>
            <a:off x="2667000" y="20574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7" name="Line 71"/>
          <p:cNvSpPr>
            <a:spLocks noChangeShapeType="1"/>
          </p:cNvSpPr>
          <p:nvPr/>
        </p:nvSpPr>
        <p:spPr bwMode="auto">
          <a:xfrm>
            <a:off x="1552575" y="19050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8" name="Line 72"/>
          <p:cNvSpPr>
            <a:spLocks noChangeShapeType="1"/>
          </p:cNvSpPr>
          <p:nvPr/>
        </p:nvSpPr>
        <p:spPr bwMode="auto">
          <a:xfrm>
            <a:off x="2395538" y="2519363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9" name="Line 73"/>
          <p:cNvSpPr>
            <a:spLocks noChangeShapeType="1"/>
          </p:cNvSpPr>
          <p:nvPr/>
        </p:nvSpPr>
        <p:spPr bwMode="auto">
          <a:xfrm>
            <a:off x="3228975" y="2743200"/>
            <a:ext cx="1588" cy="2524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7130" name="Line 74"/>
          <p:cNvSpPr>
            <a:spLocks noChangeShapeType="1"/>
          </p:cNvSpPr>
          <p:nvPr/>
        </p:nvSpPr>
        <p:spPr bwMode="auto">
          <a:xfrm>
            <a:off x="2114550" y="3376613"/>
            <a:ext cx="3175" cy="509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71" name="Line 75"/>
          <p:cNvSpPr>
            <a:spLocks noChangeShapeType="1"/>
          </p:cNvSpPr>
          <p:nvPr/>
        </p:nvSpPr>
        <p:spPr bwMode="auto">
          <a:xfrm>
            <a:off x="2133600" y="4295775"/>
            <a:ext cx="4763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2" name="Line 76"/>
          <p:cNvSpPr>
            <a:spLocks noChangeShapeType="1"/>
          </p:cNvSpPr>
          <p:nvPr/>
        </p:nvSpPr>
        <p:spPr bwMode="auto">
          <a:xfrm>
            <a:off x="1704975" y="4676775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73" name="Line 77"/>
          <p:cNvSpPr>
            <a:spLocks noChangeShapeType="1"/>
          </p:cNvSpPr>
          <p:nvPr/>
        </p:nvSpPr>
        <p:spPr bwMode="auto">
          <a:xfrm>
            <a:off x="1462088" y="4900613"/>
            <a:ext cx="1587" cy="2524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74" name="Line 78"/>
          <p:cNvSpPr>
            <a:spLocks noChangeShapeType="1"/>
          </p:cNvSpPr>
          <p:nvPr/>
        </p:nvSpPr>
        <p:spPr bwMode="auto">
          <a:xfrm>
            <a:off x="2817813" y="4895850"/>
            <a:ext cx="1587" cy="2524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75" name="Text Box 79"/>
          <p:cNvSpPr txBox="1">
            <a:spLocks noChangeArrowheads="1"/>
          </p:cNvSpPr>
          <p:nvPr/>
        </p:nvSpPr>
        <p:spPr bwMode="auto">
          <a:xfrm>
            <a:off x="381000" y="4038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1225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(maturation)</a:t>
            </a:r>
          </a:p>
        </p:txBody>
      </p:sp>
      <p:sp>
        <p:nvSpPr>
          <p:cNvPr id="18476" name="Text Box 80"/>
          <p:cNvSpPr txBox="1">
            <a:spLocks noChangeArrowheads="1"/>
          </p:cNvSpPr>
          <p:nvPr/>
        </p:nvSpPr>
        <p:spPr bwMode="auto">
          <a:xfrm>
            <a:off x="228600" y="4876800"/>
            <a:ext cx="114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1225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Naïve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Helper T cell</a:t>
            </a:r>
          </a:p>
        </p:txBody>
      </p:sp>
      <p:sp>
        <p:nvSpPr>
          <p:cNvPr id="18477" name="Text Box 81"/>
          <p:cNvSpPr txBox="1">
            <a:spLocks noChangeArrowheads="1"/>
          </p:cNvSpPr>
          <p:nvPr/>
        </p:nvSpPr>
        <p:spPr bwMode="auto">
          <a:xfrm>
            <a:off x="1676400" y="51498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1225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Naïve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CTL cell</a:t>
            </a:r>
          </a:p>
        </p:txBody>
      </p:sp>
      <p:grpSp>
        <p:nvGrpSpPr>
          <p:cNvPr id="20" name="Group 82"/>
          <p:cNvGrpSpPr>
            <a:grpSpLocks/>
          </p:cNvGrpSpPr>
          <p:nvPr/>
        </p:nvGrpSpPr>
        <p:grpSpPr bwMode="auto">
          <a:xfrm>
            <a:off x="1452563" y="5562600"/>
            <a:ext cx="3271837" cy="228600"/>
            <a:chOff x="915" y="3504"/>
            <a:chExt cx="2061" cy="144"/>
          </a:xfrm>
        </p:grpSpPr>
        <p:sp>
          <p:nvSpPr>
            <p:cNvPr id="18554" name="Line 83"/>
            <p:cNvSpPr>
              <a:spLocks noChangeShapeType="1"/>
            </p:cNvSpPr>
            <p:nvPr/>
          </p:nvSpPr>
          <p:spPr bwMode="auto">
            <a:xfrm>
              <a:off x="924" y="3504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5" name="Line 84"/>
            <p:cNvSpPr>
              <a:spLocks noChangeShapeType="1"/>
            </p:cNvSpPr>
            <p:nvPr/>
          </p:nvSpPr>
          <p:spPr bwMode="auto">
            <a:xfrm>
              <a:off x="915" y="3648"/>
              <a:ext cx="206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7141" name="Line 85"/>
          <p:cNvSpPr>
            <a:spLocks noChangeShapeType="1"/>
          </p:cNvSpPr>
          <p:nvPr/>
        </p:nvSpPr>
        <p:spPr bwMode="auto">
          <a:xfrm flipH="1" flipV="1">
            <a:off x="3243263" y="3352800"/>
            <a:ext cx="11112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142" name="Line 86"/>
          <p:cNvSpPr>
            <a:spLocks noChangeShapeType="1"/>
          </p:cNvSpPr>
          <p:nvPr/>
        </p:nvSpPr>
        <p:spPr bwMode="auto">
          <a:xfrm>
            <a:off x="3267075" y="4024313"/>
            <a:ext cx="14573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8481" name="Group 87"/>
          <p:cNvGrpSpPr>
            <a:grpSpLocks/>
          </p:cNvGrpSpPr>
          <p:nvPr/>
        </p:nvGrpSpPr>
        <p:grpSpPr bwMode="auto">
          <a:xfrm>
            <a:off x="4800600" y="4806950"/>
            <a:ext cx="395288" cy="374650"/>
            <a:chOff x="1649" y="3264"/>
            <a:chExt cx="249" cy="236"/>
          </a:xfrm>
        </p:grpSpPr>
        <p:sp>
          <p:nvSpPr>
            <p:cNvPr id="18552" name="Oval 88"/>
            <p:cNvSpPr>
              <a:spLocks noChangeArrowheads="1"/>
            </p:cNvSpPr>
            <p:nvPr/>
          </p:nvSpPr>
          <p:spPr bwMode="auto">
            <a:xfrm>
              <a:off x="1649" y="3264"/>
              <a:ext cx="249" cy="2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8553" name="Oval 89"/>
            <p:cNvSpPr>
              <a:spLocks noChangeArrowheads="1"/>
            </p:cNvSpPr>
            <p:nvPr/>
          </p:nvSpPr>
          <p:spPr bwMode="auto">
            <a:xfrm>
              <a:off x="1720" y="3286"/>
              <a:ext cx="142" cy="19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</p:grpSp>
      <p:grpSp>
        <p:nvGrpSpPr>
          <p:cNvPr id="18482" name="Group 90"/>
          <p:cNvGrpSpPr>
            <a:grpSpLocks/>
          </p:cNvGrpSpPr>
          <p:nvPr/>
        </p:nvGrpSpPr>
        <p:grpSpPr bwMode="auto">
          <a:xfrm>
            <a:off x="4743450" y="5605463"/>
            <a:ext cx="393700" cy="374650"/>
            <a:chOff x="798" y="3264"/>
            <a:chExt cx="248" cy="236"/>
          </a:xfrm>
        </p:grpSpPr>
        <p:sp>
          <p:nvSpPr>
            <p:cNvPr id="18550" name="Oval 91"/>
            <p:cNvSpPr>
              <a:spLocks noChangeArrowheads="1"/>
            </p:cNvSpPr>
            <p:nvPr/>
          </p:nvSpPr>
          <p:spPr bwMode="auto">
            <a:xfrm>
              <a:off x="798" y="3264"/>
              <a:ext cx="248" cy="2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8551" name="Oval 92"/>
            <p:cNvSpPr>
              <a:spLocks noChangeArrowheads="1"/>
            </p:cNvSpPr>
            <p:nvPr/>
          </p:nvSpPr>
          <p:spPr bwMode="auto">
            <a:xfrm>
              <a:off x="869" y="3286"/>
              <a:ext cx="142" cy="19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</p:grpSp>
      <p:grpSp>
        <p:nvGrpSpPr>
          <p:cNvPr id="23" name="Group 93"/>
          <p:cNvGrpSpPr>
            <a:grpSpLocks/>
          </p:cNvGrpSpPr>
          <p:nvPr/>
        </p:nvGrpSpPr>
        <p:grpSpPr bwMode="auto">
          <a:xfrm>
            <a:off x="3062288" y="4995863"/>
            <a:ext cx="1709737" cy="381000"/>
            <a:chOff x="1929" y="3147"/>
            <a:chExt cx="1077" cy="240"/>
          </a:xfrm>
        </p:grpSpPr>
        <p:sp>
          <p:nvSpPr>
            <p:cNvPr id="18547" name="Line 94"/>
            <p:cNvSpPr>
              <a:spLocks noChangeShapeType="1"/>
            </p:cNvSpPr>
            <p:nvPr/>
          </p:nvSpPr>
          <p:spPr bwMode="auto">
            <a:xfrm>
              <a:off x="2448" y="3153"/>
              <a:ext cx="55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8" name="Line 95"/>
            <p:cNvSpPr>
              <a:spLocks noChangeShapeType="1"/>
            </p:cNvSpPr>
            <p:nvPr/>
          </p:nvSpPr>
          <p:spPr bwMode="auto">
            <a:xfrm>
              <a:off x="2454" y="3147"/>
              <a:ext cx="3" cy="2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9" name="Line 96"/>
            <p:cNvSpPr>
              <a:spLocks noChangeShapeType="1"/>
            </p:cNvSpPr>
            <p:nvPr/>
          </p:nvSpPr>
          <p:spPr bwMode="auto">
            <a:xfrm>
              <a:off x="1929" y="3381"/>
              <a:ext cx="5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84" name="Group 97"/>
          <p:cNvGrpSpPr>
            <a:grpSpLocks/>
          </p:cNvGrpSpPr>
          <p:nvPr/>
        </p:nvGrpSpPr>
        <p:grpSpPr bwMode="auto">
          <a:xfrm>
            <a:off x="6769100" y="5267325"/>
            <a:ext cx="393700" cy="374650"/>
            <a:chOff x="798" y="3264"/>
            <a:chExt cx="248" cy="236"/>
          </a:xfrm>
        </p:grpSpPr>
        <p:sp>
          <p:nvSpPr>
            <p:cNvPr id="18545" name="Oval 98"/>
            <p:cNvSpPr>
              <a:spLocks noChangeArrowheads="1"/>
            </p:cNvSpPr>
            <p:nvPr/>
          </p:nvSpPr>
          <p:spPr bwMode="auto">
            <a:xfrm>
              <a:off x="798" y="3264"/>
              <a:ext cx="248" cy="2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8546" name="Oval 99"/>
            <p:cNvSpPr>
              <a:spLocks noChangeArrowheads="1"/>
            </p:cNvSpPr>
            <p:nvPr/>
          </p:nvSpPr>
          <p:spPr bwMode="auto">
            <a:xfrm>
              <a:off x="869" y="3286"/>
              <a:ext cx="142" cy="19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</p:grpSp>
      <p:grpSp>
        <p:nvGrpSpPr>
          <p:cNvPr id="18485" name="Group 100"/>
          <p:cNvGrpSpPr>
            <a:grpSpLocks/>
          </p:cNvGrpSpPr>
          <p:nvPr/>
        </p:nvGrpSpPr>
        <p:grpSpPr bwMode="auto">
          <a:xfrm>
            <a:off x="6186488" y="4502150"/>
            <a:ext cx="395287" cy="374650"/>
            <a:chOff x="1649" y="3264"/>
            <a:chExt cx="249" cy="236"/>
          </a:xfrm>
        </p:grpSpPr>
        <p:sp>
          <p:nvSpPr>
            <p:cNvPr id="18543" name="Oval 101"/>
            <p:cNvSpPr>
              <a:spLocks noChangeArrowheads="1"/>
            </p:cNvSpPr>
            <p:nvPr/>
          </p:nvSpPr>
          <p:spPr bwMode="auto">
            <a:xfrm>
              <a:off x="1649" y="3264"/>
              <a:ext cx="249" cy="2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8544" name="Oval 102"/>
            <p:cNvSpPr>
              <a:spLocks noChangeArrowheads="1"/>
            </p:cNvSpPr>
            <p:nvPr/>
          </p:nvSpPr>
          <p:spPr bwMode="auto">
            <a:xfrm>
              <a:off x="1720" y="3286"/>
              <a:ext cx="142" cy="19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</p:grpSp>
      <p:grpSp>
        <p:nvGrpSpPr>
          <p:cNvPr id="18486" name="Group 103"/>
          <p:cNvGrpSpPr>
            <a:grpSpLocks/>
          </p:cNvGrpSpPr>
          <p:nvPr/>
        </p:nvGrpSpPr>
        <p:grpSpPr bwMode="auto">
          <a:xfrm>
            <a:off x="6200775" y="5149850"/>
            <a:ext cx="395288" cy="374650"/>
            <a:chOff x="1649" y="3264"/>
            <a:chExt cx="249" cy="236"/>
          </a:xfrm>
        </p:grpSpPr>
        <p:sp>
          <p:nvSpPr>
            <p:cNvPr id="18541" name="Oval 104"/>
            <p:cNvSpPr>
              <a:spLocks noChangeArrowheads="1"/>
            </p:cNvSpPr>
            <p:nvPr/>
          </p:nvSpPr>
          <p:spPr bwMode="auto">
            <a:xfrm>
              <a:off x="1649" y="3264"/>
              <a:ext cx="249" cy="2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8542" name="Oval 105"/>
            <p:cNvSpPr>
              <a:spLocks noChangeArrowheads="1"/>
            </p:cNvSpPr>
            <p:nvPr/>
          </p:nvSpPr>
          <p:spPr bwMode="auto">
            <a:xfrm>
              <a:off x="1720" y="3286"/>
              <a:ext cx="142" cy="19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</p:grpSp>
      <p:grpSp>
        <p:nvGrpSpPr>
          <p:cNvPr id="18487" name="Group 106"/>
          <p:cNvGrpSpPr>
            <a:grpSpLocks/>
          </p:cNvGrpSpPr>
          <p:nvPr/>
        </p:nvGrpSpPr>
        <p:grpSpPr bwMode="auto">
          <a:xfrm>
            <a:off x="6781800" y="5907088"/>
            <a:ext cx="393700" cy="374650"/>
            <a:chOff x="798" y="3264"/>
            <a:chExt cx="248" cy="236"/>
          </a:xfrm>
        </p:grpSpPr>
        <p:sp>
          <p:nvSpPr>
            <p:cNvPr id="18539" name="Oval 107"/>
            <p:cNvSpPr>
              <a:spLocks noChangeArrowheads="1"/>
            </p:cNvSpPr>
            <p:nvPr/>
          </p:nvSpPr>
          <p:spPr bwMode="auto">
            <a:xfrm>
              <a:off x="798" y="3264"/>
              <a:ext cx="248" cy="2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8540" name="Oval 108"/>
            <p:cNvSpPr>
              <a:spLocks noChangeArrowheads="1"/>
            </p:cNvSpPr>
            <p:nvPr/>
          </p:nvSpPr>
          <p:spPr bwMode="auto">
            <a:xfrm>
              <a:off x="869" y="3286"/>
              <a:ext cx="142" cy="19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</p:grpSp>
      <p:grpSp>
        <p:nvGrpSpPr>
          <p:cNvPr id="28" name="Group 109"/>
          <p:cNvGrpSpPr>
            <a:grpSpLocks/>
          </p:cNvGrpSpPr>
          <p:nvPr/>
        </p:nvGrpSpPr>
        <p:grpSpPr bwMode="auto">
          <a:xfrm>
            <a:off x="5245100" y="4795838"/>
            <a:ext cx="908050" cy="442912"/>
            <a:chOff x="3304" y="3021"/>
            <a:chExt cx="572" cy="279"/>
          </a:xfrm>
        </p:grpSpPr>
        <p:sp>
          <p:nvSpPr>
            <p:cNvPr id="18535" name="Line 110"/>
            <p:cNvSpPr>
              <a:spLocks noChangeShapeType="1"/>
            </p:cNvSpPr>
            <p:nvPr/>
          </p:nvSpPr>
          <p:spPr bwMode="auto">
            <a:xfrm>
              <a:off x="3304" y="3160"/>
              <a:ext cx="5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536" name="Group 111"/>
            <p:cNvGrpSpPr>
              <a:grpSpLocks/>
            </p:cNvGrpSpPr>
            <p:nvPr/>
          </p:nvGrpSpPr>
          <p:grpSpPr bwMode="auto">
            <a:xfrm>
              <a:off x="3875" y="3021"/>
              <a:ext cx="1" cy="279"/>
              <a:chOff x="3791" y="3018"/>
              <a:chExt cx="1" cy="279"/>
            </a:xfrm>
          </p:grpSpPr>
          <p:sp>
            <p:nvSpPr>
              <p:cNvPr id="18537" name="Line 112"/>
              <p:cNvSpPr>
                <a:spLocks noChangeShapeType="1"/>
              </p:cNvSpPr>
              <p:nvPr/>
            </p:nvSpPr>
            <p:spPr bwMode="auto">
              <a:xfrm rot="-2450422">
                <a:off x="3791" y="3138"/>
                <a:ext cx="1" cy="15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8" name="Line 113"/>
              <p:cNvSpPr>
                <a:spLocks noChangeShapeType="1"/>
              </p:cNvSpPr>
              <p:nvPr/>
            </p:nvSpPr>
            <p:spPr bwMode="auto">
              <a:xfrm rot="2450422" flipV="1">
                <a:off x="3791" y="3018"/>
                <a:ext cx="1" cy="15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" name="Group 114"/>
          <p:cNvGrpSpPr>
            <a:grpSpLocks/>
          </p:cNvGrpSpPr>
          <p:nvPr/>
        </p:nvGrpSpPr>
        <p:grpSpPr bwMode="auto">
          <a:xfrm>
            <a:off x="5192713" y="5562600"/>
            <a:ext cx="1541462" cy="442913"/>
            <a:chOff x="3271" y="3504"/>
            <a:chExt cx="971" cy="279"/>
          </a:xfrm>
        </p:grpSpPr>
        <p:grpSp>
          <p:nvGrpSpPr>
            <p:cNvPr id="18531" name="Group 115"/>
            <p:cNvGrpSpPr>
              <a:grpSpLocks/>
            </p:cNvGrpSpPr>
            <p:nvPr/>
          </p:nvGrpSpPr>
          <p:grpSpPr bwMode="auto">
            <a:xfrm>
              <a:off x="4241" y="3504"/>
              <a:ext cx="1" cy="279"/>
              <a:chOff x="3791" y="3018"/>
              <a:chExt cx="1" cy="279"/>
            </a:xfrm>
          </p:grpSpPr>
          <p:sp>
            <p:nvSpPr>
              <p:cNvPr id="18533" name="Line 116"/>
              <p:cNvSpPr>
                <a:spLocks noChangeShapeType="1"/>
              </p:cNvSpPr>
              <p:nvPr/>
            </p:nvSpPr>
            <p:spPr bwMode="auto">
              <a:xfrm rot="-2450422">
                <a:off x="3791" y="3138"/>
                <a:ext cx="1" cy="15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4" name="Line 117"/>
              <p:cNvSpPr>
                <a:spLocks noChangeShapeType="1"/>
              </p:cNvSpPr>
              <p:nvPr/>
            </p:nvSpPr>
            <p:spPr bwMode="auto">
              <a:xfrm rot="2450422" flipV="1">
                <a:off x="3791" y="3018"/>
                <a:ext cx="1" cy="15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32" name="Line 118"/>
            <p:cNvSpPr>
              <a:spLocks noChangeShapeType="1"/>
            </p:cNvSpPr>
            <p:nvPr/>
          </p:nvSpPr>
          <p:spPr bwMode="auto">
            <a:xfrm>
              <a:off x="3271" y="3644"/>
              <a:ext cx="92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7184" name="Group 119"/>
          <p:cNvGrpSpPr>
            <a:grpSpLocks/>
          </p:cNvGrpSpPr>
          <p:nvPr/>
        </p:nvGrpSpPr>
        <p:grpSpPr bwMode="auto">
          <a:xfrm>
            <a:off x="5240338" y="3805238"/>
            <a:ext cx="431800" cy="442912"/>
            <a:chOff x="3301" y="2397"/>
            <a:chExt cx="272" cy="279"/>
          </a:xfrm>
        </p:grpSpPr>
        <p:sp>
          <p:nvSpPr>
            <p:cNvPr id="18527" name="Line 120"/>
            <p:cNvSpPr>
              <a:spLocks noChangeShapeType="1"/>
            </p:cNvSpPr>
            <p:nvPr/>
          </p:nvSpPr>
          <p:spPr bwMode="auto">
            <a:xfrm>
              <a:off x="3301" y="2536"/>
              <a:ext cx="21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528" name="Group 121"/>
            <p:cNvGrpSpPr>
              <a:grpSpLocks/>
            </p:cNvGrpSpPr>
            <p:nvPr/>
          </p:nvGrpSpPr>
          <p:grpSpPr bwMode="auto">
            <a:xfrm>
              <a:off x="3572" y="2397"/>
              <a:ext cx="1" cy="279"/>
              <a:chOff x="3791" y="3018"/>
              <a:chExt cx="1" cy="279"/>
            </a:xfrm>
          </p:grpSpPr>
          <p:sp>
            <p:nvSpPr>
              <p:cNvPr id="18529" name="Line 122"/>
              <p:cNvSpPr>
                <a:spLocks noChangeShapeType="1"/>
              </p:cNvSpPr>
              <p:nvPr/>
            </p:nvSpPr>
            <p:spPr bwMode="auto">
              <a:xfrm rot="-2450422">
                <a:off x="3791" y="3138"/>
                <a:ext cx="1" cy="15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0" name="Line 123"/>
              <p:cNvSpPr>
                <a:spLocks noChangeShapeType="1"/>
              </p:cNvSpPr>
              <p:nvPr/>
            </p:nvSpPr>
            <p:spPr bwMode="auto">
              <a:xfrm rot="2450422" flipV="1">
                <a:off x="3791" y="3018"/>
                <a:ext cx="1" cy="15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91" name="Text Box 124"/>
          <p:cNvSpPr txBox="1">
            <a:spLocks noChangeArrowheads="1"/>
          </p:cNvSpPr>
          <p:nvPr/>
        </p:nvSpPr>
        <p:spPr bwMode="auto">
          <a:xfrm>
            <a:off x="6096000" y="38100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1225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Plasma cell</a:t>
            </a:r>
          </a:p>
        </p:txBody>
      </p:sp>
      <p:sp>
        <p:nvSpPr>
          <p:cNvPr id="18492" name="Line 125"/>
          <p:cNvSpPr>
            <a:spLocks noChangeShapeType="1"/>
          </p:cNvSpPr>
          <p:nvPr/>
        </p:nvSpPr>
        <p:spPr bwMode="auto">
          <a:xfrm>
            <a:off x="6127750" y="4381500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93" name="Line 126"/>
          <p:cNvSpPr>
            <a:spLocks noChangeShapeType="1"/>
          </p:cNvSpPr>
          <p:nvPr/>
        </p:nvSpPr>
        <p:spPr bwMode="auto">
          <a:xfrm>
            <a:off x="6121400" y="3683000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94" name="Line 127"/>
          <p:cNvSpPr>
            <a:spLocks noChangeShapeType="1"/>
          </p:cNvSpPr>
          <p:nvPr/>
        </p:nvSpPr>
        <p:spPr bwMode="auto">
          <a:xfrm>
            <a:off x="7124700" y="4375150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95" name="Line 128"/>
          <p:cNvSpPr>
            <a:spLocks noChangeShapeType="1"/>
          </p:cNvSpPr>
          <p:nvPr/>
        </p:nvSpPr>
        <p:spPr bwMode="auto">
          <a:xfrm>
            <a:off x="7118350" y="3676650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96" name="Text Box 129"/>
          <p:cNvSpPr txBox="1">
            <a:spLocks noChangeArrowheads="1"/>
          </p:cNvSpPr>
          <p:nvPr/>
        </p:nvSpPr>
        <p:spPr bwMode="auto">
          <a:xfrm>
            <a:off x="7620000" y="388143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1225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Antibodies</a:t>
            </a:r>
          </a:p>
        </p:txBody>
      </p:sp>
      <p:grpSp>
        <p:nvGrpSpPr>
          <p:cNvPr id="18497" name="Group 130"/>
          <p:cNvGrpSpPr>
            <a:grpSpLocks/>
          </p:cNvGrpSpPr>
          <p:nvPr/>
        </p:nvGrpSpPr>
        <p:grpSpPr bwMode="auto">
          <a:xfrm>
            <a:off x="7912100" y="3429000"/>
            <a:ext cx="774700" cy="469900"/>
            <a:chOff x="4984" y="2200"/>
            <a:chExt cx="488" cy="296"/>
          </a:xfrm>
        </p:grpSpPr>
        <p:grpSp>
          <p:nvGrpSpPr>
            <p:cNvPr id="18515" name="Group 131"/>
            <p:cNvGrpSpPr>
              <a:grpSpLocks/>
            </p:cNvGrpSpPr>
            <p:nvPr/>
          </p:nvGrpSpPr>
          <p:grpSpPr bwMode="auto">
            <a:xfrm rot="-1466637">
              <a:off x="4984" y="2256"/>
              <a:ext cx="104" cy="144"/>
              <a:chOff x="3744" y="1152"/>
              <a:chExt cx="104" cy="144"/>
            </a:xfrm>
          </p:grpSpPr>
          <p:sp>
            <p:nvSpPr>
              <p:cNvPr id="18524" name="Line 132"/>
              <p:cNvSpPr>
                <a:spLocks noChangeShapeType="1"/>
              </p:cNvSpPr>
              <p:nvPr/>
            </p:nvSpPr>
            <p:spPr bwMode="auto">
              <a:xfrm>
                <a:off x="3744" y="1152"/>
                <a:ext cx="48" cy="48"/>
              </a:xfrm>
              <a:prstGeom prst="line">
                <a:avLst/>
              </a:prstGeom>
              <a:noFill/>
              <a:ln w="38100" cmpd="dbl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5" name="Line 133"/>
              <p:cNvSpPr>
                <a:spLocks noChangeShapeType="1"/>
              </p:cNvSpPr>
              <p:nvPr/>
            </p:nvSpPr>
            <p:spPr bwMode="auto">
              <a:xfrm flipV="1">
                <a:off x="3800" y="1152"/>
                <a:ext cx="48" cy="48"/>
              </a:xfrm>
              <a:prstGeom prst="line">
                <a:avLst/>
              </a:prstGeom>
              <a:noFill/>
              <a:ln w="38100" cmpd="dbl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6" name="Line 134"/>
              <p:cNvSpPr>
                <a:spLocks noChangeShapeType="1"/>
              </p:cNvSpPr>
              <p:nvPr/>
            </p:nvSpPr>
            <p:spPr bwMode="auto">
              <a:xfrm>
                <a:off x="3796" y="1200"/>
                <a:ext cx="0" cy="96"/>
              </a:xfrm>
              <a:prstGeom prst="line">
                <a:avLst/>
              </a:prstGeom>
              <a:noFill/>
              <a:ln w="38100" cmpd="dbl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16" name="Group 135"/>
            <p:cNvGrpSpPr>
              <a:grpSpLocks/>
            </p:cNvGrpSpPr>
            <p:nvPr/>
          </p:nvGrpSpPr>
          <p:grpSpPr bwMode="auto">
            <a:xfrm rot="-149715">
              <a:off x="5272" y="2352"/>
              <a:ext cx="104" cy="144"/>
              <a:chOff x="3744" y="1152"/>
              <a:chExt cx="104" cy="144"/>
            </a:xfrm>
          </p:grpSpPr>
          <p:sp>
            <p:nvSpPr>
              <p:cNvPr id="18521" name="Line 136"/>
              <p:cNvSpPr>
                <a:spLocks noChangeShapeType="1"/>
              </p:cNvSpPr>
              <p:nvPr/>
            </p:nvSpPr>
            <p:spPr bwMode="auto">
              <a:xfrm>
                <a:off x="3744" y="1152"/>
                <a:ext cx="48" cy="48"/>
              </a:xfrm>
              <a:prstGeom prst="line">
                <a:avLst/>
              </a:prstGeom>
              <a:noFill/>
              <a:ln w="38100" cmpd="dbl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2" name="Line 137"/>
              <p:cNvSpPr>
                <a:spLocks noChangeShapeType="1"/>
              </p:cNvSpPr>
              <p:nvPr/>
            </p:nvSpPr>
            <p:spPr bwMode="auto">
              <a:xfrm flipV="1">
                <a:off x="3800" y="1152"/>
                <a:ext cx="48" cy="48"/>
              </a:xfrm>
              <a:prstGeom prst="line">
                <a:avLst/>
              </a:prstGeom>
              <a:noFill/>
              <a:ln w="38100" cmpd="dbl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3" name="Line 138"/>
              <p:cNvSpPr>
                <a:spLocks noChangeShapeType="1"/>
              </p:cNvSpPr>
              <p:nvPr/>
            </p:nvSpPr>
            <p:spPr bwMode="auto">
              <a:xfrm>
                <a:off x="3796" y="1200"/>
                <a:ext cx="0" cy="96"/>
              </a:xfrm>
              <a:prstGeom prst="line">
                <a:avLst/>
              </a:prstGeom>
              <a:noFill/>
              <a:ln w="38100" cmpd="dbl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17" name="Group 139"/>
            <p:cNvGrpSpPr>
              <a:grpSpLocks/>
            </p:cNvGrpSpPr>
            <p:nvPr/>
          </p:nvGrpSpPr>
          <p:grpSpPr bwMode="auto">
            <a:xfrm rot="3656382">
              <a:off x="5348" y="2180"/>
              <a:ext cx="104" cy="144"/>
              <a:chOff x="3744" y="1152"/>
              <a:chExt cx="104" cy="144"/>
            </a:xfrm>
          </p:grpSpPr>
          <p:sp>
            <p:nvSpPr>
              <p:cNvPr id="18518" name="Line 140"/>
              <p:cNvSpPr>
                <a:spLocks noChangeShapeType="1"/>
              </p:cNvSpPr>
              <p:nvPr/>
            </p:nvSpPr>
            <p:spPr bwMode="auto">
              <a:xfrm>
                <a:off x="3744" y="1152"/>
                <a:ext cx="48" cy="48"/>
              </a:xfrm>
              <a:prstGeom prst="line">
                <a:avLst/>
              </a:prstGeom>
              <a:noFill/>
              <a:ln w="38100" cmpd="dbl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9" name="Line 141"/>
              <p:cNvSpPr>
                <a:spLocks noChangeShapeType="1"/>
              </p:cNvSpPr>
              <p:nvPr/>
            </p:nvSpPr>
            <p:spPr bwMode="auto">
              <a:xfrm flipV="1">
                <a:off x="3800" y="1152"/>
                <a:ext cx="48" cy="48"/>
              </a:xfrm>
              <a:prstGeom prst="line">
                <a:avLst/>
              </a:prstGeom>
              <a:noFill/>
              <a:ln w="38100" cmpd="dbl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0" name="Line 142"/>
              <p:cNvSpPr>
                <a:spLocks noChangeShapeType="1"/>
              </p:cNvSpPr>
              <p:nvPr/>
            </p:nvSpPr>
            <p:spPr bwMode="auto">
              <a:xfrm>
                <a:off x="3796" y="1200"/>
                <a:ext cx="0" cy="96"/>
              </a:xfrm>
              <a:prstGeom prst="line">
                <a:avLst/>
              </a:prstGeom>
              <a:noFill/>
              <a:ln w="38100" cmpd="dbl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498" name="Group 143"/>
          <p:cNvGrpSpPr>
            <a:grpSpLocks/>
          </p:cNvGrpSpPr>
          <p:nvPr/>
        </p:nvGrpSpPr>
        <p:grpSpPr bwMode="auto">
          <a:xfrm rot="915307">
            <a:off x="7772400" y="4191000"/>
            <a:ext cx="774700" cy="469900"/>
            <a:chOff x="4984" y="2200"/>
            <a:chExt cx="488" cy="296"/>
          </a:xfrm>
        </p:grpSpPr>
        <p:grpSp>
          <p:nvGrpSpPr>
            <p:cNvPr id="18503" name="Group 144"/>
            <p:cNvGrpSpPr>
              <a:grpSpLocks/>
            </p:cNvGrpSpPr>
            <p:nvPr/>
          </p:nvGrpSpPr>
          <p:grpSpPr bwMode="auto">
            <a:xfrm rot="-1466637">
              <a:off x="4984" y="2256"/>
              <a:ext cx="104" cy="144"/>
              <a:chOff x="3744" y="1152"/>
              <a:chExt cx="104" cy="144"/>
            </a:xfrm>
          </p:grpSpPr>
          <p:sp>
            <p:nvSpPr>
              <p:cNvPr id="18512" name="Line 145"/>
              <p:cNvSpPr>
                <a:spLocks noChangeShapeType="1"/>
              </p:cNvSpPr>
              <p:nvPr/>
            </p:nvSpPr>
            <p:spPr bwMode="auto">
              <a:xfrm>
                <a:off x="3744" y="1152"/>
                <a:ext cx="48" cy="48"/>
              </a:xfrm>
              <a:prstGeom prst="line">
                <a:avLst/>
              </a:prstGeom>
              <a:noFill/>
              <a:ln w="38100" cmpd="dbl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3" name="Line 146"/>
              <p:cNvSpPr>
                <a:spLocks noChangeShapeType="1"/>
              </p:cNvSpPr>
              <p:nvPr/>
            </p:nvSpPr>
            <p:spPr bwMode="auto">
              <a:xfrm flipV="1">
                <a:off x="3800" y="1152"/>
                <a:ext cx="48" cy="48"/>
              </a:xfrm>
              <a:prstGeom prst="line">
                <a:avLst/>
              </a:prstGeom>
              <a:noFill/>
              <a:ln w="38100" cmpd="dbl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4" name="Line 147"/>
              <p:cNvSpPr>
                <a:spLocks noChangeShapeType="1"/>
              </p:cNvSpPr>
              <p:nvPr/>
            </p:nvSpPr>
            <p:spPr bwMode="auto">
              <a:xfrm>
                <a:off x="3796" y="1200"/>
                <a:ext cx="0" cy="96"/>
              </a:xfrm>
              <a:prstGeom prst="line">
                <a:avLst/>
              </a:prstGeom>
              <a:noFill/>
              <a:ln w="38100" cmpd="dbl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04" name="Group 148"/>
            <p:cNvGrpSpPr>
              <a:grpSpLocks/>
            </p:cNvGrpSpPr>
            <p:nvPr/>
          </p:nvGrpSpPr>
          <p:grpSpPr bwMode="auto">
            <a:xfrm rot="-149715">
              <a:off x="5272" y="2352"/>
              <a:ext cx="104" cy="144"/>
              <a:chOff x="3744" y="1152"/>
              <a:chExt cx="104" cy="144"/>
            </a:xfrm>
          </p:grpSpPr>
          <p:sp>
            <p:nvSpPr>
              <p:cNvPr id="18509" name="Line 149"/>
              <p:cNvSpPr>
                <a:spLocks noChangeShapeType="1"/>
              </p:cNvSpPr>
              <p:nvPr/>
            </p:nvSpPr>
            <p:spPr bwMode="auto">
              <a:xfrm>
                <a:off x="3744" y="1152"/>
                <a:ext cx="48" cy="48"/>
              </a:xfrm>
              <a:prstGeom prst="line">
                <a:avLst/>
              </a:prstGeom>
              <a:noFill/>
              <a:ln w="38100" cmpd="dbl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0" name="Line 150"/>
              <p:cNvSpPr>
                <a:spLocks noChangeShapeType="1"/>
              </p:cNvSpPr>
              <p:nvPr/>
            </p:nvSpPr>
            <p:spPr bwMode="auto">
              <a:xfrm flipV="1">
                <a:off x="3800" y="1152"/>
                <a:ext cx="48" cy="48"/>
              </a:xfrm>
              <a:prstGeom prst="line">
                <a:avLst/>
              </a:prstGeom>
              <a:noFill/>
              <a:ln w="38100" cmpd="dbl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1" name="Line 151"/>
              <p:cNvSpPr>
                <a:spLocks noChangeShapeType="1"/>
              </p:cNvSpPr>
              <p:nvPr/>
            </p:nvSpPr>
            <p:spPr bwMode="auto">
              <a:xfrm>
                <a:off x="3796" y="1200"/>
                <a:ext cx="0" cy="96"/>
              </a:xfrm>
              <a:prstGeom prst="line">
                <a:avLst/>
              </a:prstGeom>
              <a:noFill/>
              <a:ln w="38100" cmpd="dbl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05" name="Group 152"/>
            <p:cNvGrpSpPr>
              <a:grpSpLocks/>
            </p:cNvGrpSpPr>
            <p:nvPr/>
          </p:nvGrpSpPr>
          <p:grpSpPr bwMode="auto">
            <a:xfrm rot="3656382">
              <a:off x="5348" y="2180"/>
              <a:ext cx="104" cy="144"/>
              <a:chOff x="3744" y="1152"/>
              <a:chExt cx="104" cy="144"/>
            </a:xfrm>
          </p:grpSpPr>
          <p:sp>
            <p:nvSpPr>
              <p:cNvPr id="18506" name="Line 153"/>
              <p:cNvSpPr>
                <a:spLocks noChangeShapeType="1"/>
              </p:cNvSpPr>
              <p:nvPr/>
            </p:nvSpPr>
            <p:spPr bwMode="auto">
              <a:xfrm>
                <a:off x="3744" y="1152"/>
                <a:ext cx="48" cy="48"/>
              </a:xfrm>
              <a:prstGeom prst="line">
                <a:avLst/>
              </a:prstGeom>
              <a:noFill/>
              <a:ln w="38100" cmpd="dbl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7" name="Line 154"/>
              <p:cNvSpPr>
                <a:spLocks noChangeShapeType="1"/>
              </p:cNvSpPr>
              <p:nvPr/>
            </p:nvSpPr>
            <p:spPr bwMode="auto">
              <a:xfrm flipV="1">
                <a:off x="3800" y="1152"/>
                <a:ext cx="48" cy="48"/>
              </a:xfrm>
              <a:prstGeom prst="line">
                <a:avLst/>
              </a:prstGeom>
              <a:noFill/>
              <a:ln w="38100" cmpd="dbl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8" name="Line 155"/>
              <p:cNvSpPr>
                <a:spLocks noChangeShapeType="1"/>
              </p:cNvSpPr>
              <p:nvPr/>
            </p:nvSpPr>
            <p:spPr bwMode="auto">
              <a:xfrm>
                <a:off x="3796" y="1200"/>
                <a:ext cx="0" cy="96"/>
              </a:xfrm>
              <a:prstGeom prst="line">
                <a:avLst/>
              </a:prstGeom>
              <a:noFill/>
              <a:ln w="38100" cmpd="dbl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99" name="AutoShape 156"/>
          <p:cNvSpPr>
            <a:spLocks/>
          </p:cNvSpPr>
          <p:nvPr/>
        </p:nvSpPr>
        <p:spPr bwMode="auto">
          <a:xfrm>
            <a:off x="7239000" y="46482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18500" name="Text Box 157"/>
          <p:cNvSpPr txBox="1">
            <a:spLocks noChangeArrowheads="1"/>
          </p:cNvSpPr>
          <p:nvPr/>
        </p:nvSpPr>
        <p:spPr bwMode="auto">
          <a:xfrm>
            <a:off x="7239000" y="4953000"/>
            <a:ext cx="1447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1225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Effector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&amp;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Memory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457200" y="3124200"/>
            <a:ext cx="8229600" cy="1905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1225"/>
            <a:endParaRPr lang="en-US">
              <a:solidFill>
                <a:srgbClr val="000000"/>
              </a:solidFill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457200" y="1295400"/>
            <a:ext cx="8229600" cy="1752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457200" y="5105400"/>
            <a:ext cx="8229600" cy="15240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9600" cy="866775"/>
          </a:xfrm>
        </p:spPr>
        <p:txBody>
          <a:bodyPr/>
          <a:lstStyle/>
          <a:p>
            <a:pPr eaLnBrk="1" hangingPunct="1"/>
            <a:r>
              <a:rPr lang="en-US" sz="3200" smtClean="0"/>
              <a:t>Recognition, Activation and Attack </a:t>
            </a:r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1828800" y="2590800"/>
            <a:ext cx="393700" cy="374650"/>
            <a:chOff x="2064" y="1248"/>
            <a:chExt cx="336" cy="288"/>
          </a:xfrm>
        </p:grpSpPr>
        <p:sp>
          <p:nvSpPr>
            <p:cNvPr id="19529" name="Oval 7"/>
            <p:cNvSpPr>
              <a:spLocks noChangeArrowheads="1"/>
            </p:cNvSpPr>
            <p:nvPr/>
          </p:nvSpPr>
          <p:spPr bwMode="auto">
            <a:xfrm>
              <a:off x="2064" y="1248"/>
              <a:ext cx="336" cy="288"/>
            </a:xfrm>
            <a:prstGeom prst="ellipse">
              <a:avLst/>
            </a:prstGeom>
            <a:solidFill>
              <a:srgbClr val="FDC59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9530" name="Oval 8"/>
            <p:cNvSpPr>
              <a:spLocks noChangeArrowheads="1"/>
            </p:cNvSpPr>
            <p:nvPr/>
          </p:nvSpPr>
          <p:spPr bwMode="auto">
            <a:xfrm rot="-2005897">
              <a:off x="2142" y="1260"/>
              <a:ext cx="192" cy="240"/>
            </a:xfrm>
            <a:prstGeom prst="ellipse">
              <a:avLst/>
            </a:pr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911225"/>
              <a:endParaRPr lang="en-US">
                <a:solidFill>
                  <a:srgbClr val="663300"/>
                </a:solidFill>
              </a:endParaRPr>
            </a:p>
          </p:txBody>
        </p:sp>
      </p:grpSp>
      <p:grpSp>
        <p:nvGrpSpPr>
          <p:cNvPr id="19463" name="Group 9"/>
          <p:cNvGrpSpPr>
            <a:grpSpLocks/>
          </p:cNvGrpSpPr>
          <p:nvPr/>
        </p:nvGrpSpPr>
        <p:grpSpPr bwMode="auto">
          <a:xfrm>
            <a:off x="6921500" y="2590800"/>
            <a:ext cx="393700" cy="374650"/>
            <a:chOff x="798" y="3264"/>
            <a:chExt cx="248" cy="236"/>
          </a:xfrm>
        </p:grpSpPr>
        <p:sp>
          <p:nvSpPr>
            <p:cNvPr id="19527" name="Oval 10"/>
            <p:cNvSpPr>
              <a:spLocks noChangeArrowheads="1"/>
            </p:cNvSpPr>
            <p:nvPr/>
          </p:nvSpPr>
          <p:spPr bwMode="auto">
            <a:xfrm>
              <a:off x="798" y="3264"/>
              <a:ext cx="248" cy="2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9528" name="Oval 11"/>
            <p:cNvSpPr>
              <a:spLocks noChangeArrowheads="1"/>
            </p:cNvSpPr>
            <p:nvPr/>
          </p:nvSpPr>
          <p:spPr bwMode="auto">
            <a:xfrm>
              <a:off x="869" y="3286"/>
              <a:ext cx="142" cy="19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</p:grpSp>
      <p:grpSp>
        <p:nvGrpSpPr>
          <p:cNvPr id="19464" name="Group 12"/>
          <p:cNvGrpSpPr>
            <a:grpSpLocks/>
          </p:cNvGrpSpPr>
          <p:nvPr/>
        </p:nvGrpSpPr>
        <p:grpSpPr bwMode="auto">
          <a:xfrm>
            <a:off x="4368800" y="2590800"/>
            <a:ext cx="395288" cy="374650"/>
            <a:chOff x="1649" y="3264"/>
            <a:chExt cx="249" cy="236"/>
          </a:xfrm>
        </p:grpSpPr>
        <p:sp>
          <p:nvSpPr>
            <p:cNvPr id="19525" name="Oval 13"/>
            <p:cNvSpPr>
              <a:spLocks noChangeArrowheads="1"/>
            </p:cNvSpPr>
            <p:nvPr/>
          </p:nvSpPr>
          <p:spPr bwMode="auto">
            <a:xfrm>
              <a:off x="1649" y="3264"/>
              <a:ext cx="249" cy="2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9526" name="Oval 14"/>
            <p:cNvSpPr>
              <a:spLocks noChangeArrowheads="1"/>
            </p:cNvSpPr>
            <p:nvPr/>
          </p:nvSpPr>
          <p:spPr bwMode="auto">
            <a:xfrm>
              <a:off x="1720" y="3286"/>
              <a:ext cx="142" cy="19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</p:grpSp>
      <p:sp>
        <p:nvSpPr>
          <p:cNvPr id="19465" name="Text Box 15"/>
          <p:cNvSpPr txBox="1">
            <a:spLocks noChangeArrowheads="1"/>
          </p:cNvSpPr>
          <p:nvPr/>
        </p:nvSpPr>
        <p:spPr bwMode="auto">
          <a:xfrm>
            <a:off x="3886200" y="1295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1225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Antigen</a:t>
            </a:r>
          </a:p>
        </p:txBody>
      </p:sp>
      <p:sp>
        <p:nvSpPr>
          <p:cNvPr id="19466" name="Text Box 16"/>
          <p:cNvSpPr txBox="1">
            <a:spLocks noChangeArrowheads="1"/>
          </p:cNvSpPr>
          <p:nvPr/>
        </p:nvSpPr>
        <p:spPr bwMode="auto">
          <a:xfrm>
            <a:off x="1295400" y="2209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1225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B cell</a:t>
            </a:r>
          </a:p>
        </p:txBody>
      </p:sp>
      <p:sp>
        <p:nvSpPr>
          <p:cNvPr id="19467" name="Text Box 17"/>
          <p:cNvSpPr txBox="1">
            <a:spLocks noChangeArrowheads="1"/>
          </p:cNvSpPr>
          <p:nvPr/>
        </p:nvSpPr>
        <p:spPr bwMode="auto">
          <a:xfrm>
            <a:off x="3733800" y="2209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1225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Helper T cell</a:t>
            </a:r>
          </a:p>
        </p:txBody>
      </p:sp>
      <p:sp>
        <p:nvSpPr>
          <p:cNvPr id="19468" name="Text Box 18"/>
          <p:cNvSpPr txBox="1">
            <a:spLocks noChangeArrowheads="1"/>
          </p:cNvSpPr>
          <p:nvPr/>
        </p:nvSpPr>
        <p:spPr bwMode="auto">
          <a:xfrm>
            <a:off x="6172200" y="2209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1225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Cytotoxic T cell</a:t>
            </a:r>
          </a:p>
        </p:txBody>
      </p:sp>
      <p:grpSp>
        <p:nvGrpSpPr>
          <p:cNvPr id="19469" name="Group 19"/>
          <p:cNvGrpSpPr>
            <a:grpSpLocks/>
          </p:cNvGrpSpPr>
          <p:nvPr/>
        </p:nvGrpSpPr>
        <p:grpSpPr bwMode="auto">
          <a:xfrm>
            <a:off x="4978400" y="3581400"/>
            <a:ext cx="395288" cy="374650"/>
            <a:chOff x="1649" y="3264"/>
            <a:chExt cx="249" cy="236"/>
          </a:xfrm>
        </p:grpSpPr>
        <p:sp>
          <p:nvSpPr>
            <p:cNvPr id="19523" name="Oval 20"/>
            <p:cNvSpPr>
              <a:spLocks noChangeArrowheads="1"/>
            </p:cNvSpPr>
            <p:nvPr/>
          </p:nvSpPr>
          <p:spPr bwMode="auto">
            <a:xfrm>
              <a:off x="1649" y="3264"/>
              <a:ext cx="249" cy="2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9524" name="Oval 21"/>
            <p:cNvSpPr>
              <a:spLocks noChangeArrowheads="1"/>
            </p:cNvSpPr>
            <p:nvPr/>
          </p:nvSpPr>
          <p:spPr bwMode="auto">
            <a:xfrm>
              <a:off x="1720" y="3286"/>
              <a:ext cx="142" cy="19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</p:grpSp>
      <p:grpSp>
        <p:nvGrpSpPr>
          <p:cNvPr id="19470" name="Group 22"/>
          <p:cNvGrpSpPr>
            <a:grpSpLocks/>
          </p:cNvGrpSpPr>
          <p:nvPr/>
        </p:nvGrpSpPr>
        <p:grpSpPr bwMode="auto">
          <a:xfrm>
            <a:off x="3695700" y="3581400"/>
            <a:ext cx="395288" cy="374650"/>
            <a:chOff x="1649" y="3264"/>
            <a:chExt cx="249" cy="236"/>
          </a:xfrm>
        </p:grpSpPr>
        <p:sp>
          <p:nvSpPr>
            <p:cNvPr id="19521" name="Oval 23"/>
            <p:cNvSpPr>
              <a:spLocks noChangeArrowheads="1"/>
            </p:cNvSpPr>
            <p:nvPr/>
          </p:nvSpPr>
          <p:spPr bwMode="auto">
            <a:xfrm>
              <a:off x="1649" y="3264"/>
              <a:ext cx="249" cy="2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9522" name="Oval 24"/>
            <p:cNvSpPr>
              <a:spLocks noChangeArrowheads="1"/>
            </p:cNvSpPr>
            <p:nvPr/>
          </p:nvSpPr>
          <p:spPr bwMode="auto">
            <a:xfrm>
              <a:off x="1720" y="3286"/>
              <a:ext cx="142" cy="19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</p:grpSp>
      <p:grpSp>
        <p:nvGrpSpPr>
          <p:cNvPr id="19471" name="Group 25"/>
          <p:cNvGrpSpPr>
            <a:grpSpLocks/>
          </p:cNvGrpSpPr>
          <p:nvPr/>
        </p:nvGrpSpPr>
        <p:grpSpPr bwMode="auto">
          <a:xfrm>
            <a:off x="2476500" y="4502150"/>
            <a:ext cx="393700" cy="374650"/>
            <a:chOff x="2064" y="1248"/>
            <a:chExt cx="336" cy="288"/>
          </a:xfrm>
        </p:grpSpPr>
        <p:sp>
          <p:nvSpPr>
            <p:cNvPr id="19519" name="Oval 26"/>
            <p:cNvSpPr>
              <a:spLocks noChangeArrowheads="1"/>
            </p:cNvSpPr>
            <p:nvPr/>
          </p:nvSpPr>
          <p:spPr bwMode="auto">
            <a:xfrm>
              <a:off x="2064" y="1248"/>
              <a:ext cx="336" cy="288"/>
            </a:xfrm>
            <a:prstGeom prst="ellipse">
              <a:avLst/>
            </a:prstGeom>
            <a:solidFill>
              <a:srgbClr val="FDC59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9520" name="Oval 27"/>
            <p:cNvSpPr>
              <a:spLocks noChangeArrowheads="1"/>
            </p:cNvSpPr>
            <p:nvPr/>
          </p:nvSpPr>
          <p:spPr bwMode="auto">
            <a:xfrm rot="-2005897">
              <a:off x="2142" y="1260"/>
              <a:ext cx="192" cy="240"/>
            </a:xfrm>
            <a:prstGeom prst="ellipse">
              <a:avLst/>
            </a:pr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911225"/>
              <a:endParaRPr lang="en-US">
                <a:solidFill>
                  <a:srgbClr val="663300"/>
                </a:solidFill>
              </a:endParaRPr>
            </a:p>
          </p:txBody>
        </p:sp>
      </p:grpSp>
      <p:grpSp>
        <p:nvGrpSpPr>
          <p:cNvPr id="19472" name="Group 28"/>
          <p:cNvGrpSpPr>
            <a:grpSpLocks/>
          </p:cNvGrpSpPr>
          <p:nvPr/>
        </p:nvGrpSpPr>
        <p:grpSpPr bwMode="auto">
          <a:xfrm>
            <a:off x="1181100" y="4495800"/>
            <a:ext cx="393700" cy="374650"/>
            <a:chOff x="2064" y="1248"/>
            <a:chExt cx="336" cy="288"/>
          </a:xfrm>
        </p:grpSpPr>
        <p:sp>
          <p:nvSpPr>
            <p:cNvPr id="19517" name="Oval 29"/>
            <p:cNvSpPr>
              <a:spLocks noChangeArrowheads="1"/>
            </p:cNvSpPr>
            <p:nvPr/>
          </p:nvSpPr>
          <p:spPr bwMode="auto">
            <a:xfrm>
              <a:off x="2064" y="1248"/>
              <a:ext cx="336" cy="288"/>
            </a:xfrm>
            <a:prstGeom prst="ellipse">
              <a:avLst/>
            </a:prstGeom>
            <a:solidFill>
              <a:srgbClr val="FDC59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9518" name="Oval 30"/>
            <p:cNvSpPr>
              <a:spLocks noChangeArrowheads="1"/>
            </p:cNvSpPr>
            <p:nvPr/>
          </p:nvSpPr>
          <p:spPr bwMode="auto">
            <a:xfrm rot="-2005897">
              <a:off x="2142" y="1260"/>
              <a:ext cx="192" cy="240"/>
            </a:xfrm>
            <a:prstGeom prst="ellipse">
              <a:avLst/>
            </a:pr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911225"/>
              <a:endParaRPr lang="en-US">
                <a:solidFill>
                  <a:srgbClr val="663300"/>
                </a:solidFill>
              </a:endParaRPr>
            </a:p>
          </p:txBody>
        </p:sp>
      </p:grpSp>
      <p:sp>
        <p:nvSpPr>
          <p:cNvPr id="19473" name="Text Box 31"/>
          <p:cNvSpPr txBox="1">
            <a:spLocks noChangeArrowheads="1"/>
          </p:cNvSpPr>
          <p:nvPr/>
        </p:nvSpPr>
        <p:spPr bwMode="auto">
          <a:xfrm>
            <a:off x="3581400" y="45100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1225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Antibodies</a:t>
            </a:r>
          </a:p>
        </p:txBody>
      </p:sp>
      <p:grpSp>
        <p:nvGrpSpPr>
          <p:cNvPr id="19474" name="Group 32"/>
          <p:cNvGrpSpPr>
            <a:grpSpLocks/>
          </p:cNvGrpSpPr>
          <p:nvPr/>
        </p:nvGrpSpPr>
        <p:grpSpPr bwMode="auto">
          <a:xfrm>
            <a:off x="7683500" y="4495800"/>
            <a:ext cx="393700" cy="374650"/>
            <a:chOff x="798" y="3264"/>
            <a:chExt cx="248" cy="236"/>
          </a:xfrm>
        </p:grpSpPr>
        <p:sp>
          <p:nvSpPr>
            <p:cNvPr id="19515" name="Oval 33"/>
            <p:cNvSpPr>
              <a:spLocks noChangeArrowheads="1"/>
            </p:cNvSpPr>
            <p:nvPr/>
          </p:nvSpPr>
          <p:spPr bwMode="auto">
            <a:xfrm>
              <a:off x="798" y="3264"/>
              <a:ext cx="248" cy="2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9516" name="Oval 34"/>
            <p:cNvSpPr>
              <a:spLocks noChangeArrowheads="1"/>
            </p:cNvSpPr>
            <p:nvPr/>
          </p:nvSpPr>
          <p:spPr bwMode="auto">
            <a:xfrm>
              <a:off x="869" y="3286"/>
              <a:ext cx="142" cy="19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</p:grpSp>
      <p:grpSp>
        <p:nvGrpSpPr>
          <p:cNvPr id="19475" name="Group 35"/>
          <p:cNvGrpSpPr>
            <a:grpSpLocks/>
          </p:cNvGrpSpPr>
          <p:nvPr/>
        </p:nvGrpSpPr>
        <p:grpSpPr bwMode="auto">
          <a:xfrm>
            <a:off x="6324600" y="4495800"/>
            <a:ext cx="393700" cy="374650"/>
            <a:chOff x="798" y="3264"/>
            <a:chExt cx="248" cy="236"/>
          </a:xfrm>
        </p:grpSpPr>
        <p:sp>
          <p:nvSpPr>
            <p:cNvPr id="19513" name="Oval 36"/>
            <p:cNvSpPr>
              <a:spLocks noChangeArrowheads="1"/>
            </p:cNvSpPr>
            <p:nvPr/>
          </p:nvSpPr>
          <p:spPr bwMode="auto">
            <a:xfrm>
              <a:off x="798" y="3264"/>
              <a:ext cx="248" cy="2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9514" name="Oval 37"/>
            <p:cNvSpPr>
              <a:spLocks noChangeArrowheads="1"/>
            </p:cNvSpPr>
            <p:nvPr/>
          </p:nvSpPr>
          <p:spPr bwMode="auto">
            <a:xfrm>
              <a:off x="869" y="3286"/>
              <a:ext cx="142" cy="19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CC"/>
                </a:solidFill>
              </a:endParaRPr>
            </a:p>
          </p:txBody>
        </p:sp>
      </p:grpSp>
      <p:sp>
        <p:nvSpPr>
          <p:cNvPr id="19476" name="Text Box 38"/>
          <p:cNvSpPr txBox="1">
            <a:spLocks noChangeArrowheads="1"/>
          </p:cNvSpPr>
          <p:nvPr/>
        </p:nvSpPr>
        <p:spPr bwMode="auto">
          <a:xfrm>
            <a:off x="2209800" y="34290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1225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Cytokines</a:t>
            </a:r>
          </a:p>
        </p:txBody>
      </p:sp>
      <p:sp>
        <p:nvSpPr>
          <p:cNvPr id="19477" name="Text Box 39"/>
          <p:cNvSpPr txBox="1">
            <a:spLocks noChangeArrowheads="1"/>
          </p:cNvSpPr>
          <p:nvPr/>
        </p:nvSpPr>
        <p:spPr bwMode="auto">
          <a:xfrm>
            <a:off x="5410200" y="34290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1225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Cytokines</a:t>
            </a:r>
          </a:p>
        </p:txBody>
      </p:sp>
      <p:sp>
        <p:nvSpPr>
          <p:cNvPr id="19478" name="Line 40"/>
          <p:cNvSpPr>
            <a:spLocks noChangeShapeType="1"/>
          </p:cNvSpPr>
          <p:nvPr/>
        </p:nvSpPr>
        <p:spPr bwMode="auto">
          <a:xfrm>
            <a:off x="4572000" y="1676400"/>
            <a:ext cx="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Line 41"/>
          <p:cNvSpPr>
            <a:spLocks noChangeShapeType="1"/>
          </p:cNvSpPr>
          <p:nvPr/>
        </p:nvSpPr>
        <p:spPr bwMode="auto">
          <a:xfrm>
            <a:off x="1981200" y="1905000"/>
            <a:ext cx="5105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Line 42"/>
          <p:cNvSpPr>
            <a:spLocks noChangeShapeType="1"/>
          </p:cNvSpPr>
          <p:nvPr/>
        </p:nvSpPr>
        <p:spPr bwMode="auto">
          <a:xfrm>
            <a:off x="7086600" y="1905000"/>
            <a:ext cx="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Line 43"/>
          <p:cNvSpPr>
            <a:spLocks noChangeShapeType="1"/>
          </p:cNvSpPr>
          <p:nvPr/>
        </p:nvSpPr>
        <p:spPr bwMode="auto">
          <a:xfrm>
            <a:off x="1981200" y="1905000"/>
            <a:ext cx="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Line 44"/>
          <p:cNvSpPr>
            <a:spLocks noChangeShapeType="1"/>
          </p:cNvSpPr>
          <p:nvPr/>
        </p:nvSpPr>
        <p:spPr bwMode="auto">
          <a:xfrm>
            <a:off x="4267200" y="4800600"/>
            <a:ext cx="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Line 45"/>
          <p:cNvSpPr>
            <a:spLocks noChangeShapeType="1"/>
          </p:cNvSpPr>
          <p:nvPr/>
        </p:nvSpPr>
        <p:spPr bwMode="auto">
          <a:xfrm>
            <a:off x="6527800" y="4927600"/>
            <a:ext cx="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Line 46"/>
          <p:cNvSpPr>
            <a:spLocks noChangeShapeType="1"/>
          </p:cNvSpPr>
          <p:nvPr/>
        </p:nvSpPr>
        <p:spPr bwMode="auto">
          <a:xfrm>
            <a:off x="7899400" y="4927600"/>
            <a:ext cx="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Text Box 47"/>
          <p:cNvSpPr txBox="1">
            <a:spLocks noChangeArrowheads="1"/>
          </p:cNvSpPr>
          <p:nvPr/>
        </p:nvSpPr>
        <p:spPr bwMode="auto">
          <a:xfrm>
            <a:off x="1295400" y="42291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1225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Plasma cell</a:t>
            </a:r>
          </a:p>
        </p:txBody>
      </p:sp>
      <p:grpSp>
        <p:nvGrpSpPr>
          <p:cNvPr id="19486" name="Group 48"/>
          <p:cNvGrpSpPr>
            <a:grpSpLocks/>
          </p:cNvGrpSpPr>
          <p:nvPr/>
        </p:nvGrpSpPr>
        <p:grpSpPr bwMode="auto">
          <a:xfrm>
            <a:off x="1371600" y="3048000"/>
            <a:ext cx="1295400" cy="1409700"/>
            <a:chOff x="864" y="1920"/>
            <a:chExt cx="816" cy="888"/>
          </a:xfrm>
        </p:grpSpPr>
        <p:sp>
          <p:nvSpPr>
            <p:cNvPr id="19509" name="Line 49"/>
            <p:cNvSpPr>
              <a:spLocks noChangeShapeType="1"/>
            </p:cNvSpPr>
            <p:nvPr/>
          </p:nvSpPr>
          <p:spPr bwMode="auto">
            <a:xfrm>
              <a:off x="1296" y="1920"/>
              <a:ext cx="0" cy="6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Line 50"/>
            <p:cNvSpPr>
              <a:spLocks noChangeShapeType="1"/>
            </p:cNvSpPr>
            <p:nvPr/>
          </p:nvSpPr>
          <p:spPr bwMode="auto">
            <a:xfrm>
              <a:off x="864" y="2616"/>
              <a:ext cx="81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Line 51"/>
            <p:cNvSpPr>
              <a:spLocks noChangeShapeType="1"/>
            </p:cNvSpPr>
            <p:nvPr/>
          </p:nvSpPr>
          <p:spPr bwMode="auto">
            <a:xfrm>
              <a:off x="1680" y="260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Line 52"/>
            <p:cNvSpPr>
              <a:spLocks noChangeShapeType="1"/>
            </p:cNvSpPr>
            <p:nvPr/>
          </p:nvSpPr>
          <p:spPr bwMode="auto">
            <a:xfrm>
              <a:off x="880" y="2616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87" name="Group 53"/>
          <p:cNvGrpSpPr>
            <a:grpSpLocks/>
          </p:cNvGrpSpPr>
          <p:nvPr/>
        </p:nvGrpSpPr>
        <p:grpSpPr bwMode="auto">
          <a:xfrm>
            <a:off x="3873500" y="3048000"/>
            <a:ext cx="1295400" cy="533400"/>
            <a:chOff x="2448" y="1920"/>
            <a:chExt cx="816" cy="336"/>
          </a:xfrm>
        </p:grpSpPr>
        <p:sp>
          <p:nvSpPr>
            <p:cNvPr id="19505" name="Line 54"/>
            <p:cNvSpPr>
              <a:spLocks noChangeShapeType="1"/>
            </p:cNvSpPr>
            <p:nvPr/>
          </p:nvSpPr>
          <p:spPr bwMode="auto">
            <a:xfrm>
              <a:off x="2880" y="1920"/>
              <a:ext cx="0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Line 55"/>
            <p:cNvSpPr>
              <a:spLocks noChangeShapeType="1"/>
            </p:cNvSpPr>
            <p:nvPr/>
          </p:nvSpPr>
          <p:spPr bwMode="auto">
            <a:xfrm>
              <a:off x="2448" y="2064"/>
              <a:ext cx="81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Line 56"/>
            <p:cNvSpPr>
              <a:spLocks noChangeShapeType="1"/>
            </p:cNvSpPr>
            <p:nvPr/>
          </p:nvSpPr>
          <p:spPr bwMode="auto">
            <a:xfrm>
              <a:off x="3264" y="2056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Line 57"/>
            <p:cNvSpPr>
              <a:spLocks noChangeShapeType="1"/>
            </p:cNvSpPr>
            <p:nvPr/>
          </p:nvSpPr>
          <p:spPr bwMode="auto">
            <a:xfrm>
              <a:off x="2464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88" name="Line 58"/>
          <p:cNvSpPr>
            <a:spLocks noChangeShapeType="1"/>
          </p:cNvSpPr>
          <p:nvPr/>
        </p:nvSpPr>
        <p:spPr bwMode="auto">
          <a:xfrm>
            <a:off x="2133600" y="3784600"/>
            <a:ext cx="1498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489" name="Group 59"/>
          <p:cNvGrpSpPr>
            <a:grpSpLocks/>
          </p:cNvGrpSpPr>
          <p:nvPr/>
        </p:nvGrpSpPr>
        <p:grpSpPr bwMode="auto">
          <a:xfrm>
            <a:off x="6477000" y="2971800"/>
            <a:ext cx="1295400" cy="1409700"/>
            <a:chOff x="864" y="1920"/>
            <a:chExt cx="816" cy="888"/>
          </a:xfrm>
        </p:grpSpPr>
        <p:sp>
          <p:nvSpPr>
            <p:cNvPr id="19501" name="Line 60"/>
            <p:cNvSpPr>
              <a:spLocks noChangeShapeType="1"/>
            </p:cNvSpPr>
            <p:nvPr/>
          </p:nvSpPr>
          <p:spPr bwMode="auto">
            <a:xfrm>
              <a:off x="1296" y="1920"/>
              <a:ext cx="0" cy="6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Line 61"/>
            <p:cNvSpPr>
              <a:spLocks noChangeShapeType="1"/>
            </p:cNvSpPr>
            <p:nvPr/>
          </p:nvSpPr>
          <p:spPr bwMode="auto">
            <a:xfrm>
              <a:off x="864" y="2616"/>
              <a:ext cx="81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Line 62"/>
            <p:cNvSpPr>
              <a:spLocks noChangeShapeType="1"/>
            </p:cNvSpPr>
            <p:nvPr/>
          </p:nvSpPr>
          <p:spPr bwMode="auto">
            <a:xfrm>
              <a:off x="1680" y="260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Line 63"/>
            <p:cNvSpPr>
              <a:spLocks noChangeShapeType="1"/>
            </p:cNvSpPr>
            <p:nvPr/>
          </p:nvSpPr>
          <p:spPr bwMode="auto">
            <a:xfrm>
              <a:off x="880" y="2616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90" name="Line 64"/>
          <p:cNvSpPr>
            <a:spLocks noChangeShapeType="1"/>
          </p:cNvSpPr>
          <p:nvPr/>
        </p:nvSpPr>
        <p:spPr bwMode="auto">
          <a:xfrm flipH="1">
            <a:off x="5435600" y="3784600"/>
            <a:ext cx="157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Line 65"/>
          <p:cNvSpPr>
            <a:spLocks noChangeShapeType="1"/>
          </p:cNvSpPr>
          <p:nvPr/>
        </p:nvSpPr>
        <p:spPr bwMode="auto">
          <a:xfrm flipH="1">
            <a:off x="2895600" y="4686300"/>
            <a:ext cx="762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Text Box 66"/>
          <p:cNvSpPr txBox="1">
            <a:spLocks noChangeArrowheads="1"/>
          </p:cNvSpPr>
          <p:nvPr/>
        </p:nvSpPr>
        <p:spPr bwMode="auto">
          <a:xfrm>
            <a:off x="533400" y="1295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1225"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Recognition</a:t>
            </a:r>
          </a:p>
        </p:txBody>
      </p:sp>
      <p:sp>
        <p:nvSpPr>
          <p:cNvPr id="19493" name="Text Box 67"/>
          <p:cNvSpPr txBox="1">
            <a:spLocks noChangeArrowheads="1"/>
          </p:cNvSpPr>
          <p:nvPr/>
        </p:nvSpPr>
        <p:spPr bwMode="auto">
          <a:xfrm>
            <a:off x="533400" y="3124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1225"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Activation</a:t>
            </a:r>
          </a:p>
        </p:txBody>
      </p:sp>
      <p:sp>
        <p:nvSpPr>
          <p:cNvPr id="19494" name="Text Box 68"/>
          <p:cNvSpPr txBox="1">
            <a:spLocks noChangeArrowheads="1"/>
          </p:cNvSpPr>
          <p:nvPr/>
        </p:nvSpPr>
        <p:spPr bwMode="auto">
          <a:xfrm>
            <a:off x="533400" y="50927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1225"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Attack</a:t>
            </a:r>
          </a:p>
        </p:txBody>
      </p:sp>
      <p:sp>
        <p:nvSpPr>
          <p:cNvPr id="19495" name="Text Box 69"/>
          <p:cNvSpPr txBox="1">
            <a:spLocks noChangeArrowheads="1"/>
          </p:cNvSpPr>
          <p:nvPr/>
        </p:nvSpPr>
        <p:spPr bwMode="auto">
          <a:xfrm>
            <a:off x="6248400" y="5424488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1225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Attack antigen-bearing cells</a:t>
            </a:r>
          </a:p>
        </p:txBody>
      </p:sp>
      <p:sp>
        <p:nvSpPr>
          <p:cNvPr id="19496" name="Text Box 70"/>
          <p:cNvSpPr txBox="1">
            <a:spLocks noChangeArrowheads="1"/>
          </p:cNvSpPr>
          <p:nvPr/>
        </p:nvSpPr>
        <p:spPr bwMode="auto">
          <a:xfrm>
            <a:off x="2971800" y="5302250"/>
            <a:ext cx="274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1225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Guide phagocytes, complement, and NK cells to free antigen and Ag-bearing cells</a:t>
            </a:r>
          </a:p>
        </p:txBody>
      </p:sp>
      <p:sp>
        <p:nvSpPr>
          <p:cNvPr id="19497" name="Text Box 71"/>
          <p:cNvSpPr txBox="1">
            <a:spLocks noChangeArrowheads="1"/>
          </p:cNvSpPr>
          <p:nvPr/>
        </p:nvSpPr>
        <p:spPr bwMode="auto">
          <a:xfrm>
            <a:off x="1905000" y="19192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1225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Free</a:t>
            </a:r>
          </a:p>
        </p:txBody>
      </p:sp>
      <p:sp>
        <p:nvSpPr>
          <p:cNvPr id="19498" name="Text Box 72"/>
          <p:cNvSpPr txBox="1">
            <a:spLocks noChangeArrowheads="1"/>
          </p:cNvSpPr>
          <p:nvPr/>
        </p:nvSpPr>
        <p:spPr bwMode="auto">
          <a:xfrm>
            <a:off x="51054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1225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Presented</a:t>
            </a:r>
          </a:p>
        </p:txBody>
      </p:sp>
      <p:sp>
        <p:nvSpPr>
          <p:cNvPr id="19499" name="Line 73"/>
          <p:cNvSpPr>
            <a:spLocks noChangeShapeType="1"/>
          </p:cNvSpPr>
          <p:nvPr/>
        </p:nvSpPr>
        <p:spPr bwMode="auto">
          <a:xfrm>
            <a:off x="4699000" y="2108200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0" name="Line 74"/>
          <p:cNvSpPr>
            <a:spLocks noChangeShapeType="1"/>
          </p:cNvSpPr>
          <p:nvPr/>
        </p:nvSpPr>
        <p:spPr bwMode="auto">
          <a:xfrm>
            <a:off x="6477000" y="2108200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Lymphocytes Are the Cells of the Adaptive Immune System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748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900" dirty="0" smtClean="0"/>
              <a:t>B lymphocytes (cells):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Naïve B cells – B cell receptor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Memory B Cells – B cell receptor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Plasma Cells – </a:t>
            </a:r>
            <a:r>
              <a:rPr lang="en-US" sz="2400" dirty="0" err="1" smtClean="0">
                <a:solidFill>
                  <a:srgbClr val="C00000"/>
                </a:solidFill>
              </a:rPr>
              <a:t>Ab</a:t>
            </a:r>
            <a:r>
              <a:rPr lang="en-US" sz="2400" dirty="0" smtClean="0">
                <a:solidFill>
                  <a:srgbClr val="C00000"/>
                </a:solidFill>
              </a:rPr>
              <a:t> secreting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900" dirty="0" smtClean="0"/>
              <a:t>T lymphocytes (cells):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T helper cells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Cytotoxic T cells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Naïve T cells (helper and CTL)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Effector T cells (helper and CTL)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Memory T cells (helper and CTL)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T regulatory cell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1447800"/>
            <a:ext cx="8229600" cy="762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Design">
  <a:themeElements>
    <a:clrScheme name="1_Default Design 13">
      <a:dk1>
        <a:srgbClr val="FFFFCC"/>
      </a:dk1>
      <a:lt1>
        <a:srgbClr val="FFFFFF"/>
      </a:lt1>
      <a:dk2>
        <a:srgbClr val="FFFFC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A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FFFFCC"/>
        </a:dk1>
        <a:lt1>
          <a:srgbClr val="FFFFFF"/>
        </a:lt1>
        <a:dk2>
          <a:srgbClr val="FFFF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AE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4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3">
      <a:dk1>
        <a:srgbClr val="FFFFCC"/>
      </a:dk1>
      <a:lt1>
        <a:srgbClr val="FFFFFF"/>
      </a:lt1>
      <a:dk2>
        <a:srgbClr val="FFFFC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A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1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1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CC"/>
        </a:dk1>
        <a:lt1>
          <a:srgbClr val="FFFFFF"/>
        </a:lt1>
        <a:dk2>
          <a:srgbClr val="FFFF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AE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4715</TotalTime>
  <Words>1658</Words>
  <Application>Microsoft Office PowerPoint</Application>
  <PresentationFormat>On-screen Show (4:3)</PresentationFormat>
  <Paragraphs>245</Paragraphs>
  <Slides>26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9_Default Design</vt:lpstr>
      <vt:lpstr>10_Default Design</vt:lpstr>
      <vt:lpstr>4_Default Design</vt:lpstr>
      <vt:lpstr>From Blood to Host Defense Adaptive Host Defense</vt:lpstr>
      <vt:lpstr>From Blood to Host Defense</vt:lpstr>
      <vt:lpstr>Adaptive Host Defense System</vt:lpstr>
      <vt:lpstr>Overview of Adaptive Host Defense System</vt:lpstr>
      <vt:lpstr>Anatomy of the Adaptive Immune System: Lymphoid Organs</vt:lpstr>
      <vt:lpstr>Anatomy of the Adaptive Immune System – Lymphatics and Lymph Nodes</vt:lpstr>
      <vt:lpstr>Maturation &amp; Differentiation of Lymphocytes</vt:lpstr>
      <vt:lpstr>Recognition, Activation and Attack </vt:lpstr>
      <vt:lpstr>Lymphocytes Are the Cells of the Adaptive Immune System</vt:lpstr>
      <vt:lpstr>Functions of B Cells</vt:lpstr>
      <vt:lpstr>B Cell Receptors Are Immunoglogulins (Ig)</vt:lpstr>
      <vt:lpstr>B Cell Receptor Diversity</vt:lpstr>
      <vt:lpstr>Functions of T Cells</vt:lpstr>
      <vt:lpstr>Antigen Recognition by T Lymphocytes Requires Presentation to the T cell Receptors</vt:lpstr>
      <vt:lpstr>Major Histocompatibility Complex (MHC)</vt:lpstr>
      <vt:lpstr>APC Presentation of Ag to Helper T Cells </vt:lpstr>
      <vt:lpstr>Additional Requirements for APC to Present Ag to Helper T Cells</vt:lpstr>
      <vt:lpstr>APC of Ag to Cytotoxic T Cells</vt:lpstr>
      <vt:lpstr>Development of Immune Tolerance</vt:lpstr>
      <vt:lpstr>Sequence of Events in Antibody-Mediated Immunity Against Bacteria</vt:lpstr>
      <vt:lpstr>Antibody-Mediated Host Defense Against Bacteria</vt:lpstr>
      <vt:lpstr>Antibody Production Kicks into High Gear with 2nd Exposure to Ag</vt:lpstr>
      <vt:lpstr>Consequences of Antibody Binding to Antigen</vt:lpstr>
      <vt:lpstr>Sequence of Events in Cytotoxic T Cell-Mediated Immunity Against Cells Infected with Virus</vt:lpstr>
      <vt:lpstr>Cell-Mediated Host Defense against Virus Infected Host Cells</vt:lpstr>
      <vt:lpstr>Role of NK Cells and Macrophages  in the CTL Attack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 Quinton</dc:creator>
  <cp:lastModifiedBy>Bagby, Gregory</cp:lastModifiedBy>
  <cp:revision>127</cp:revision>
  <dcterms:created xsi:type="dcterms:W3CDTF">2002-06-04T19:46:37Z</dcterms:created>
  <dcterms:modified xsi:type="dcterms:W3CDTF">2011-03-24T20:33:57Z</dcterms:modified>
</cp:coreProperties>
</file>