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50" autoAdjust="0"/>
    <p:restoredTop sz="96163" autoAdjust="0"/>
  </p:normalViewPr>
  <p:slideViewPr>
    <p:cSldViewPr>
      <p:cViewPr varScale="1">
        <p:scale>
          <a:sx n="61" d="100"/>
          <a:sy n="61" d="100"/>
        </p:scale>
        <p:origin x="232" y="132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First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tint val="65000"/>
                    <a:shade val="30000"/>
                    <a:satMod val="115000"/>
                  </a:schemeClr>
                  <a:schemeClr val="accent1">
                    <a:tint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DD-4A19-9232-F3613CDBF67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Second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30000"/>
                    <a:satMod val="115000"/>
                  </a:schemeClr>
                  <a:schemeClr val="accent1"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DD-4A19-9232-F3613CDBF67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Third</c:v>
                </c:pt>
              </c:strCache>
            </c:strRef>
          </c:tx>
          <c:spPr>
            <a:blipFill rotWithShape="1">
              <a:blip xmlns:r="http://schemas.openxmlformats.org/officeDocument/2006/relationships" r:embed="rId3">
                <a:duotone>
                  <a:schemeClr val="accent1">
                    <a:shade val="65000"/>
                    <a:shade val="30000"/>
                    <a:satMod val="115000"/>
                  </a:schemeClr>
                  <a:schemeClr val="accent1">
                    <a:shade val="65000"/>
                    <a:tint val="34000"/>
                  </a:schemeClr>
                </a:duotone>
              </a:blip>
              <a:tile tx="0" ty="0" sx="60000" sy="59000" flip="none" algn="b"/>
            </a:blipFill>
            <a:ln>
              <a:noFill/>
            </a:ln>
            <a:effectLst>
              <a:softEdge rad="12700"/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Test 1</c:v>
                </c:pt>
                <c:pt idx="1">
                  <c:v>Test 2</c:v>
                </c:pt>
                <c:pt idx="2">
                  <c:v>Test 3</c:v>
                </c:pt>
                <c:pt idx="3">
                  <c:v>Test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DD-4A19-9232-F3613CDBF6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6704768"/>
        <c:axId val="96706560"/>
      </c:barChart>
      <c:catAx>
        <c:axId val="9670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6560"/>
        <c:crosses val="autoZero"/>
        <c:auto val="1"/>
        <c:lblAlgn val="ctr"/>
        <c:lblOffset val="100"/>
        <c:noMultiLvlLbl val="0"/>
      </c:catAx>
      <c:valAx>
        <c:axId val="9670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70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58000"/>
                      <a:shade val="30000"/>
                      <a:satMod val="115000"/>
                    </a:schemeClr>
                    <a:schemeClr val="accent1">
                      <a:shade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1-2EC1-416A-B175-B19BEEFF340A}"/>
              </c:ext>
            </c:extLst>
          </c:dPt>
          <c:dPt>
            <c:idx val="1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shade val="86000"/>
                      <a:shade val="30000"/>
                      <a:satMod val="115000"/>
                    </a:schemeClr>
                    <a:schemeClr val="accent1">
                      <a:shade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3-2EC1-416A-B175-B19BEEFF340A}"/>
              </c:ext>
            </c:extLst>
          </c:dPt>
          <c:dPt>
            <c:idx val="2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86000"/>
                      <a:shade val="30000"/>
                      <a:satMod val="115000"/>
                    </a:schemeClr>
                    <a:schemeClr val="accent1">
                      <a:tint val="86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5-2EC1-416A-B175-B19BEEFF340A}"/>
              </c:ext>
            </c:extLst>
          </c:dPt>
          <c:dPt>
            <c:idx val="3"/>
            <c:bubble3D val="0"/>
            <c:spPr>
              <a:blipFill rotWithShape="1">
                <a:blip xmlns:r="http://schemas.openxmlformats.org/officeDocument/2006/relationships" r:embed="rId3">
                  <a:duotone>
                    <a:schemeClr val="accent1">
                      <a:tint val="58000"/>
                      <a:shade val="30000"/>
                      <a:satMod val="115000"/>
                    </a:schemeClr>
                    <a:schemeClr val="accent1">
                      <a:tint val="58000"/>
                      <a:tint val="34000"/>
                    </a:schemeClr>
                  </a:duotone>
                </a:blip>
                <a:tile tx="0" ty="0" sx="60000" sy="59000" flip="none" algn="b"/>
              </a:blipFill>
              <a:ln>
                <a:noFill/>
              </a:ln>
              <a:effectLst>
                <a:softEdge rad="12700"/>
              </a:effectLst>
            </c:spPr>
            <c:extLst>
              <c:ext xmlns:c16="http://schemas.microsoft.com/office/drawing/2014/chart" uri="{C3380CC4-5D6E-409C-BE32-E72D297353CC}">
                <c16:uniqueId val="{00000007-2EC1-416A-B175-B19BEEFF340A}"/>
              </c:ext>
            </c:extLst>
          </c:dPt>
          <c:cat>
            <c:strRef>
              <c:f>Sheet1!$A$2:$A$5</c:f>
              <c:strCache>
                <c:ptCount val="4"/>
                <c:pt idx="0">
                  <c:v>Item 1</c:v>
                </c:pt>
                <c:pt idx="1">
                  <c:v>Item 2</c:v>
                </c:pt>
                <c:pt idx="2">
                  <c:v>Item 3</c:v>
                </c:pt>
                <c:pt idx="3">
                  <c:v>Item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C1-416A-B175-B19BEEFF3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461D7C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33259722222222221"/>
          <c:y val="0.9103648762654668"/>
          <c:w val="0.32369444444444445"/>
          <c:h val="5.9873218972628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461D7C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>
        <a:lumMod val="75000"/>
      </a:schemeClr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>
        <a:lumMod val="75000"/>
      </a:schemeClr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>
        <a:lumMod val="75000"/>
      </a:schemeClr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7/21/25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7/21/25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7/21/25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cmw279uaGnwYUirG0rDE9eazw733JBYeNwoKN6PZhkMC33bA/viewform?usp=sharing&amp;ouid=10955520833084042491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Month day, year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or catch phrase for the presentation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62B81-1521-9FAE-3F83-7958867CDE89}"/>
              </a:ext>
            </a:extLst>
          </p:cNvPr>
          <p:cNvSpPr txBox="1"/>
          <p:nvPr/>
        </p:nvSpPr>
        <p:spPr>
          <a:xfrm>
            <a:off x="74612" y="2591812"/>
            <a:ext cx="1181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PLEASE FILL OUT THIS SURVEY WITH A CITATION FOR YOUR PRESENTATION. THIS IS REQUIRED FOR ALL POSTER PRESENTATIONS ASSOCIATED WITH THE DEPARTMENT OF ORTHOPAEDICS.</a:t>
            </a:r>
          </a:p>
          <a:p>
            <a:endParaRPr lang="en-US" sz="32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US" sz="3200" b="1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/>
              </a:rPr>
              <a:t>Click </a:t>
            </a:r>
            <a:r>
              <a:rPr lang="en-US" sz="32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2"/>
              </a:rPr>
              <a:t>Here for Survey</a:t>
            </a:r>
            <a:endParaRPr lang="en-US" sz="32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Key findings / results</a:t>
            </a:r>
          </a:p>
          <a:p>
            <a:pPr lvl="1"/>
            <a:r>
              <a:rPr lang="en-US"/>
              <a:t>Results 1</a:t>
            </a:r>
          </a:p>
          <a:p>
            <a:pPr lvl="1"/>
            <a:r>
              <a:rPr lang="en-US"/>
              <a:t>Results 2</a:t>
            </a:r>
          </a:p>
          <a:p>
            <a:r>
              <a:rPr lang="en-US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Project description</a:t>
            </a:r>
          </a:p>
          <a:p>
            <a:pPr lvl="1"/>
            <a:r>
              <a:rPr lang="en-US"/>
              <a:t>Objective</a:t>
            </a:r>
          </a:p>
          <a:p>
            <a:pPr lvl="1"/>
            <a:r>
              <a:rPr lang="en-US"/>
              <a:t>Results</a:t>
            </a:r>
          </a:p>
          <a:p>
            <a:r>
              <a:rPr lang="en-US"/>
              <a:t>Project methodology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Add your results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 your objective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Description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Key assumptions</a:t>
            </a:r>
          </a:p>
          <a:p>
            <a:pPr lvl="1"/>
            <a:r>
              <a:rPr lang="en-US"/>
              <a:t>Add your assumptions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Add your procedure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 /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 title="Key findings results 1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368674"/>
              </p:ext>
            </p:extLst>
          </p:nvPr>
        </p:nvGraphicFramePr>
        <p:xfrm>
          <a:off x="1522413" y="1905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 title="Key findings results 2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351549"/>
              </p:ext>
            </p:extLst>
          </p:nvPr>
        </p:nvGraphicFramePr>
        <p:xfrm>
          <a:off x="1522412" y="16002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title="Key findings results 3 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31573"/>
              </p:ext>
            </p:extLst>
          </p:nvPr>
        </p:nvGraphicFramePr>
        <p:xfrm>
          <a:off x="1522413" y="1905000"/>
          <a:ext cx="8229600" cy="15849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6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Run number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Description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A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Result B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Condition A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B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True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Condition 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False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Findings / Results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60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Add your conclusion here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133</Words>
  <Application>Microsoft Macintosh PowerPoint</Application>
  <PresentationFormat>Custom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Roboto</vt:lpstr>
      <vt:lpstr>Wingdings 3</vt:lpstr>
      <vt:lpstr>Student presentation</vt:lpstr>
      <vt:lpstr>Presentation Title</vt:lpstr>
      <vt:lpstr>Overview</vt:lpstr>
      <vt:lpstr>Project Description</vt:lpstr>
      <vt:lpstr>Procedure / Methodology</vt:lpstr>
      <vt:lpstr>Key Findings / Results 1</vt:lpstr>
      <vt:lpstr>Key Findings / Results 2</vt:lpstr>
      <vt:lpstr>Key Findings / Results 3</vt:lpstr>
      <vt:lpstr>Conclusion</vt:lpstr>
      <vt:lpstr>Questions &amp;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2025-07-21T19:17:47Z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