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9" r:id="rId1"/>
  </p:sldMasterIdLst>
  <p:notesMasterIdLst>
    <p:notesMasterId r:id="rId20"/>
  </p:notesMasterIdLst>
  <p:sldIdLst>
    <p:sldId id="321" r:id="rId2"/>
    <p:sldId id="322" r:id="rId3"/>
    <p:sldId id="323" r:id="rId4"/>
    <p:sldId id="324" r:id="rId5"/>
    <p:sldId id="325" r:id="rId6"/>
    <p:sldId id="326" r:id="rId7"/>
    <p:sldId id="327" r:id="rId8"/>
    <p:sldId id="338" r:id="rId9"/>
    <p:sldId id="328" r:id="rId10"/>
    <p:sldId id="329" r:id="rId11"/>
    <p:sldId id="330" r:id="rId12"/>
    <p:sldId id="331" r:id="rId13"/>
    <p:sldId id="333" r:id="rId14"/>
    <p:sldId id="332" r:id="rId15"/>
    <p:sldId id="334" r:id="rId16"/>
    <p:sldId id="335" r:id="rId17"/>
    <p:sldId id="336" r:id="rId18"/>
    <p:sldId id="337" r:id="rId19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5707"/>
  </p:normalViewPr>
  <p:slideViewPr>
    <p:cSldViewPr snapToGrid="0" snapToObjects="1">
      <p:cViewPr varScale="1">
        <p:scale>
          <a:sx n="107" d="100"/>
          <a:sy n="107" d="100"/>
        </p:scale>
        <p:origin x="288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4" tIns="46586" rIns="93174" bIns="4658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4" tIns="46586" rIns="93174" bIns="46586" rtlCol="0"/>
          <a:lstStyle>
            <a:lvl1pPr algn="r">
              <a:defRPr sz="1200"/>
            </a:lvl1pPr>
          </a:lstStyle>
          <a:p>
            <a:fld id="{9A935637-00F6-E44D-800D-CA5339C81718}" type="datetimeFigureOut">
              <a:rPr lang="en-US" smtClean="0"/>
              <a:t>6/11/26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4" tIns="46586" rIns="93174" bIns="4658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3"/>
            <a:ext cx="5608320" cy="3660457"/>
          </a:xfrm>
          <a:prstGeom prst="rect">
            <a:avLst/>
          </a:prstGeom>
        </p:spPr>
        <p:txBody>
          <a:bodyPr vert="horz" lIns="93174" tIns="46586" rIns="93174" bIns="46586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4" tIns="46586" rIns="93174" bIns="4658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4" tIns="46586" rIns="93174" bIns="46586" rtlCol="0" anchor="b"/>
          <a:lstStyle>
            <a:lvl1pPr algn="r">
              <a:defRPr sz="1200"/>
            </a:lvl1pPr>
          </a:lstStyle>
          <a:p>
            <a:fld id="{1F0BF14E-DE4D-6D41-8704-91F12FDFC2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75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6/11/26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8591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6/11/26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6623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6/11/26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2943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6/11/26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58598992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6/11/26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37645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6/11/26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04823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6/11/26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87553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6/11/26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9682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6/11/26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4998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6/11/26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1814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6/11/26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9261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6/11/26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2965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6/11/26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5201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6/11/26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2310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6/11/26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9813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6/11/26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191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6/11/26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0900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smtClean="0"/>
              <a:t>6/11/26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781608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  <p:sldLayoutId id="2147483706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ancer.org/content/dam/cancer-org/research/cancer-facts-and-statistics/breast-cancer-facts-and-figures/2024/breast-cancer-facts-and-figures-2024.pdf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ancer.org/cancer/types/prostate-cancer/causes-risks-prevention/risk-factors.html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56542" y="413479"/>
            <a:ext cx="3835183" cy="1730113"/>
          </a:xfrm>
        </p:spPr>
        <p:txBody>
          <a:bodyPr/>
          <a:lstStyle/>
          <a:p>
            <a:pPr eaLnBrk="1" hangingPunct="1"/>
            <a:r>
              <a:rPr lang="en-US" sz="5400" b="1" dirty="0">
                <a:latin typeface="Calisto MT" charset="0"/>
              </a:rPr>
              <a:t>CSI 202  Skills Lab 5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69626" y="2831892"/>
            <a:ext cx="10942820" cy="3359046"/>
          </a:xfrm>
        </p:spPr>
        <p:txBody>
          <a:bodyPr>
            <a:normAutofit/>
          </a:bodyPr>
          <a:lstStyle/>
          <a:p>
            <a:pPr algn="ctr"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4800" dirty="0">
                <a:latin typeface="Calisto MT" charset="0"/>
              </a:rPr>
              <a:t>GU (Foley) Catheterization,  Breast, Testicular, Pelvic &amp; Rectal Examinations</a:t>
            </a:r>
          </a:p>
          <a:p>
            <a:pPr algn="ctr" eaLnBrk="1" hangingPunct="1">
              <a:lnSpc>
                <a:spcPct val="80000"/>
              </a:lnSpc>
              <a:buFont typeface="Wingdings" charset="0"/>
              <a:buNone/>
            </a:pPr>
            <a:endParaRPr lang="en-US" sz="1800" dirty="0">
              <a:latin typeface="Calisto MT" charset="0"/>
            </a:endParaRPr>
          </a:p>
          <a:p>
            <a:pPr algn="ctr" eaLnBrk="1" hangingPunct="1">
              <a:lnSpc>
                <a:spcPct val="80000"/>
              </a:lnSpc>
              <a:buFont typeface="Wingdings" charset="0"/>
              <a:buNone/>
            </a:pPr>
            <a:endParaRPr lang="en-US" sz="1800" dirty="0">
              <a:latin typeface="Calisto MT" charset="0"/>
            </a:endParaRPr>
          </a:p>
          <a:p>
            <a:pPr algn="ctr" eaLnBrk="1" hangingPunct="1">
              <a:lnSpc>
                <a:spcPct val="80000"/>
              </a:lnSpc>
              <a:buFont typeface="Wingdings" charset="0"/>
              <a:buNone/>
            </a:pPr>
            <a:r>
              <a:rPr lang="en-US" dirty="0">
                <a:solidFill>
                  <a:schemeClr val="tx1"/>
                </a:solidFill>
                <a:latin typeface="Calisto MT" charset="0"/>
              </a:rPr>
              <a:t>Daryl P. Lofaso, P</a:t>
            </a:r>
            <a:r>
              <a:rPr lang="en-US" cap="none" dirty="0">
                <a:solidFill>
                  <a:schemeClr val="tx1"/>
                </a:solidFill>
                <a:latin typeface="Calisto MT" charset="0"/>
              </a:rPr>
              <a:t>h</a:t>
            </a:r>
            <a:r>
              <a:rPr lang="en-US" dirty="0">
                <a:solidFill>
                  <a:schemeClr val="tx1"/>
                </a:solidFill>
                <a:latin typeface="Calisto MT" charset="0"/>
              </a:rPr>
              <a:t>.D., </a:t>
            </a:r>
            <a:r>
              <a:rPr lang="en-US" dirty="0" err="1">
                <a:solidFill>
                  <a:schemeClr val="tx1"/>
                </a:solidFill>
                <a:latin typeface="Calisto MT" charset="0"/>
              </a:rPr>
              <a:t>M.Ed</a:t>
            </a:r>
            <a:r>
              <a:rPr lang="en-US" dirty="0">
                <a:solidFill>
                  <a:schemeClr val="tx1"/>
                </a:solidFill>
                <a:latin typeface="Calisto MT" charset="0"/>
              </a:rPr>
              <a:t>, RRT</a:t>
            </a:r>
          </a:p>
          <a:p>
            <a:pPr algn="ctr" eaLnBrk="1" hangingPunct="1">
              <a:lnSpc>
                <a:spcPct val="80000"/>
              </a:lnSpc>
              <a:buFont typeface="Wingdings" charset="0"/>
              <a:buNone/>
            </a:pPr>
            <a:r>
              <a:rPr lang="en-US" dirty="0">
                <a:solidFill>
                  <a:schemeClr val="tx1"/>
                </a:solidFill>
                <a:latin typeface="Calisto MT" charset="0"/>
              </a:rPr>
              <a:t>Alicia Tate, NRP</a:t>
            </a:r>
          </a:p>
        </p:txBody>
      </p:sp>
    </p:spTree>
    <p:extLst>
      <p:ext uri="{BB962C8B-B14F-4D97-AF65-F5344CB8AC3E}">
        <p14:creationId xmlns:p14="http://schemas.microsoft.com/office/powerpoint/2010/main" val="37853956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3966432" y="527669"/>
            <a:ext cx="3760997" cy="926377"/>
          </a:xfrm>
        </p:spPr>
        <p:txBody>
          <a:bodyPr/>
          <a:lstStyle/>
          <a:p>
            <a:pPr eaLnBrk="1" hangingPunct="1"/>
            <a:r>
              <a:rPr lang="en-US" sz="5400" b="1" dirty="0">
                <a:latin typeface="Calisto MT" charset="0"/>
              </a:rPr>
              <a:t>Breast CA</a:t>
            </a:r>
          </a:p>
        </p:txBody>
      </p:sp>
      <p:sp>
        <p:nvSpPr>
          <p:cNvPr id="2150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938151" y="1752600"/>
            <a:ext cx="10652166" cy="48006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600" dirty="0">
                <a:latin typeface="Calisto MT" charset="0"/>
              </a:rPr>
              <a:t>NCI recommends mammograms every 1-2 years at 40 yrs. of age</a:t>
            </a:r>
          </a:p>
          <a:p>
            <a:pPr eaLnBrk="1" hangingPunct="1"/>
            <a:r>
              <a:rPr lang="en-US" sz="3600" dirty="0">
                <a:latin typeface="Calisto MT" charset="0"/>
              </a:rPr>
              <a:t>Mammograms yearly at age 50</a:t>
            </a:r>
          </a:p>
          <a:p>
            <a:pPr eaLnBrk="1" hangingPunct="1"/>
            <a:r>
              <a:rPr lang="en-US" sz="3600" dirty="0">
                <a:latin typeface="Calisto MT" charset="0"/>
              </a:rPr>
              <a:t>Mammograms as early as 25 yrs. of age for pt. with high risk of breast CA</a:t>
            </a:r>
          </a:p>
          <a:p>
            <a:pPr eaLnBrk="1" hangingPunct="1"/>
            <a:r>
              <a:rPr lang="en-US" sz="3600" dirty="0">
                <a:latin typeface="Calisto MT" charset="0"/>
              </a:rPr>
              <a:t>Studies suggest Breast CA could be cut by 36-44% if mammography performed annually </a:t>
            </a:r>
          </a:p>
        </p:txBody>
      </p:sp>
    </p:spTree>
    <p:extLst>
      <p:ext uri="{BB962C8B-B14F-4D97-AF65-F5344CB8AC3E}">
        <p14:creationId xmlns:p14="http://schemas.microsoft.com/office/powerpoint/2010/main" val="21298108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2142573" y="550104"/>
            <a:ext cx="6868018" cy="993884"/>
          </a:xfrm>
        </p:spPr>
        <p:txBody>
          <a:bodyPr/>
          <a:lstStyle/>
          <a:p>
            <a:pPr eaLnBrk="1" hangingPunct="1"/>
            <a:r>
              <a:rPr lang="en-US" sz="5400" b="1" dirty="0">
                <a:latin typeface="Calisto MT" charset="0"/>
              </a:rPr>
              <a:t>Breast CA - Statistics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914400" y="1678164"/>
            <a:ext cx="10687987" cy="4557744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sz="3600" dirty="0">
                <a:latin typeface="Calisto MT" charset="0"/>
              </a:rPr>
              <a:t>In 2024</a:t>
            </a:r>
          </a:p>
          <a:p>
            <a:pPr lvl="1" eaLnBrk="1" hangingPunct="1">
              <a:buClr>
                <a:schemeClr val="accent1"/>
              </a:buClr>
              <a:buFont typeface="Wingdings" charset="0"/>
              <a:buChar char="§"/>
            </a:pPr>
            <a:r>
              <a:rPr lang="en-US" sz="3600" dirty="0">
                <a:latin typeface="Calisto MT" charset="0"/>
                <a:ea typeface="ＭＳ Ｐゴシック" charset="0"/>
              </a:rPr>
              <a:t>1 in 8 U.S. woman (about 13%) will develop breast cancer over the course of her lifetime. </a:t>
            </a:r>
          </a:p>
          <a:p>
            <a:pPr lvl="1" eaLnBrk="1" hangingPunct="1">
              <a:buClr>
                <a:schemeClr val="accent1"/>
              </a:buClr>
              <a:buFont typeface="Wingdings" charset="0"/>
              <a:buChar char="§"/>
            </a:pPr>
            <a:r>
              <a:rPr lang="en-US" sz="3600" dirty="0">
                <a:latin typeface="Calisto MT" charset="0"/>
                <a:ea typeface="ＭＳ Ｐゴシック" charset="0"/>
              </a:rPr>
              <a:t>310,720 women in the US were diagnosed with breast cancer </a:t>
            </a:r>
          </a:p>
          <a:p>
            <a:pPr lvl="1" eaLnBrk="1" hangingPunct="1">
              <a:buClr>
                <a:schemeClr val="accent1"/>
              </a:buClr>
              <a:buFont typeface="Wingdings" charset="0"/>
              <a:buChar char="§"/>
            </a:pPr>
            <a:r>
              <a:rPr lang="en-US" sz="3600" dirty="0">
                <a:latin typeface="Calisto MT" charset="0"/>
                <a:ea typeface="ＭＳ Ｐゴシック" charset="0"/>
              </a:rPr>
              <a:t>42,250 women in the US died from breast cancer</a:t>
            </a:r>
          </a:p>
          <a:p>
            <a:pPr lvl="1" eaLnBrk="1" hangingPunct="1">
              <a:buClr>
                <a:schemeClr val="accent1"/>
              </a:buClr>
              <a:buFont typeface="Wingdings" charset="0"/>
              <a:buChar char="§"/>
            </a:pPr>
            <a:r>
              <a:rPr lang="en-US" sz="3600" dirty="0">
                <a:latin typeface="Calisto MT" charset="0"/>
                <a:ea typeface="ＭＳ Ｐゴシック" charset="0"/>
              </a:rPr>
              <a:t>2,790 new cases of invasive breast cancer are expected to be diagnosed in men.</a:t>
            </a:r>
          </a:p>
          <a:p>
            <a:pPr lvl="1" eaLnBrk="1" hangingPunct="1">
              <a:buClr>
                <a:schemeClr val="accent1"/>
              </a:buClr>
              <a:buFont typeface="Wingdings" charset="0"/>
              <a:buChar char="§"/>
            </a:pPr>
            <a:endParaRPr lang="en-US" sz="3600" dirty="0">
              <a:latin typeface="Calisto MT" charset="0"/>
              <a:ea typeface="ＭＳ Ｐゴシック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1428A36-AF8B-4442-9395-9ADE972A5DB5}"/>
              </a:ext>
            </a:extLst>
          </p:cNvPr>
          <p:cNvSpPr txBox="1"/>
          <p:nvPr/>
        </p:nvSpPr>
        <p:spPr>
          <a:xfrm>
            <a:off x="1843790" y="6235908"/>
            <a:ext cx="9518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https://</a:t>
            </a:r>
            <a:r>
              <a:rPr lang="en-US" dirty="0">
                <a:hlinkClick r:id="rId2"/>
              </a:rPr>
              <a:t>Breast Cancer Facts &amp; Figures 2024-2025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29115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2732198" y="437728"/>
            <a:ext cx="5739699" cy="896397"/>
          </a:xfrm>
        </p:spPr>
        <p:txBody>
          <a:bodyPr/>
          <a:lstStyle/>
          <a:p>
            <a:pPr eaLnBrk="1" hangingPunct="1"/>
            <a:r>
              <a:rPr lang="en-US" sz="4800" b="1" dirty="0">
                <a:latin typeface="Calisto MT" charset="0"/>
              </a:rPr>
              <a:t>Rectal Examination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41912" y="1853248"/>
            <a:ext cx="8707941" cy="4395151"/>
          </a:xfrm>
        </p:spPr>
        <p:txBody>
          <a:bodyPr/>
          <a:lstStyle/>
          <a:p>
            <a:pPr eaLnBrk="1" hangingPunct="1"/>
            <a:r>
              <a:rPr lang="en-US" sz="3600" u="sng" dirty="0">
                <a:latin typeface="Calisto MT" charset="0"/>
              </a:rPr>
              <a:t>Indications</a:t>
            </a:r>
            <a:r>
              <a:rPr lang="en-US" sz="3600" dirty="0">
                <a:latin typeface="Calisto MT" charset="0"/>
              </a:rPr>
              <a:t>:</a:t>
            </a:r>
          </a:p>
          <a:p>
            <a:pPr lvl="2" eaLnBrk="1" hangingPunct="1"/>
            <a:r>
              <a:rPr lang="en-US" sz="2800" dirty="0">
                <a:latin typeface="Calisto MT" charset="0"/>
                <a:ea typeface="ＭＳ Ｐゴシック" charset="0"/>
              </a:rPr>
              <a:t>Physical Exam</a:t>
            </a:r>
          </a:p>
          <a:p>
            <a:pPr lvl="2" eaLnBrk="1" hangingPunct="1"/>
            <a:r>
              <a:rPr lang="en-US" sz="2800" dirty="0">
                <a:latin typeface="Calisto MT" charset="0"/>
                <a:ea typeface="ＭＳ Ｐゴシック" charset="0"/>
              </a:rPr>
              <a:t>Abdominal pain</a:t>
            </a:r>
          </a:p>
          <a:p>
            <a:pPr lvl="2" eaLnBrk="1" hangingPunct="1"/>
            <a:r>
              <a:rPr lang="en-US" sz="2800" dirty="0">
                <a:latin typeface="Calisto MT" charset="0"/>
                <a:ea typeface="ＭＳ Ｐゴシック" charset="0"/>
              </a:rPr>
              <a:t>Rectal pain</a:t>
            </a:r>
          </a:p>
          <a:p>
            <a:pPr lvl="2" eaLnBrk="1" hangingPunct="1"/>
            <a:r>
              <a:rPr lang="en-US" sz="2800" dirty="0">
                <a:latin typeface="Calisto MT" charset="0"/>
                <a:ea typeface="ＭＳ Ｐゴシック" charset="0"/>
              </a:rPr>
              <a:t>Urogenital dysfunction (complaints)</a:t>
            </a:r>
          </a:p>
          <a:p>
            <a:pPr lvl="2" eaLnBrk="1" hangingPunct="1"/>
            <a:r>
              <a:rPr lang="en-US" sz="2800" dirty="0">
                <a:latin typeface="Calisto MT" charset="0"/>
                <a:ea typeface="ＭＳ Ｐゴシック" charset="0"/>
              </a:rPr>
              <a:t>Screening for Colon CA and Prostate CA</a:t>
            </a:r>
          </a:p>
        </p:txBody>
      </p:sp>
    </p:spTree>
    <p:extLst>
      <p:ext uri="{BB962C8B-B14F-4D97-AF65-F5344CB8AC3E}">
        <p14:creationId xmlns:p14="http://schemas.microsoft.com/office/powerpoint/2010/main" val="10374915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2872873" y="362776"/>
            <a:ext cx="6293853" cy="881407"/>
          </a:xfrm>
        </p:spPr>
        <p:txBody>
          <a:bodyPr/>
          <a:lstStyle/>
          <a:p>
            <a:pPr eaLnBrk="1" hangingPunct="1"/>
            <a:r>
              <a:rPr lang="en-US" sz="4800" b="1" dirty="0">
                <a:latin typeface="Calisto MT" charset="0"/>
              </a:rPr>
              <a:t>Prostate Examination</a:t>
            </a:r>
          </a:p>
        </p:txBody>
      </p:sp>
      <p:pic>
        <p:nvPicPr>
          <p:cNvPr id="25603" name="Picture 4" descr="Prostate exam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743199" y="1596505"/>
            <a:ext cx="6553200" cy="4875213"/>
          </a:xfrm>
          <a:noFill/>
        </p:spPr>
      </p:pic>
    </p:spTree>
    <p:extLst>
      <p:ext uri="{BB962C8B-B14F-4D97-AF65-F5344CB8AC3E}">
        <p14:creationId xmlns:p14="http://schemas.microsoft.com/office/powerpoint/2010/main" val="40821254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026"/>
          <p:cNvSpPr>
            <a:spLocks noGrp="1" noChangeArrowheads="1"/>
          </p:cNvSpPr>
          <p:nvPr>
            <p:ph type="title"/>
          </p:nvPr>
        </p:nvSpPr>
        <p:spPr>
          <a:xfrm>
            <a:off x="1460137" y="599607"/>
            <a:ext cx="8639539" cy="1040620"/>
          </a:xfrm>
        </p:spPr>
        <p:txBody>
          <a:bodyPr/>
          <a:lstStyle/>
          <a:p>
            <a:pPr eaLnBrk="1" hangingPunct="1"/>
            <a:r>
              <a:rPr lang="en-US" sz="4800" b="1" dirty="0">
                <a:latin typeface="Calisto MT" charset="0"/>
              </a:rPr>
              <a:t>Charting: Rectal Examination</a:t>
            </a:r>
          </a:p>
        </p:txBody>
      </p:sp>
      <p:sp>
        <p:nvSpPr>
          <p:cNvPr id="24579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1244185" y="2057400"/>
            <a:ext cx="9308890" cy="3962400"/>
          </a:xfrm>
        </p:spPr>
        <p:txBody>
          <a:bodyPr/>
          <a:lstStyle/>
          <a:p>
            <a:pPr eaLnBrk="1" hangingPunct="1"/>
            <a:r>
              <a:rPr lang="en-US" sz="3600" dirty="0">
                <a:latin typeface="Calisto MT" charset="0"/>
              </a:rPr>
              <a:t>Tone – normal, decrease or absent</a:t>
            </a:r>
          </a:p>
          <a:p>
            <a:pPr eaLnBrk="1" hangingPunct="1"/>
            <a:r>
              <a:rPr lang="en-US" sz="3600" dirty="0">
                <a:latin typeface="Calisto MT" charset="0"/>
              </a:rPr>
              <a:t>Masses</a:t>
            </a:r>
          </a:p>
          <a:p>
            <a:pPr eaLnBrk="1" hangingPunct="1"/>
            <a:r>
              <a:rPr lang="en-US" sz="3600" dirty="0">
                <a:latin typeface="Calisto MT" charset="0"/>
              </a:rPr>
              <a:t>Stool color, Hemoccult examination of stool</a:t>
            </a:r>
          </a:p>
          <a:p>
            <a:pPr eaLnBrk="1" hangingPunct="1"/>
            <a:r>
              <a:rPr lang="en-US" sz="3600" dirty="0">
                <a:latin typeface="Calisto MT" charset="0"/>
              </a:rPr>
              <a:t>Prostate – size, texture</a:t>
            </a:r>
          </a:p>
        </p:txBody>
      </p:sp>
    </p:spTree>
    <p:extLst>
      <p:ext uri="{BB962C8B-B14F-4D97-AF65-F5344CB8AC3E}">
        <p14:creationId xmlns:p14="http://schemas.microsoft.com/office/powerpoint/2010/main" val="9858389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092315" y="557649"/>
            <a:ext cx="4024091" cy="866416"/>
          </a:xfrm>
        </p:spPr>
        <p:txBody>
          <a:bodyPr/>
          <a:lstStyle/>
          <a:p>
            <a:pPr eaLnBrk="1" hangingPunct="1"/>
            <a:r>
              <a:rPr lang="en-US" sz="5400" b="1" dirty="0">
                <a:latin typeface="Calisto MT" charset="0"/>
              </a:rPr>
              <a:t>Prostate CA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24262" y="1643743"/>
            <a:ext cx="9833548" cy="4479561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sz="3200" dirty="0">
                <a:latin typeface="Calisto MT" charset="0"/>
              </a:rPr>
              <a:t>About 1 in 8 diagnosed with prostate cancer during his lifetime.</a:t>
            </a:r>
          </a:p>
          <a:p>
            <a:pPr eaLnBrk="1" hangingPunct="1"/>
            <a:r>
              <a:rPr lang="en-US" sz="3200" dirty="0">
                <a:latin typeface="Calisto MT" charset="0"/>
              </a:rPr>
              <a:t>2</a:t>
            </a:r>
            <a:r>
              <a:rPr lang="en-US" sz="3200" baseline="30000" dirty="0">
                <a:latin typeface="Calisto MT" charset="0"/>
              </a:rPr>
              <a:t>nd</a:t>
            </a:r>
            <a:r>
              <a:rPr lang="en-US" sz="3200" dirty="0">
                <a:latin typeface="Calisto MT" charset="0"/>
              </a:rPr>
              <a:t> leading cause of death in American men (1 in 44)</a:t>
            </a:r>
          </a:p>
          <a:p>
            <a:pPr eaLnBrk="1" hangingPunct="1"/>
            <a:r>
              <a:rPr lang="en-US" sz="3200" dirty="0">
                <a:latin typeface="Calisto MT" charset="0"/>
              </a:rPr>
              <a:t>Only 3 men in 100 will actually die of it</a:t>
            </a:r>
          </a:p>
          <a:p>
            <a:pPr eaLnBrk="1" hangingPunct="1"/>
            <a:r>
              <a:rPr lang="en-US" sz="3200" dirty="0">
                <a:latin typeface="Calisto MT" charset="0"/>
                <a:cs typeface="Arial" charset="0"/>
              </a:rPr>
              <a:t>Elevated Risk with family history and inherited genes*</a:t>
            </a:r>
          </a:p>
          <a:p>
            <a:pPr eaLnBrk="1" hangingPunct="1"/>
            <a:r>
              <a:rPr lang="en-US" sz="3200" dirty="0">
                <a:latin typeface="Calisto MT" charset="0"/>
                <a:cs typeface="Arial" charset="0"/>
              </a:rPr>
              <a:t>African American men: very high risk</a:t>
            </a:r>
          </a:p>
          <a:p>
            <a:pPr eaLnBrk="1" hangingPunct="1"/>
            <a:r>
              <a:rPr lang="en-US" sz="3200" dirty="0">
                <a:latin typeface="Calisto MT" charset="0"/>
                <a:cs typeface="Arial" charset="0"/>
              </a:rPr>
              <a:t>High fat diet </a:t>
            </a:r>
            <a:r>
              <a:rPr lang="en-US" sz="3200">
                <a:latin typeface="Calisto MT" charset="0"/>
                <a:cs typeface="Arial" charset="0"/>
              </a:rPr>
              <a:t>and diary associated </a:t>
            </a:r>
            <a:r>
              <a:rPr lang="en-US" sz="3200" dirty="0">
                <a:latin typeface="Calisto MT" charset="0"/>
                <a:cs typeface="Arial" charset="0"/>
              </a:rPr>
              <a:t>with ↑ risk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649F9F3-9775-0DD4-8FB9-4480AA395DE6}"/>
              </a:ext>
            </a:extLst>
          </p:cNvPr>
          <p:cNvSpPr txBox="1"/>
          <p:nvPr/>
        </p:nvSpPr>
        <p:spPr>
          <a:xfrm>
            <a:off x="1524000" y="6211669"/>
            <a:ext cx="98335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/>
              </a:rPr>
              <a:t>Prostate Cancer Risk Factors | Risk Factors for Prostate Cancer | American Cancer Society</a:t>
            </a:r>
            <a:endParaRPr lang="en-US" dirty="0"/>
          </a:p>
          <a:p>
            <a:r>
              <a:rPr lang="en-US" dirty="0"/>
              <a:t>*inherited gene </a:t>
            </a:r>
            <a:r>
              <a:rPr lang="en-US" b="0" i="0" dirty="0">
                <a:solidFill>
                  <a:srgbClr val="1A1A1A"/>
                </a:solidFill>
                <a:effectLst/>
                <a:latin typeface="Source Sans Pro" panose="020B0503030403020204" pitchFamily="34" charset="0"/>
              </a:rPr>
              <a:t> </a:t>
            </a:r>
            <a:r>
              <a:rPr lang="en-US" b="1" i="1" dirty="0">
                <a:effectLst/>
                <a:latin typeface="Source Sans Pro" panose="020B0503030403020204" pitchFamily="34" charset="0"/>
              </a:rPr>
              <a:t>BRCA1</a:t>
            </a:r>
            <a:r>
              <a:rPr lang="en-US" b="1" i="0" dirty="0">
                <a:effectLst/>
                <a:latin typeface="Source Sans Pro" panose="020B0503030403020204" pitchFamily="34" charset="0"/>
              </a:rPr>
              <a:t> or </a:t>
            </a:r>
            <a:r>
              <a:rPr lang="en-US" b="1" i="1" dirty="0">
                <a:effectLst/>
                <a:latin typeface="Source Sans Pro" panose="020B0503030403020204" pitchFamily="34" charset="0"/>
              </a:rPr>
              <a:t>BRCA2</a:t>
            </a:r>
            <a:r>
              <a:rPr lang="en-US" b="1" i="0" dirty="0">
                <a:effectLst/>
                <a:latin typeface="Source Sans Pro" panose="020B0503030403020204" pitchFamily="34" charset="0"/>
              </a:rPr>
              <a:t> gene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94992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2421394" y="632600"/>
            <a:ext cx="7628459" cy="1076279"/>
          </a:xfrm>
        </p:spPr>
        <p:txBody>
          <a:bodyPr/>
          <a:lstStyle/>
          <a:p>
            <a:pPr eaLnBrk="1" hangingPunct="1"/>
            <a:r>
              <a:rPr lang="en-US" sz="5400" b="1" dirty="0">
                <a:latin typeface="Calisto MT" charset="0"/>
              </a:rPr>
              <a:t>Testicular Examination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8839" y="2052919"/>
            <a:ext cx="8281014" cy="3208630"/>
          </a:xfrm>
        </p:spPr>
        <p:txBody>
          <a:bodyPr/>
          <a:lstStyle/>
          <a:p>
            <a:pPr eaLnBrk="1" hangingPunct="1"/>
            <a:r>
              <a:rPr lang="en-US" sz="3600" u="sng" dirty="0">
                <a:latin typeface="Calisto MT" charset="0"/>
              </a:rPr>
              <a:t>Indications</a:t>
            </a:r>
            <a:r>
              <a:rPr lang="en-US" sz="3600" dirty="0">
                <a:latin typeface="Calisto MT" charset="0"/>
              </a:rPr>
              <a:t>:</a:t>
            </a:r>
          </a:p>
          <a:p>
            <a:pPr lvl="2" eaLnBrk="1" hangingPunct="1"/>
            <a:r>
              <a:rPr lang="en-US" sz="2800" dirty="0">
                <a:latin typeface="Calisto MT" charset="0"/>
                <a:ea typeface="ＭＳ Ｐゴシック" charset="0"/>
              </a:rPr>
              <a:t>Physical Exam</a:t>
            </a:r>
          </a:p>
          <a:p>
            <a:pPr lvl="2" eaLnBrk="1" hangingPunct="1"/>
            <a:r>
              <a:rPr lang="en-US" sz="2800" dirty="0">
                <a:latin typeface="Calisto MT" charset="0"/>
                <a:ea typeface="ＭＳ Ｐゴシック" charset="0"/>
              </a:rPr>
              <a:t>Urogenital dysfunction (complaints)</a:t>
            </a:r>
          </a:p>
        </p:txBody>
      </p:sp>
    </p:spTree>
    <p:extLst>
      <p:ext uri="{BB962C8B-B14F-4D97-AF65-F5344CB8AC3E}">
        <p14:creationId xmlns:p14="http://schemas.microsoft.com/office/powerpoint/2010/main" val="22220828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13200" y="467708"/>
            <a:ext cx="4360604" cy="866416"/>
          </a:xfrm>
        </p:spPr>
        <p:txBody>
          <a:bodyPr/>
          <a:lstStyle/>
          <a:p>
            <a:pPr eaLnBrk="1" hangingPunct="1"/>
            <a:r>
              <a:rPr lang="en-US" sz="4800" b="1" dirty="0">
                <a:latin typeface="Calisto MT" charset="0"/>
              </a:rPr>
              <a:t>Testicular CA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39253" y="1853248"/>
            <a:ext cx="9908498" cy="4108554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600" dirty="0">
                <a:latin typeface="Calisto MT" charset="0"/>
              </a:rPr>
              <a:t>Incidence of testicular cancer is low, about 1 of every 250 males</a:t>
            </a:r>
          </a:p>
          <a:p>
            <a:pPr eaLnBrk="1" hangingPunct="1"/>
            <a:r>
              <a:rPr lang="en-US" sz="3600" dirty="0">
                <a:latin typeface="Calisto MT" charset="0"/>
              </a:rPr>
              <a:t>Average age: 33 yrs.</a:t>
            </a:r>
          </a:p>
          <a:p>
            <a:pPr eaLnBrk="1" hangingPunct="1"/>
            <a:r>
              <a:rPr lang="en-US" sz="3600" dirty="0">
                <a:latin typeface="Calisto MT" charset="0"/>
              </a:rPr>
              <a:t>Lifetime risk: 1 in 5,000</a:t>
            </a:r>
          </a:p>
          <a:p>
            <a:pPr eaLnBrk="1" hangingPunct="1"/>
            <a:r>
              <a:rPr lang="en-US" sz="3600" dirty="0">
                <a:latin typeface="Calisto MT" charset="0"/>
              </a:rPr>
              <a:t>Testicular Self-examination (TSE)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71D05AD-FB69-2D4A-89C8-6C61739B9D3D}"/>
              </a:ext>
            </a:extLst>
          </p:cNvPr>
          <p:cNvSpPr txBox="1"/>
          <p:nvPr/>
        </p:nvSpPr>
        <p:spPr>
          <a:xfrm>
            <a:off x="1484027" y="5777136"/>
            <a:ext cx="88441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https://</a:t>
            </a:r>
            <a:r>
              <a:rPr lang="en-US" dirty="0" err="1"/>
              <a:t>www.cancer.org</a:t>
            </a:r>
            <a:r>
              <a:rPr lang="en-US" dirty="0"/>
              <a:t>/cancer/testicular-cancer/about/key-</a:t>
            </a:r>
            <a:r>
              <a:rPr lang="en-US" dirty="0" err="1"/>
              <a:t>statistics.html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23078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2923849" y="497689"/>
            <a:ext cx="6189404" cy="896397"/>
          </a:xfrm>
        </p:spPr>
        <p:txBody>
          <a:bodyPr/>
          <a:lstStyle/>
          <a:p>
            <a:pPr eaLnBrk="1" hangingPunct="1"/>
            <a:r>
              <a:rPr lang="en-US" sz="4800" b="1" dirty="0">
                <a:latin typeface="Calisto MT" charset="0"/>
              </a:rPr>
              <a:t>Professional Conduct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4223" y="1853248"/>
            <a:ext cx="9668656" cy="4495800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en-US" sz="3200" dirty="0">
                <a:latin typeface="Calisto MT" charset="0"/>
              </a:rPr>
              <a:t>Introduce yourself</a:t>
            </a:r>
          </a:p>
          <a:p>
            <a:pPr eaLnBrk="1" hangingPunct="1"/>
            <a:r>
              <a:rPr lang="en-US" sz="3200" dirty="0">
                <a:latin typeface="Calisto MT" charset="0"/>
              </a:rPr>
              <a:t>Explain the procedure/exam to pt.</a:t>
            </a:r>
          </a:p>
          <a:p>
            <a:pPr eaLnBrk="1" hangingPunct="1"/>
            <a:r>
              <a:rPr lang="en-US" sz="3200" dirty="0">
                <a:latin typeface="Calisto MT" charset="0"/>
              </a:rPr>
              <a:t>Ask pt. if they have any questions</a:t>
            </a:r>
          </a:p>
          <a:p>
            <a:pPr eaLnBrk="1" hangingPunct="1"/>
            <a:r>
              <a:rPr lang="en-US" sz="3200" dirty="0">
                <a:latin typeface="Calisto MT" charset="0"/>
              </a:rPr>
              <a:t>Cover pt. with a sheet. Only expose area which you are examining, then cover again</a:t>
            </a:r>
          </a:p>
          <a:p>
            <a:pPr eaLnBrk="1" hangingPunct="1"/>
            <a:r>
              <a:rPr lang="en-US" sz="3200" dirty="0">
                <a:latin typeface="Calisto MT" charset="0"/>
              </a:rPr>
              <a:t>While performing the procedure/exam, explain to the pt., you may or may not have some discomfort associated with the exam, but you will be as gentle as possible.</a:t>
            </a:r>
          </a:p>
        </p:txBody>
      </p:sp>
    </p:spTree>
    <p:extLst>
      <p:ext uri="{BB962C8B-B14F-4D97-AF65-F5344CB8AC3E}">
        <p14:creationId xmlns:p14="http://schemas.microsoft.com/office/powerpoint/2010/main" val="36748741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800" b="1">
                <a:latin typeface="Calisto MT" charset="0"/>
              </a:rPr>
              <a:t>Urethral Catheterization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4223" y="1752600"/>
            <a:ext cx="8950377" cy="48006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3200" dirty="0">
                <a:latin typeface="Calisto MT" charset="0"/>
              </a:rPr>
              <a:t>Indications</a:t>
            </a:r>
          </a:p>
          <a:p>
            <a:pPr lvl="1" eaLnBrk="1" hangingPunct="1">
              <a:lnSpc>
                <a:spcPct val="90000"/>
              </a:lnSpc>
              <a:buClr>
                <a:schemeClr val="accent1"/>
              </a:buClr>
              <a:buFont typeface="Wingdings" charset="0"/>
              <a:buChar char="§"/>
            </a:pPr>
            <a:r>
              <a:rPr lang="en-US" sz="2800" dirty="0">
                <a:latin typeface="Calisto MT" charset="0"/>
                <a:ea typeface="ＭＳ Ｐゴシック" charset="0"/>
              </a:rPr>
              <a:t>Long Term</a:t>
            </a:r>
          </a:p>
          <a:p>
            <a:pPr lvl="2" eaLnBrk="1" hangingPunct="1">
              <a:lnSpc>
                <a:spcPct val="90000"/>
              </a:lnSpc>
              <a:buFont typeface="Wingdings" charset="0"/>
              <a:buChar char="§"/>
            </a:pPr>
            <a:r>
              <a:rPr lang="en-US" sz="2400" dirty="0">
                <a:latin typeface="Calisto MT" charset="0"/>
                <a:ea typeface="ＭＳ Ｐゴシック" charset="0"/>
              </a:rPr>
              <a:t>Refractory bladder outlet obstruction</a:t>
            </a:r>
          </a:p>
          <a:p>
            <a:pPr lvl="2" eaLnBrk="1" hangingPunct="1">
              <a:lnSpc>
                <a:spcPct val="90000"/>
              </a:lnSpc>
              <a:buFont typeface="Wingdings" charset="0"/>
              <a:buChar char="§"/>
            </a:pPr>
            <a:r>
              <a:rPr lang="en-US" sz="2400" dirty="0">
                <a:latin typeface="Calisto MT" charset="0"/>
                <a:ea typeface="ＭＳ Ｐゴシック" charset="0"/>
              </a:rPr>
              <a:t>Neurogenic bladder with urinary retention</a:t>
            </a:r>
          </a:p>
          <a:p>
            <a:pPr lvl="2" eaLnBrk="1" hangingPunct="1">
              <a:lnSpc>
                <a:spcPct val="90000"/>
              </a:lnSpc>
              <a:buFont typeface="Wingdings" charset="0"/>
              <a:buChar char="§"/>
            </a:pPr>
            <a:r>
              <a:rPr lang="en-US" sz="2400" dirty="0">
                <a:latin typeface="Calisto MT" charset="0"/>
                <a:ea typeface="ＭＳ Ｐゴシック" charset="0"/>
              </a:rPr>
              <a:t>Complications of incontinence</a:t>
            </a:r>
          </a:p>
          <a:p>
            <a:pPr lvl="3" eaLnBrk="1" hangingPunct="1">
              <a:lnSpc>
                <a:spcPct val="90000"/>
              </a:lnSpc>
              <a:buClr>
                <a:schemeClr val="accent1"/>
              </a:buClr>
              <a:buFont typeface="Wingdings" charset="0"/>
              <a:buChar char="§"/>
            </a:pPr>
            <a:r>
              <a:rPr lang="en-US" sz="2000" dirty="0">
                <a:latin typeface="Calisto MT" charset="0"/>
                <a:ea typeface="ＭＳ Ｐゴシック" charset="0"/>
              </a:rPr>
              <a:t>Skin breakdown</a:t>
            </a:r>
          </a:p>
          <a:p>
            <a:pPr lvl="3" eaLnBrk="1" hangingPunct="1">
              <a:lnSpc>
                <a:spcPct val="90000"/>
              </a:lnSpc>
              <a:buClr>
                <a:schemeClr val="accent1"/>
              </a:buClr>
              <a:buFont typeface="Wingdings" charset="0"/>
              <a:buChar char="§"/>
            </a:pPr>
            <a:r>
              <a:rPr lang="en-US" sz="2000" dirty="0">
                <a:latin typeface="Calisto MT" charset="0"/>
                <a:ea typeface="ＭＳ Ｐゴシック" charset="0"/>
              </a:rPr>
              <a:t>Terminally ill</a:t>
            </a:r>
          </a:p>
          <a:p>
            <a:pPr lvl="1" eaLnBrk="1" hangingPunct="1">
              <a:lnSpc>
                <a:spcPct val="90000"/>
              </a:lnSpc>
              <a:buClr>
                <a:schemeClr val="accent1"/>
              </a:buClr>
              <a:buFont typeface="Wingdings" charset="0"/>
              <a:buChar char="§"/>
            </a:pPr>
            <a:r>
              <a:rPr lang="en-US" sz="2800" dirty="0">
                <a:latin typeface="Calisto MT" charset="0"/>
                <a:ea typeface="ＭＳ Ｐゴシック" charset="0"/>
              </a:rPr>
              <a:t>Short Term</a:t>
            </a:r>
          </a:p>
          <a:p>
            <a:pPr lvl="2" eaLnBrk="1" hangingPunct="1">
              <a:lnSpc>
                <a:spcPct val="90000"/>
              </a:lnSpc>
              <a:buFont typeface="Wingdings" charset="0"/>
              <a:buChar char="§"/>
            </a:pPr>
            <a:r>
              <a:rPr lang="en-US" sz="2400" dirty="0">
                <a:latin typeface="Calisto MT" charset="0"/>
                <a:ea typeface="ＭＳ Ｐゴシック" charset="0"/>
              </a:rPr>
              <a:t>Urologic or pelvic surgery</a:t>
            </a:r>
          </a:p>
          <a:p>
            <a:pPr lvl="2" eaLnBrk="1" hangingPunct="1">
              <a:lnSpc>
                <a:spcPct val="90000"/>
              </a:lnSpc>
              <a:buFont typeface="Wingdings" charset="0"/>
              <a:buChar char="§"/>
            </a:pPr>
            <a:r>
              <a:rPr lang="en-US" sz="2400" dirty="0">
                <a:latin typeface="Calisto MT" charset="0"/>
                <a:ea typeface="ＭＳ Ｐゴシック" charset="0"/>
              </a:rPr>
              <a:t>Acute urinary retention</a:t>
            </a:r>
          </a:p>
          <a:p>
            <a:pPr lvl="2" eaLnBrk="1" hangingPunct="1">
              <a:lnSpc>
                <a:spcPct val="90000"/>
              </a:lnSpc>
              <a:buFont typeface="Wingdings" charset="0"/>
              <a:buChar char="§"/>
            </a:pPr>
            <a:r>
              <a:rPr lang="en-US" sz="2400" dirty="0">
                <a:latin typeface="Calisto MT" charset="0"/>
                <a:ea typeface="ＭＳ Ｐゴシック" charset="0"/>
              </a:rPr>
              <a:t>Urinary output monitoring in critically ill </a:t>
            </a:r>
          </a:p>
        </p:txBody>
      </p:sp>
    </p:spTree>
    <p:extLst>
      <p:ext uri="{BB962C8B-B14F-4D97-AF65-F5344CB8AC3E}">
        <p14:creationId xmlns:p14="http://schemas.microsoft.com/office/powerpoint/2010/main" val="474828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400" b="1">
                <a:latin typeface="Calisto MT" charset="0"/>
              </a:rPr>
              <a:t>Anatomic Landmark for Female Catheterization</a:t>
            </a:r>
            <a:r>
              <a:rPr lang="en-US" sz="3600">
                <a:latin typeface="Calisto MT" charset="0"/>
              </a:rPr>
              <a:t> </a:t>
            </a:r>
          </a:p>
        </p:txBody>
      </p:sp>
      <p:pic>
        <p:nvPicPr>
          <p:cNvPr id="15363" name="Picture 1028" descr="Anatomic Landnarks female cath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96500" y="1285406"/>
            <a:ext cx="4051300" cy="5257800"/>
          </a:xfrm>
          <a:noFill/>
        </p:spPr>
      </p:pic>
    </p:spTree>
    <p:extLst>
      <p:ext uri="{BB962C8B-B14F-4D97-AF65-F5344CB8AC3E}">
        <p14:creationId xmlns:p14="http://schemas.microsoft.com/office/powerpoint/2010/main" val="25271780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380628" y="467708"/>
            <a:ext cx="8303017" cy="1027562"/>
          </a:xfrm>
        </p:spPr>
        <p:txBody>
          <a:bodyPr/>
          <a:lstStyle/>
          <a:p>
            <a:pPr eaLnBrk="1" hangingPunct="1"/>
            <a:r>
              <a:rPr lang="en-US" sz="4800" b="1" dirty="0">
                <a:latin typeface="Calisto MT" charset="0"/>
              </a:rPr>
              <a:t>Female Cath: Hand positions</a:t>
            </a:r>
          </a:p>
        </p:txBody>
      </p:sp>
      <p:pic>
        <p:nvPicPr>
          <p:cNvPr id="16387" name="Picture 4" descr="Hand Placement for Female cath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369837" y="1675152"/>
            <a:ext cx="6324600" cy="4938713"/>
          </a:xfrm>
          <a:noFill/>
        </p:spPr>
      </p:pic>
    </p:spTree>
    <p:extLst>
      <p:ext uri="{BB962C8B-B14F-4D97-AF65-F5344CB8AC3E}">
        <p14:creationId xmlns:p14="http://schemas.microsoft.com/office/powerpoint/2010/main" val="28075623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2017185" y="527668"/>
            <a:ext cx="7118794" cy="1091270"/>
          </a:xfrm>
        </p:spPr>
        <p:txBody>
          <a:bodyPr/>
          <a:lstStyle/>
          <a:p>
            <a:pPr eaLnBrk="1" hangingPunct="1"/>
            <a:r>
              <a:rPr lang="en-US" sz="5400" b="1" dirty="0">
                <a:latin typeface="Calisto MT" charset="0"/>
              </a:rPr>
              <a:t>Male Catheterization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03311" y="2247791"/>
            <a:ext cx="9734578" cy="328358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600" dirty="0">
                <a:latin typeface="Calisto MT" charset="0"/>
              </a:rPr>
              <a:t>Uncircumcised male -pull foreskin back</a:t>
            </a:r>
          </a:p>
          <a:p>
            <a:pPr eaLnBrk="1" hangingPunct="1"/>
            <a:r>
              <a:rPr lang="en-US" sz="3600" dirty="0">
                <a:latin typeface="Calisto MT" charset="0"/>
              </a:rPr>
              <a:t>Visualize the meatus</a:t>
            </a:r>
          </a:p>
          <a:p>
            <a:pPr eaLnBrk="1" hangingPunct="1"/>
            <a:r>
              <a:rPr lang="en-US" sz="3600" dirty="0">
                <a:latin typeface="Calisto MT" charset="0"/>
              </a:rPr>
              <a:t>Maintain hand position throughout procedure</a:t>
            </a:r>
          </a:p>
        </p:txBody>
      </p:sp>
    </p:spTree>
    <p:extLst>
      <p:ext uri="{BB962C8B-B14F-4D97-AF65-F5344CB8AC3E}">
        <p14:creationId xmlns:p14="http://schemas.microsoft.com/office/powerpoint/2010/main" val="2904092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263723" y="482698"/>
            <a:ext cx="9404723" cy="1400530"/>
          </a:xfrm>
        </p:spPr>
        <p:txBody>
          <a:bodyPr/>
          <a:lstStyle/>
          <a:p>
            <a:pPr algn="ctr" eaLnBrk="1" hangingPunct="1"/>
            <a:r>
              <a:rPr lang="en-US" sz="6000" b="1" dirty="0">
                <a:latin typeface="Calisto MT" charset="0"/>
              </a:rPr>
              <a:t>Nosocomial UTI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54243" y="2038662"/>
            <a:ext cx="9623685" cy="4438338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3600" dirty="0">
                <a:solidFill>
                  <a:schemeClr val="tx2"/>
                </a:solidFill>
                <a:latin typeface="Calisto MT" charset="0"/>
              </a:rPr>
              <a:t>80% associated w/urinary catheters</a:t>
            </a:r>
          </a:p>
          <a:p>
            <a:pPr eaLnBrk="1" hangingPunct="1">
              <a:lnSpc>
                <a:spcPct val="90000"/>
              </a:lnSpc>
            </a:pPr>
            <a:r>
              <a:rPr lang="en-US" sz="3600" dirty="0">
                <a:solidFill>
                  <a:schemeClr val="tx2"/>
                </a:solidFill>
                <a:latin typeface="Calisto MT" charset="0"/>
              </a:rPr>
              <a:t>Common Organisms</a:t>
            </a:r>
          </a:p>
          <a:p>
            <a:pPr lvl="1" eaLnBrk="1" hangingPunct="1">
              <a:lnSpc>
                <a:spcPct val="90000"/>
              </a:lnSpc>
              <a:buClr>
                <a:schemeClr val="accent1"/>
              </a:buClr>
            </a:pPr>
            <a:r>
              <a:rPr lang="en-US" sz="3600" i="1" dirty="0">
                <a:solidFill>
                  <a:schemeClr val="tx2"/>
                </a:solidFill>
                <a:latin typeface="Calisto MT" charset="0"/>
                <a:ea typeface="ＭＳ Ｐゴシック" charset="0"/>
              </a:rPr>
              <a:t>E. coli</a:t>
            </a:r>
          </a:p>
          <a:p>
            <a:pPr lvl="1" eaLnBrk="1" hangingPunct="1">
              <a:lnSpc>
                <a:spcPct val="90000"/>
              </a:lnSpc>
              <a:buClr>
                <a:schemeClr val="accent1"/>
              </a:buClr>
            </a:pPr>
            <a:r>
              <a:rPr lang="en-US" sz="3600" dirty="0">
                <a:solidFill>
                  <a:schemeClr val="tx2"/>
                </a:solidFill>
                <a:latin typeface="Calisto MT" charset="0"/>
                <a:ea typeface="ＭＳ Ｐゴシック" charset="0"/>
              </a:rPr>
              <a:t>Enterococcus species</a:t>
            </a:r>
            <a:r>
              <a:rPr lang="en-US" sz="3600" dirty="0">
                <a:solidFill>
                  <a:srgbClr val="FFCC00"/>
                </a:solidFill>
                <a:latin typeface="Calisto MT" charset="0"/>
                <a:ea typeface="ＭＳ Ｐゴシック" charset="0"/>
              </a:rPr>
              <a:t>*</a:t>
            </a:r>
          </a:p>
          <a:p>
            <a:pPr lvl="1" eaLnBrk="1" hangingPunct="1">
              <a:lnSpc>
                <a:spcPct val="90000"/>
              </a:lnSpc>
              <a:buClr>
                <a:schemeClr val="accent1"/>
              </a:buClr>
            </a:pPr>
            <a:r>
              <a:rPr lang="en-US" sz="3600" i="1" dirty="0">
                <a:solidFill>
                  <a:schemeClr val="tx2"/>
                </a:solidFill>
                <a:latin typeface="Calisto MT" charset="0"/>
                <a:ea typeface="ＭＳ Ｐゴシック" charset="0"/>
              </a:rPr>
              <a:t>Pseudomonas aeruginosa</a:t>
            </a:r>
            <a:r>
              <a:rPr lang="en-US" sz="3600" dirty="0">
                <a:solidFill>
                  <a:srgbClr val="FFCC00"/>
                </a:solidFill>
                <a:latin typeface="Calisto MT" charset="0"/>
                <a:ea typeface="ＭＳ Ｐゴシック" charset="0"/>
              </a:rPr>
              <a:t>*</a:t>
            </a:r>
          </a:p>
          <a:p>
            <a:pPr lvl="1" eaLnBrk="1" hangingPunct="1">
              <a:lnSpc>
                <a:spcPct val="90000"/>
              </a:lnSpc>
              <a:buClr>
                <a:schemeClr val="accent1"/>
              </a:buClr>
            </a:pPr>
            <a:r>
              <a:rPr lang="en-US" sz="3600" i="1" dirty="0">
                <a:solidFill>
                  <a:schemeClr val="tx2"/>
                </a:solidFill>
                <a:latin typeface="Calisto MT" charset="0"/>
                <a:ea typeface="ＭＳ Ｐゴシック" charset="0"/>
              </a:rPr>
              <a:t>Candida </a:t>
            </a:r>
            <a:r>
              <a:rPr lang="en-US" sz="3600" i="1" dirty="0" err="1">
                <a:solidFill>
                  <a:schemeClr val="tx2"/>
                </a:solidFill>
                <a:latin typeface="Calisto MT" charset="0"/>
                <a:ea typeface="ＭＳ Ｐゴシック" charset="0"/>
              </a:rPr>
              <a:t>albicans</a:t>
            </a:r>
            <a:endParaRPr lang="en-US" sz="3600" i="1" dirty="0">
              <a:solidFill>
                <a:schemeClr val="tx2"/>
              </a:solidFill>
              <a:latin typeface="Calisto MT" charset="0"/>
              <a:ea typeface="ＭＳ Ｐゴシック" charset="0"/>
            </a:endParaRPr>
          </a:p>
          <a:p>
            <a:pPr lvl="1" eaLnBrk="1" hangingPunct="1">
              <a:lnSpc>
                <a:spcPct val="90000"/>
              </a:lnSpc>
              <a:buClr>
                <a:schemeClr val="accent1"/>
              </a:buClr>
              <a:buFont typeface="Wingdings" charset="0"/>
              <a:buNone/>
            </a:pPr>
            <a:endParaRPr lang="en-US" sz="3600" i="1" dirty="0">
              <a:solidFill>
                <a:schemeClr val="tx2"/>
              </a:solidFill>
              <a:latin typeface="Calisto MT" charset="0"/>
              <a:ea typeface="ＭＳ Ｐゴシック" charset="0"/>
            </a:endParaRPr>
          </a:p>
          <a:p>
            <a:pPr lvl="1"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2000" dirty="0">
                <a:solidFill>
                  <a:srgbClr val="FFCC00"/>
                </a:solidFill>
                <a:latin typeface="Calisto MT" charset="0"/>
                <a:ea typeface="ＭＳ Ｐゴシック" charset="0"/>
              </a:rPr>
              <a:t>*</a:t>
            </a:r>
            <a:r>
              <a:rPr lang="en-US" sz="2000" dirty="0">
                <a:solidFill>
                  <a:schemeClr val="tx2"/>
                </a:solidFill>
                <a:latin typeface="Calisto MT" charset="0"/>
                <a:ea typeface="ＭＳ Ｐゴシック" charset="0"/>
              </a:rPr>
              <a:t> Antibiotic resistance may lead to increased morbidity</a:t>
            </a:r>
          </a:p>
        </p:txBody>
      </p:sp>
    </p:spTree>
    <p:extLst>
      <p:ext uri="{BB962C8B-B14F-4D97-AF65-F5344CB8AC3E}">
        <p14:creationId xmlns:p14="http://schemas.microsoft.com/office/powerpoint/2010/main" val="8436440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2222532" y="527668"/>
            <a:ext cx="6684079" cy="986338"/>
          </a:xfrm>
        </p:spPr>
        <p:txBody>
          <a:bodyPr/>
          <a:lstStyle/>
          <a:p>
            <a:pPr eaLnBrk="1" hangingPunct="1"/>
            <a:r>
              <a:rPr lang="en-US" sz="5400" b="1" dirty="0">
                <a:latin typeface="Calisto MT" charset="0"/>
              </a:rPr>
              <a:t>Pelvic Examination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4223" y="1793287"/>
            <a:ext cx="9555177" cy="4395151"/>
          </a:xfrm>
        </p:spPr>
        <p:txBody>
          <a:bodyPr/>
          <a:lstStyle/>
          <a:p>
            <a:pPr eaLnBrk="1" hangingPunct="1"/>
            <a:r>
              <a:rPr lang="en-US" sz="3600" u="sng" dirty="0">
                <a:latin typeface="Calisto MT" charset="0"/>
              </a:rPr>
              <a:t>Indications</a:t>
            </a:r>
            <a:r>
              <a:rPr lang="en-US" sz="3600" dirty="0">
                <a:latin typeface="Calisto MT" charset="0"/>
              </a:rPr>
              <a:t>:</a:t>
            </a:r>
          </a:p>
          <a:p>
            <a:pPr lvl="2" eaLnBrk="1" hangingPunct="1"/>
            <a:r>
              <a:rPr lang="en-US" sz="2800" dirty="0">
                <a:latin typeface="Calisto MT" charset="0"/>
                <a:ea typeface="ＭＳ Ｐゴシック" charset="0"/>
              </a:rPr>
              <a:t>Physical Exam</a:t>
            </a:r>
          </a:p>
          <a:p>
            <a:pPr lvl="2" eaLnBrk="1" hangingPunct="1"/>
            <a:r>
              <a:rPr lang="en-US" sz="2800" dirty="0">
                <a:latin typeface="Calisto MT" charset="0"/>
                <a:ea typeface="ＭＳ Ｐゴシック" charset="0"/>
              </a:rPr>
              <a:t>Abdominal pain</a:t>
            </a:r>
          </a:p>
          <a:p>
            <a:pPr lvl="2" eaLnBrk="1" hangingPunct="1"/>
            <a:r>
              <a:rPr lang="en-US" sz="2800" dirty="0">
                <a:latin typeface="Calisto MT" charset="0"/>
                <a:ea typeface="ＭＳ Ｐゴシック" charset="0"/>
              </a:rPr>
              <a:t>Pelvic pain</a:t>
            </a:r>
          </a:p>
          <a:p>
            <a:pPr lvl="2" eaLnBrk="1" hangingPunct="1"/>
            <a:r>
              <a:rPr lang="en-US" sz="2800" dirty="0">
                <a:latin typeface="Calisto MT" charset="0"/>
                <a:ea typeface="ＭＳ Ｐゴシック" charset="0"/>
              </a:rPr>
              <a:t>Yearly screening (pap smear)</a:t>
            </a:r>
          </a:p>
        </p:txBody>
      </p:sp>
    </p:spTree>
    <p:extLst>
      <p:ext uri="{BB962C8B-B14F-4D97-AF65-F5344CB8AC3E}">
        <p14:creationId xmlns:p14="http://schemas.microsoft.com/office/powerpoint/2010/main" val="26895590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9C948E-A7AA-4018-B65F-2A28EC57C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312" y="452718"/>
            <a:ext cx="8947522" cy="936695"/>
          </a:xfrm>
        </p:spPr>
        <p:txBody>
          <a:bodyPr/>
          <a:lstStyle/>
          <a:p>
            <a:r>
              <a:rPr lang="en-US" sz="5400" b="1" dirty="0"/>
              <a:t>Pelvic Cancers </a:t>
            </a:r>
            <a:br>
              <a:rPr lang="en-US" sz="5400" b="1" dirty="0"/>
            </a:br>
            <a:endParaRPr lang="en-US" sz="54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A32E6E-6465-F763-8528-BFB2F611D9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293" y="1508166"/>
            <a:ext cx="8946541" cy="4500748"/>
          </a:xfrm>
        </p:spPr>
        <p:txBody>
          <a:bodyPr>
            <a:normAutofit/>
          </a:bodyPr>
          <a:lstStyle/>
          <a:p>
            <a:r>
              <a:rPr lang="en-US" sz="2800" b="1" dirty="0"/>
              <a:t>Endometrial Cancer</a:t>
            </a:r>
          </a:p>
          <a:p>
            <a:pPr lvl="2"/>
            <a:r>
              <a:rPr lang="en-US" sz="2600" dirty="0"/>
              <a:t>3% in Lifetime</a:t>
            </a:r>
          </a:p>
          <a:p>
            <a:pPr lvl="2"/>
            <a:r>
              <a:rPr lang="en-US" sz="2600" dirty="0"/>
              <a:t>Average age diagnosed: 60 years old</a:t>
            </a:r>
          </a:p>
          <a:p>
            <a:pPr lvl="2"/>
            <a:r>
              <a:rPr lang="en-US" sz="2600" dirty="0"/>
              <a:t>68,000 Diagnosed Annually</a:t>
            </a:r>
          </a:p>
          <a:p>
            <a:r>
              <a:rPr lang="en-US" sz="2800" dirty="0"/>
              <a:t>Cervical Cancer</a:t>
            </a:r>
          </a:p>
          <a:p>
            <a:pPr lvl="2"/>
            <a:r>
              <a:rPr lang="en-US" sz="2600" dirty="0"/>
              <a:t>Most frequently Dx: 30-64, average 50.</a:t>
            </a:r>
          </a:p>
          <a:p>
            <a:pPr lvl="2"/>
            <a:r>
              <a:rPr lang="en-US" sz="2600" dirty="0"/>
              <a:t>13,490 Diagnosed Annually</a:t>
            </a:r>
          </a:p>
          <a:p>
            <a:pPr lvl="2"/>
            <a:r>
              <a:rPr lang="en-US" sz="2600" dirty="0"/>
              <a:t>About 4,200 will die from cervical cancer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F4768CA-A795-B3F0-7857-F1D64DCDCD45}"/>
              </a:ext>
            </a:extLst>
          </p:cNvPr>
          <p:cNvSpPr txBox="1"/>
          <p:nvPr/>
        </p:nvSpPr>
        <p:spPr>
          <a:xfrm>
            <a:off x="1650670" y="6127667"/>
            <a:ext cx="58426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https://</a:t>
            </a:r>
            <a:r>
              <a:rPr lang="en-US" sz="1600" dirty="0" err="1"/>
              <a:t>www.cancer.org</a:t>
            </a:r>
            <a:r>
              <a:rPr lang="en-US" sz="1600" dirty="0"/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val="40167974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2324483" y="557649"/>
            <a:ext cx="6504197" cy="1061289"/>
          </a:xfrm>
        </p:spPr>
        <p:txBody>
          <a:bodyPr/>
          <a:lstStyle/>
          <a:p>
            <a:pPr eaLnBrk="1" hangingPunct="1"/>
            <a:r>
              <a:rPr lang="en-US" sz="5400" b="1" dirty="0">
                <a:latin typeface="Calisto MT" charset="0"/>
              </a:rPr>
              <a:t>Breast Examination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8938" y="1828065"/>
            <a:ext cx="8400935" cy="4195481"/>
          </a:xfrm>
        </p:spPr>
        <p:txBody>
          <a:bodyPr/>
          <a:lstStyle/>
          <a:p>
            <a:pPr eaLnBrk="1" hangingPunct="1"/>
            <a:r>
              <a:rPr lang="en-US" sz="3600" u="sng" dirty="0">
                <a:latin typeface="Calisto MT" charset="0"/>
              </a:rPr>
              <a:t>Indications</a:t>
            </a:r>
            <a:r>
              <a:rPr lang="en-US" sz="3600" dirty="0">
                <a:latin typeface="Calisto MT" charset="0"/>
              </a:rPr>
              <a:t>:</a:t>
            </a:r>
          </a:p>
          <a:p>
            <a:pPr lvl="2" eaLnBrk="1" hangingPunct="1"/>
            <a:r>
              <a:rPr lang="en-US" sz="2800" dirty="0">
                <a:latin typeface="Calisto MT" charset="0"/>
                <a:ea typeface="ＭＳ Ｐゴシック" charset="0"/>
              </a:rPr>
              <a:t>Physical Exam</a:t>
            </a:r>
          </a:p>
          <a:p>
            <a:pPr lvl="2" eaLnBrk="1" hangingPunct="1"/>
            <a:r>
              <a:rPr lang="en-US" sz="2800" dirty="0">
                <a:latin typeface="Calisto MT" charset="0"/>
                <a:ea typeface="ＭＳ Ｐゴシック" charset="0"/>
              </a:rPr>
              <a:t>Breast Pain</a:t>
            </a:r>
          </a:p>
          <a:p>
            <a:pPr lvl="2" eaLnBrk="1" hangingPunct="1"/>
            <a:r>
              <a:rPr lang="en-US" sz="2800" dirty="0">
                <a:latin typeface="Calisto MT" charset="0"/>
                <a:ea typeface="ＭＳ Ｐゴシック" charset="0"/>
              </a:rPr>
              <a:t>Lumps</a:t>
            </a:r>
          </a:p>
          <a:p>
            <a:pPr lvl="2" eaLnBrk="1" hangingPunct="1"/>
            <a:r>
              <a:rPr lang="en-US" sz="2800" dirty="0">
                <a:latin typeface="Calisto MT" charset="0"/>
                <a:ea typeface="ＭＳ Ｐゴシック" charset="0"/>
              </a:rPr>
              <a:t>Breast Development- adolescent</a:t>
            </a:r>
          </a:p>
        </p:txBody>
      </p:sp>
    </p:spTree>
    <p:extLst>
      <p:ext uri="{BB962C8B-B14F-4D97-AF65-F5344CB8AC3E}">
        <p14:creationId xmlns:p14="http://schemas.microsoft.com/office/powerpoint/2010/main" val="31861382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Cambria">
      <a:maj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{C31211C4-BCE4-C840-9089-B5821BF20847}tf10001062</Template>
  <TotalTime>1053</TotalTime>
  <Words>590</Words>
  <Application>Microsoft Macintosh PowerPoint</Application>
  <PresentationFormat>Widescreen</PresentationFormat>
  <Paragraphs>105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Calibri</vt:lpstr>
      <vt:lpstr>Calisto MT</vt:lpstr>
      <vt:lpstr>Cambria</vt:lpstr>
      <vt:lpstr>Source Sans Pro</vt:lpstr>
      <vt:lpstr>Wingdings</vt:lpstr>
      <vt:lpstr>Wingdings 3</vt:lpstr>
      <vt:lpstr>Ion</vt:lpstr>
      <vt:lpstr>CSI 202  Skills Lab 5</vt:lpstr>
      <vt:lpstr>Urethral Catheterization</vt:lpstr>
      <vt:lpstr>Anatomic Landmark for Female Catheterization </vt:lpstr>
      <vt:lpstr>Female Cath: Hand positions</vt:lpstr>
      <vt:lpstr>Male Catheterization</vt:lpstr>
      <vt:lpstr>Nosocomial UTI</vt:lpstr>
      <vt:lpstr>Pelvic Examination</vt:lpstr>
      <vt:lpstr>Pelvic Cancers  </vt:lpstr>
      <vt:lpstr>Breast Examination</vt:lpstr>
      <vt:lpstr>Breast CA</vt:lpstr>
      <vt:lpstr>Breast CA - Statistics</vt:lpstr>
      <vt:lpstr>Rectal Examination</vt:lpstr>
      <vt:lpstr>Prostate Examination</vt:lpstr>
      <vt:lpstr>Charting: Rectal Examination</vt:lpstr>
      <vt:lpstr>Prostate CA</vt:lpstr>
      <vt:lpstr>Testicular Examination</vt:lpstr>
      <vt:lpstr>Testicular CA</vt:lpstr>
      <vt:lpstr>Professional Conduct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Daryl P Lofaso</dc:creator>
  <cp:lastModifiedBy>Lofaso, Daryl</cp:lastModifiedBy>
  <cp:revision>79</cp:revision>
  <cp:lastPrinted>2025-02-17T16:54:44Z</cp:lastPrinted>
  <dcterms:created xsi:type="dcterms:W3CDTF">2021-05-12T12:08:03Z</dcterms:created>
  <dcterms:modified xsi:type="dcterms:W3CDTF">2026-06-11T17:03:13Z</dcterms:modified>
</cp:coreProperties>
</file>