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8" r:id="rId9"/>
    <p:sldId id="269" r:id="rId10"/>
    <p:sldId id="280" r:id="rId11"/>
    <p:sldId id="266" r:id="rId12"/>
    <p:sldId id="262" r:id="rId13"/>
    <p:sldId id="263" r:id="rId14"/>
    <p:sldId id="264" r:id="rId15"/>
    <p:sldId id="281" r:id="rId16"/>
    <p:sldId id="265" r:id="rId17"/>
    <p:sldId id="270" r:id="rId18"/>
    <p:sldId id="271" r:id="rId19"/>
    <p:sldId id="275" r:id="rId20"/>
    <p:sldId id="276" r:id="rId21"/>
    <p:sldId id="277" r:id="rId22"/>
    <p:sldId id="278" r:id="rId23"/>
    <p:sldId id="273" r:id="rId24"/>
    <p:sldId id="272" r:id="rId25"/>
    <p:sldId id="27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5707"/>
  </p:normalViewPr>
  <p:slideViewPr>
    <p:cSldViewPr snapToGrid="0" snapToObjects="1">
      <p:cViewPr varScale="1">
        <p:scale>
          <a:sx n="85" d="100"/>
          <a:sy n="85" d="100"/>
        </p:scale>
        <p:origin x="19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35637-00F6-E44D-800D-CA5339C81718}" type="datetimeFigureOut">
              <a:rPr lang="en-US" smtClean="0"/>
              <a:t>7/20/21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BF14E-DE4D-6D41-8704-91F12FDFC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9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2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4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85989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64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82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55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8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99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1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6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6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0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1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1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9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0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16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4066" y="859437"/>
            <a:ext cx="4172262" cy="1600200"/>
          </a:xfrm>
        </p:spPr>
        <p:txBody>
          <a:bodyPr/>
          <a:lstStyle/>
          <a:p>
            <a:pPr eaLnBrk="1" hangingPunct="1"/>
            <a:r>
              <a:rPr lang="en-US" sz="5400" b="1" dirty="0">
                <a:latin typeface="Calisto MT" charset="0"/>
                <a:ea typeface="ＭＳ Ｐゴシック" charset="0"/>
                <a:cs typeface="ＭＳ Ｐゴシック" charset="0"/>
              </a:rPr>
              <a:t>CSI 201 Skills Lab 4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29194" y="2635772"/>
            <a:ext cx="9563724" cy="3480216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4800" dirty="0">
                <a:latin typeface="Calisto MT" charset="0"/>
                <a:ea typeface="ＭＳ Ｐゴシック" charset="0"/>
                <a:cs typeface="ＭＳ Ｐゴシック" charset="0"/>
              </a:rPr>
              <a:t>Airway Management / 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4800" dirty="0">
                <a:latin typeface="Calisto MT" charset="0"/>
                <a:ea typeface="ＭＳ Ｐゴシック" charset="0"/>
                <a:cs typeface="ＭＳ Ｐゴシック" charset="0"/>
              </a:rPr>
              <a:t>O2 Delivery Devices / Nasogastric Tube (NGT)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endParaRPr lang="en-US" sz="2800" dirty="0">
              <a:latin typeface="Calisto MT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rPr>
              <a:t>Daryl P. Lofaso, P</a:t>
            </a:r>
            <a:r>
              <a:rPr lang="en-US" cap="none" dirty="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rPr>
              <a:t>h</a:t>
            </a:r>
            <a:r>
              <a:rPr lang="en-US" dirty="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rPr>
              <a:t>.D., M.E</a:t>
            </a:r>
            <a:r>
              <a:rPr lang="en-US" cap="none" dirty="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rPr>
              <a:t>d.</a:t>
            </a:r>
            <a:r>
              <a:rPr lang="en-US" dirty="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rPr>
              <a:t>, RRT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endParaRPr lang="en-US" sz="2800" dirty="0"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22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2" y="452718"/>
            <a:ext cx="8557850" cy="1400530"/>
          </a:xfrm>
        </p:spPr>
        <p:txBody>
          <a:bodyPr/>
          <a:lstStyle/>
          <a:p>
            <a:pPr eaLnBrk="1" hangingPunct="1"/>
            <a:r>
              <a:rPr lang="en-US" sz="5400" b="1" dirty="0">
                <a:latin typeface="Calisto MT" charset="0"/>
                <a:ea typeface="ＭＳ Ｐゴシック" charset="0"/>
                <a:cs typeface="ＭＳ Ｐゴシック" charset="0"/>
              </a:rPr>
              <a:t>BVM Failure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3509" y="1853248"/>
            <a:ext cx="10319193" cy="419548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Air leak</a:t>
            </a:r>
          </a:p>
          <a:p>
            <a:pPr lvl="1" eaLnBrk="1" hangingPunct="1">
              <a:buClr>
                <a:schemeClr val="accent1"/>
              </a:buClr>
              <a:buFont typeface="Wingdings" charset="0"/>
              <a:buChar char="§"/>
            </a:pPr>
            <a:r>
              <a:rPr lang="en-US" sz="2800" dirty="0">
                <a:latin typeface="Calisto MT" charset="0"/>
                <a:ea typeface="ＭＳ Ｐゴシック" charset="0"/>
              </a:rPr>
              <a:t>Improper mask size</a:t>
            </a:r>
          </a:p>
          <a:p>
            <a:pPr lvl="1" eaLnBrk="1" hangingPunct="1">
              <a:buClr>
                <a:schemeClr val="accent1"/>
              </a:buClr>
              <a:buFont typeface="Wingdings" charset="0"/>
              <a:buChar char="§"/>
            </a:pPr>
            <a:r>
              <a:rPr lang="en-US" sz="2800" dirty="0">
                <a:latin typeface="Calisto MT" charset="0"/>
                <a:ea typeface="ＭＳ Ｐゴシック" charset="0"/>
              </a:rPr>
              <a:t>Poor contact points – nasal bridge, malar eminence, mandible</a:t>
            </a:r>
          </a:p>
          <a:p>
            <a:pPr eaLnBrk="1" hangingPunct="1"/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Airway obstruction</a:t>
            </a:r>
          </a:p>
          <a:p>
            <a:pPr lvl="1" eaLnBrk="1" hangingPunct="1">
              <a:buClr>
                <a:schemeClr val="accent1"/>
              </a:buClr>
              <a:buFont typeface="Wingdings" charset="0"/>
              <a:buChar char="§"/>
            </a:pPr>
            <a:r>
              <a:rPr lang="en-US" sz="2800" dirty="0">
                <a:latin typeface="Calisto MT" charset="0"/>
                <a:ea typeface="ＭＳ Ｐゴシック" charset="0"/>
              </a:rPr>
              <a:t>Head and neck positioning</a:t>
            </a:r>
          </a:p>
          <a:p>
            <a:pPr lvl="1" eaLnBrk="1" hangingPunct="1">
              <a:buClr>
                <a:schemeClr val="accent1"/>
              </a:buClr>
              <a:buFont typeface="Wingdings" charset="0"/>
              <a:buChar char="§"/>
            </a:pPr>
            <a:r>
              <a:rPr lang="en-US" sz="2800" dirty="0">
                <a:latin typeface="Calisto MT" charset="0"/>
                <a:ea typeface="ＭＳ Ｐゴシック" charset="0"/>
              </a:rPr>
              <a:t>Tongue</a:t>
            </a:r>
          </a:p>
        </p:txBody>
      </p:sp>
    </p:spTree>
    <p:extLst>
      <p:ext uri="{BB962C8B-B14F-4D97-AF65-F5344CB8AC3E}">
        <p14:creationId xmlns:p14="http://schemas.microsoft.com/office/powerpoint/2010/main" val="211876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>
                <a:latin typeface="Calisto MT" charset="0"/>
                <a:ea typeface="ＭＳ Ｐゴシック" charset="0"/>
                <a:cs typeface="ＭＳ Ｐゴシック" charset="0"/>
              </a:rPr>
              <a:t>Intubation Equipment</a:t>
            </a:r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24579" name="Picture 4" descr="SPM 200 Skills Lab 3 - Equipm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600201"/>
            <a:ext cx="7467600" cy="5021263"/>
          </a:xfrm>
          <a:noFill/>
        </p:spPr>
      </p:pic>
    </p:spTree>
    <p:extLst>
      <p:ext uri="{BB962C8B-B14F-4D97-AF65-F5344CB8AC3E}">
        <p14:creationId xmlns:p14="http://schemas.microsoft.com/office/powerpoint/2010/main" val="3601274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4026" y="425921"/>
            <a:ext cx="8421975" cy="983156"/>
          </a:xfrm>
        </p:spPr>
        <p:txBody>
          <a:bodyPr/>
          <a:lstStyle/>
          <a:p>
            <a:pPr eaLnBrk="1" hangingPunct="1"/>
            <a:r>
              <a:rPr lang="en-US" sz="4800" b="1" dirty="0">
                <a:latin typeface="Calisto MT" charset="0"/>
                <a:ea typeface="ＭＳ Ｐゴシック" charset="0"/>
                <a:cs typeface="ＭＳ Ｐゴシック" charset="0"/>
              </a:rPr>
              <a:t>Types of Artificial Airways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4026" y="1752600"/>
            <a:ext cx="8269574" cy="4800600"/>
          </a:xfrm>
        </p:spPr>
        <p:txBody>
          <a:bodyPr/>
          <a:lstStyle/>
          <a:p>
            <a:pPr eaLnBrk="1" hangingPunct="1"/>
            <a:r>
              <a:rPr lang="en-US" sz="3600" b="1" dirty="0">
                <a:latin typeface="Calisto MT" charset="0"/>
                <a:ea typeface="ＭＳ Ｐゴシック" charset="0"/>
                <a:cs typeface="ＭＳ Ｐゴシック" charset="0"/>
              </a:rPr>
              <a:t>Oral ET tube</a:t>
            </a:r>
          </a:p>
          <a:p>
            <a:pPr lvl="2" eaLnBrk="1" hangingPunct="1"/>
            <a:r>
              <a:rPr lang="en-US" sz="2800" dirty="0">
                <a:latin typeface="Calisto MT" charset="0"/>
                <a:ea typeface="ＭＳ Ｐゴシック" charset="0"/>
              </a:rPr>
              <a:t>Quickest and easiest to place</a:t>
            </a:r>
          </a:p>
          <a:p>
            <a:pPr lvl="2" eaLnBrk="1" hangingPunct="1"/>
            <a:r>
              <a:rPr lang="en-US" sz="2800" dirty="0">
                <a:latin typeface="Calisto MT" charset="0"/>
                <a:ea typeface="ＭＳ Ｐゴシック" charset="0"/>
              </a:rPr>
              <a:t>Offers less resistance the Nasal ET (shorter)</a:t>
            </a:r>
          </a:p>
          <a:p>
            <a:pPr lvl="2" eaLnBrk="1" hangingPunct="1"/>
            <a:r>
              <a:rPr lang="en-US" sz="2800" dirty="0">
                <a:latin typeface="Calisto MT" charset="0"/>
                <a:ea typeface="ＭＳ Ｐゴシック" charset="0"/>
              </a:rPr>
              <a:t>Discomfort &amp; gagging common</a:t>
            </a:r>
          </a:p>
          <a:p>
            <a:pPr lvl="2" eaLnBrk="1" hangingPunct="1"/>
            <a:r>
              <a:rPr lang="en-US" sz="2800" dirty="0">
                <a:latin typeface="Calisto MT" charset="0"/>
                <a:ea typeface="ＭＳ Ｐゴシック" charset="0"/>
              </a:rPr>
              <a:t>Accidental </a:t>
            </a:r>
            <a:r>
              <a:rPr lang="en-US" sz="2800" dirty="0" err="1">
                <a:latin typeface="Calisto MT" charset="0"/>
                <a:ea typeface="ＭＳ Ｐゴシック" charset="0"/>
              </a:rPr>
              <a:t>extubation</a:t>
            </a:r>
            <a:r>
              <a:rPr lang="en-US" sz="2800" dirty="0">
                <a:latin typeface="Calisto MT" charset="0"/>
                <a:ea typeface="ＭＳ Ｐゴシック" charset="0"/>
              </a:rPr>
              <a:t> </a:t>
            </a:r>
          </a:p>
          <a:p>
            <a:pPr lvl="2" eaLnBrk="1" hangingPunct="1"/>
            <a:r>
              <a:rPr lang="en-US" sz="2800" dirty="0">
                <a:latin typeface="Calisto MT" charset="0"/>
                <a:ea typeface="ＭＳ Ｐゴシック" charset="0"/>
              </a:rPr>
              <a:t>Oral hygiene is difficult</a:t>
            </a:r>
          </a:p>
          <a:p>
            <a:pPr eaLnBrk="1" hangingPunct="1"/>
            <a:endParaRPr lang="en-US" sz="3600" dirty="0">
              <a:latin typeface="Calisto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159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31121" y="602619"/>
            <a:ext cx="9682112" cy="1121249"/>
          </a:xfrm>
        </p:spPr>
        <p:txBody>
          <a:bodyPr/>
          <a:lstStyle/>
          <a:p>
            <a:pPr eaLnBrk="1" hangingPunct="1"/>
            <a:r>
              <a:rPr lang="en-US" sz="4800" b="1" dirty="0">
                <a:latin typeface="Calisto MT" charset="0"/>
                <a:ea typeface="ＭＳ Ｐゴシック" charset="0"/>
                <a:cs typeface="ＭＳ Ｐゴシック" charset="0"/>
              </a:rPr>
              <a:t>Types of Artificial Airways (cont.)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9370" y="1981200"/>
            <a:ext cx="9818558" cy="4419600"/>
          </a:xfrm>
        </p:spPr>
        <p:txBody>
          <a:bodyPr/>
          <a:lstStyle/>
          <a:p>
            <a:pPr eaLnBrk="1" hangingPunct="1"/>
            <a:r>
              <a:rPr lang="en-US" sz="3600" b="1" dirty="0">
                <a:latin typeface="Calisto MT" charset="0"/>
                <a:ea typeface="ＭＳ Ｐゴシック" charset="0"/>
                <a:cs typeface="ＭＳ Ｐゴシック" charset="0"/>
              </a:rPr>
              <a:t>Nasal ET tube</a:t>
            </a:r>
          </a:p>
          <a:p>
            <a:pPr lvl="2" eaLnBrk="1" hangingPunct="1"/>
            <a:r>
              <a:rPr lang="en-US" sz="2800" dirty="0">
                <a:latin typeface="Calisto MT" charset="0"/>
                <a:ea typeface="ＭＳ Ｐゴシック" charset="0"/>
              </a:rPr>
              <a:t>More difficult to insert the oral ETT</a:t>
            </a:r>
          </a:p>
          <a:p>
            <a:pPr lvl="2" eaLnBrk="1" hangingPunct="1"/>
            <a:r>
              <a:rPr lang="en-US" sz="2800" dirty="0">
                <a:latin typeface="Calisto MT" charset="0"/>
                <a:ea typeface="ＭＳ Ｐゴシック" charset="0"/>
              </a:rPr>
              <a:t>Blind insertion </a:t>
            </a:r>
          </a:p>
          <a:p>
            <a:pPr lvl="2" eaLnBrk="1" hangingPunct="1"/>
            <a:r>
              <a:rPr lang="en-US" sz="2800" dirty="0">
                <a:latin typeface="Calisto MT" charset="0"/>
                <a:ea typeface="ＭＳ Ｐゴシック" charset="0"/>
              </a:rPr>
              <a:t>More stable and better oral hygiene</a:t>
            </a:r>
          </a:p>
          <a:p>
            <a:pPr lvl="2" eaLnBrk="1" hangingPunct="1"/>
            <a:r>
              <a:rPr lang="en-US" sz="2800" dirty="0">
                <a:latin typeface="Calisto MT" charset="0"/>
                <a:ea typeface="ＭＳ Ｐゴシック" charset="0"/>
              </a:rPr>
              <a:t>May cause necrosis of nasal septum, </a:t>
            </a:r>
            <a:r>
              <a:rPr lang="en-US" sz="2800" dirty="0" err="1">
                <a:latin typeface="Calisto MT" charset="0"/>
                <a:ea typeface="ＭＳ Ｐゴシック" charset="0"/>
              </a:rPr>
              <a:t>turbinates</a:t>
            </a:r>
            <a:r>
              <a:rPr lang="en-US" sz="2800" dirty="0">
                <a:latin typeface="Calisto MT" charset="0"/>
                <a:ea typeface="ＭＳ Ｐゴシック" charset="0"/>
              </a:rPr>
              <a:t>  and external meatus</a:t>
            </a:r>
          </a:p>
          <a:p>
            <a:pPr lvl="2" eaLnBrk="1" hangingPunct="1"/>
            <a:r>
              <a:rPr lang="en-US" sz="2800" dirty="0">
                <a:latin typeface="Calisto MT" charset="0"/>
                <a:ea typeface="ＭＳ Ｐゴシック" charset="0"/>
              </a:rPr>
              <a:t>May block sinuses or eustachian tubes causing otitis media or sinusitis</a:t>
            </a:r>
          </a:p>
        </p:txBody>
      </p:sp>
    </p:spTree>
    <p:extLst>
      <p:ext uri="{BB962C8B-B14F-4D97-AF65-F5344CB8AC3E}">
        <p14:creationId xmlns:p14="http://schemas.microsoft.com/office/powerpoint/2010/main" val="250451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607161" cy="1400530"/>
          </a:xfrm>
        </p:spPr>
        <p:txBody>
          <a:bodyPr/>
          <a:lstStyle/>
          <a:p>
            <a:pPr eaLnBrk="1" hangingPunct="1"/>
            <a:r>
              <a:rPr lang="en-US" sz="4800" b="1" dirty="0">
                <a:latin typeface="Calisto MT" charset="0"/>
                <a:ea typeface="ＭＳ Ｐゴシック" charset="0"/>
                <a:cs typeface="ＭＳ Ｐゴシック" charset="0"/>
              </a:rPr>
              <a:t>Types of Artificial Airways (cont.)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292" y="1752600"/>
            <a:ext cx="9653665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Tracheostomy tube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>
                <a:latin typeface="Calisto MT" charset="0"/>
                <a:ea typeface="ＭＳ Ｐゴシック" charset="0"/>
              </a:rPr>
              <a:t>Most efficient airway (</a:t>
            </a:r>
            <a:r>
              <a:rPr lang="en-US" sz="2800" dirty="0">
                <a:latin typeface="Calisto MT" charset="0"/>
                <a:ea typeface="ＭＳ Ｐゴシック" charset="0"/>
                <a:cs typeface="Arial" charset="0"/>
              </a:rPr>
              <a:t>↓ WOB)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>
                <a:latin typeface="Calisto MT" charset="0"/>
                <a:ea typeface="ＭＳ Ｐゴシック" charset="0"/>
                <a:cs typeface="Arial" charset="0"/>
              </a:rPr>
              <a:t>Device of choice for airway obstruction and trauma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>
                <a:latin typeface="Calisto MT" charset="0"/>
                <a:ea typeface="ＭＳ Ｐゴシック" charset="0"/>
                <a:cs typeface="Arial" charset="0"/>
              </a:rPr>
              <a:t>Allows oral feeding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>
                <a:latin typeface="Calisto MT" charset="0"/>
                <a:ea typeface="ＭＳ Ｐゴシック" charset="0"/>
                <a:cs typeface="Arial" charset="0"/>
              </a:rPr>
              <a:t>Requires surgery - Invasive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>
                <a:latin typeface="Calisto MT" charset="0"/>
                <a:ea typeface="ＭＳ Ｐゴシック" charset="0"/>
                <a:cs typeface="Arial" charset="0"/>
              </a:rPr>
              <a:t>Indications for prolonged artificial airway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>
                <a:latin typeface="Calisto MT" charset="0"/>
                <a:ea typeface="ＭＳ Ｐゴシック" charset="0"/>
                <a:cs typeface="Arial" charset="0"/>
              </a:rPr>
              <a:t>Complications -  hemorrhage, scarring, greater bacterial colonization rate</a:t>
            </a:r>
          </a:p>
        </p:txBody>
      </p:sp>
    </p:spTree>
    <p:extLst>
      <p:ext uri="{BB962C8B-B14F-4D97-AF65-F5344CB8AC3E}">
        <p14:creationId xmlns:p14="http://schemas.microsoft.com/office/powerpoint/2010/main" val="2345855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55864" y="96839"/>
            <a:ext cx="7602537" cy="1412875"/>
          </a:xfrm>
        </p:spPr>
        <p:txBody>
          <a:bodyPr/>
          <a:lstStyle/>
          <a:p>
            <a:pPr eaLnBrk="1" hangingPunct="1"/>
            <a:r>
              <a:rPr lang="en-US" sz="4800" b="1">
                <a:latin typeface="Calisto MT" charset="0"/>
                <a:ea typeface="ＭＳ Ｐゴシック" charset="0"/>
                <a:cs typeface="ＭＳ Ｐゴシック" charset="0"/>
              </a:rPr>
              <a:t>Airway Assessment</a:t>
            </a:r>
            <a:br>
              <a:rPr lang="en-US" sz="4800" b="1"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US" sz="4800" b="1">
                <a:latin typeface="Calisto MT" charset="0"/>
                <a:ea typeface="ＭＳ Ｐゴシック" charset="0"/>
                <a:cs typeface="ＭＳ Ｐゴシック" charset="0"/>
              </a:rPr>
              <a:t>Mallampati Classification</a:t>
            </a:r>
          </a:p>
        </p:txBody>
      </p:sp>
      <p:pic>
        <p:nvPicPr>
          <p:cNvPr id="28675" name="Picture 4" descr="mallampati Classific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1468" y="2576514"/>
            <a:ext cx="6548848" cy="3517634"/>
          </a:xfrm>
          <a:noFill/>
        </p:spPr>
      </p:pic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2590800" y="2209801"/>
            <a:ext cx="647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400987" y="2209801"/>
            <a:ext cx="5625059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 dirty="0"/>
              <a:t>  </a:t>
            </a:r>
            <a:r>
              <a:rPr lang="en-US" sz="2800" b="1" dirty="0"/>
              <a:t>Class I</a:t>
            </a:r>
            <a:r>
              <a:rPr lang="en-US" sz="2800" dirty="0"/>
              <a:t>: soft palate, </a:t>
            </a:r>
            <a:r>
              <a:rPr lang="en-US" sz="2800" dirty="0" err="1"/>
              <a:t>fauces</a:t>
            </a:r>
            <a:r>
              <a:rPr lang="en-US" sz="2800" dirty="0"/>
              <a:t>,</a:t>
            </a:r>
          </a:p>
          <a:p>
            <a:pPr>
              <a:spcBef>
                <a:spcPct val="50000"/>
              </a:spcBef>
              <a:defRPr/>
            </a:pPr>
            <a:r>
              <a:rPr lang="en-US" sz="2800" dirty="0"/>
              <a:t>	 uvula, pillars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800" dirty="0"/>
              <a:t>  </a:t>
            </a:r>
            <a:r>
              <a:rPr lang="en-US" sz="2800" b="1" dirty="0"/>
              <a:t>Class II</a:t>
            </a:r>
            <a:r>
              <a:rPr lang="en-US" sz="2800" dirty="0"/>
              <a:t>: soft palate, </a:t>
            </a:r>
            <a:r>
              <a:rPr lang="en-US" sz="2800" dirty="0" err="1"/>
              <a:t>fauces</a:t>
            </a:r>
            <a:r>
              <a:rPr lang="en-US" sz="2800" dirty="0"/>
              <a:t>,</a:t>
            </a:r>
          </a:p>
          <a:p>
            <a:pPr lvl="1">
              <a:spcBef>
                <a:spcPct val="50000"/>
              </a:spcBef>
              <a:defRPr/>
            </a:pPr>
            <a:r>
              <a:rPr lang="en-US" sz="2800" dirty="0"/>
              <a:t> portion of uvula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800" dirty="0"/>
              <a:t>  </a:t>
            </a:r>
            <a:r>
              <a:rPr lang="en-US" sz="2800" b="1" dirty="0"/>
              <a:t>Class III</a:t>
            </a:r>
            <a:r>
              <a:rPr lang="en-US" sz="2800" dirty="0"/>
              <a:t>: soft palate, base of</a:t>
            </a:r>
          </a:p>
          <a:p>
            <a:pPr lvl="1">
              <a:spcBef>
                <a:spcPct val="50000"/>
              </a:spcBef>
              <a:defRPr/>
            </a:pPr>
            <a:r>
              <a:rPr lang="en-US" sz="2800" dirty="0"/>
              <a:t> uvula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800" dirty="0"/>
              <a:t>  </a:t>
            </a:r>
            <a:r>
              <a:rPr lang="en-US" sz="2800" b="1" dirty="0"/>
              <a:t>Class IV</a:t>
            </a:r>
            <a:r>
              <a:rPr lang="en-US" sz="2800" dirty="0"/>
              <a:t>: hard palate only </a:t>
            </a:r>
          </a:p>
        </p:txBody>
      </p:sp>
    </p:spTree>
    <p:extLst>
      <p:ext uri="{BB962C8B-B14F-4D97-AF65-F5344CB8AC3E}">
        <p14:creationId xmlns:p14="http://schemas.microsoft.com/office/powerpoint/2010/main" val="667664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2219" y="394691"/>
            <a:ext cx="7526338" cy="1104326"/>
          </a:xfrm>
        </p:spPr>
        <p:txBody>
          <a:bodyPr/>
          <a:lstStyle/>
          <a:p>
            <a:pPr eaLnBrk="1" hangingPunct="1"/>
            <a:r>
              <a:rPr lang="en-US" sz="4800" b="1" dirty="0">
                <a:latin typeface="Calisto MT" charset="0"/>
                <a:ea typeface="ＭＳ Ｐゴシック" charset="0"/>
                <a:cs typeface="ＭＳ Ｐゴシック" charset="0"/>
              </a:rPr>
              <a:t>Indications for Intubation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9213" y="1981200"/>
            <a:ext cx="8935387" cy="41148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Cardiac arrest – Respiratory arrest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Inability to ventilate 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Inability for patient to protect airway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Inability for rescuer to ventilate unconscious patient (BVM)</a:t>
            </a:r>
          </a:p>
        </p:txBody>
      </p:sp>
    </p:spTree>
    <p:extLst>
      <p:ext uri="{BB962C8B-B14F-4D97-AF65-F5344CB8AC3E}">
        <p14:creationId xmlns:p14="http://schemas.microsoft.com/office/powerpoint/2010/main" val="2463591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881407"/>
          </a:xfrm>
        </p:spPr>
        <p:txBody>
          <a:bodyPr/>
          <a:lstStyle/>
          <a:p>
            <a:pPr eaLnBrk="1" hangingPunct="1"/>
            <a:r>
              <a:rPr lang="en-US" sz="4400" b="1" dirty="0">
                <a:latin typeface="Calisto MT" charset="0"/>
                <a:ea typeface="ＭＳ Ｐゴシック" charset="0"/>
                <a:cs typeface="ＭＳ Ｐゴシック" charset="0"/>
              </a:rPr>
              <a:t>Endotracheal Intubation</a:t>
            </a: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30723" name="Picture 4" descr="SPM 200 Skills Lab 3 - Intub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9190" y="1439732"/>
            <a:ext cx="5943600" cy="5068888"/>
          </a:xfrm>
          <a:noFill/>
        </p:spPr>
      </p:pic>
    </p:spTree>
    <p:extLst>
      <p:ext uri="{BB962C8B-B14F-4D97-AF65-F5344CB8AC3E}">
        <p14:creationId xmlns:p14="http://schemas.microsoft.com/office/powerpoint/2010/main" val="3038925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637141" cy="1071282"/>
          </a:xfrm>
        </p:spPr>
        <p:txBody>
          <a:bodyPr/>
          <a:lstStyle/>
          <a:p>
            <a:pPr eaLnBrk="1" hangingPunct="1"/>
            <a:r>
              <a:rPr lang="en-US" sz="5400" b="1" dirty="0">
                <a:latin typeface="Calisto MT" charset="0"/>
                <a:ea typeface="ＭＳ Ｐゴシック" charset="0"/>
                <a:cs typeface="ＭＳ Ｐゴシック" charset="0"/>
              </a:rPr>
              <a:t>Confirmation of ET Placement</a:t>
            </a:r>
          </a:p>
        </p:txBody>
      </p:sp>
      <p:pic>
        <p:nvPicPr>
          <p:cNvPr id="31747" name="Picture 4" descr="SPM 200 Skills Lab 3 - ETT Placem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9364" y="1524000"/>
            <a:ext cx="3271837" cy="4876800"/>
          </a:xfrm>
          <a:noFill/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957523" y="2243528"/>
            <a:ext cx="506043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alisto MT" charset="0"/>
              </a:rPr>
              <a:t>Visualization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>
                <a:latin typeface="Calisto MT" charset="0"/>
              </a:rPr>
              <a:t> Auscultation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>
                <a:latin typeface="Calisto MT" charset="0"/>
              </a:rPr>
              <a:t> ETCO</a:t>
            </a:r>
            <a:r>
              <a:rPr lang="en-US" sz="3200" baseline="-25000" dirty="0">
                <a:latin typeface="Calisto MT" charset="0"/>
              </a:rPr>
              <a:t>2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>
                <a:latin typeface="Calisto MT" charset="0"/>
              </a:rPr>
              <a:t> Chest X-ray (CXR)</a:t>
            </a:r>
          </a:p>
        </p:txBody>
      </p:sp>
    </p:spTree>
    <p:extLst>
      <p:ext uri="{BB962C8B-B14F-4D97-AF65-F5344CB8AC3E}">
        <p14:creationId xmlns:p14="http://schemas.microsoft.com/office/powerpoint/2010/main" val="574257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1168718"/>
          </a:xfrm>
        </p:spPr>
        <p:txBody>
          <a:bodyPr/>
          <a:lstStyle/>
          <a:p>
            <a:pPr eaLnBrk="1" hangingPunct="1"/>
            <a:r>
              <a:rPr lang="en-US" sz="5400" b="1" dirty="0">
                <a:latin typeface="Calisto MT" charset="0"/>
                <a:ea typeface="ＭＳ Ｐゴシック" charset="0"/>
                <a:cs typeface="ＭＳ Ｐゴシック" charset="0"/>
              </a:rPr>
              <a:t>Respiratory Failure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9370" y="1621436"/>
            <a:ext cx="9403830" cy="41148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Inability to remove CO</a:t>
            </a:r>
            <a:r>
              <a:rPr lang="en-US" sz="3600" baseline="-25000" dirty="0">
                <a:latin typeface="Calisto MT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 and deliver O</a:t>
            </a:r>
            <a:r>
              <a:rPr lang="en-US" sz="3600" baseline="-25000" dirty="0">
                <a:latin typeface="Calisto MT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 to the pulmonary capillary bed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Acute or Chronic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Two main groups</a:t>
            </a:r>
          </a:p>
          <a:p>
            <a:pPr lvl="1" eaLnBrk="1" hangingPunct="1">
              <a:buClr>
                <a:schemeClr val="accent1"/>
              </a:buClr>
              <a:buFont typeface="Wingdings" charset="0"/>
              <a:buChar char="§"/>
            </a:pPr>
            <a:r>
              <a:rPr lang="en-US" dirty="0">
                <a:latin typeface="Calisto MT" charset="0"/>
                <a:ea typeface="ＭＳ Ｐゴシック" charset="0"/>
              </a:rPr>
              <a:t>Hypoxia respiratory failure</a:t>
            </a:r>
          </a:p>
          <a:p>
            <a:pPr lvl="1" eaLnBrk="1" hangingPunct="1">
              <a:buClr>
                <a:schemeClr val="accent1"/>
              </a:buClr>
              <a:buFont typeface="Wingdings" charset="0"/>
              <a:buChar char="§"/>
            </a:pPr>
            <a:r>
              <a:rPr lang="en-US" dirty="0">
                <a:latin typeface="Calisto MT" charset="0"/>
                <a:ea typeface="ＭＳ Ｐゴシック" charset="0"/>
              </a:rPr>
              <a:t>Hypercapnic-hypoxic respiratory failure</a:t>
            </a:r>
          </a:p>
        </p:txBody>
      </p:sp>
    </p:spTree>
    <p:extLst>
      <p:ext uri="{BB962C8B-B14F-4D97-AF65-F5344CB8AC3E}">
        <p14:creationId xmlns:p14="http://schemas.microsoft.com/office/powerpoint/2010/main" val="257147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>
                <a:latin typeface="Calisto MT" charset="0"/>
                <a:ea typeface="ＭＳ Ｐゴシック" charset="0"/>
                <a:cs typeface="ＭＳ Ｐゴシック" charset="0"/>
              </a:rPr>
              <a:t>Overview of the </a:t>
            </a:r>
            <a:br>
              <a:rPr lang="en-US" sz="4400" b="1"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US" sz="4400" b="1">
                <a:latin typeface="Calisto MT" charset="0"/>
                <a:ea typeface="ＭＳ Ｐゴシック" charset="0"/>
                <a:cs typeface="ＭＳ Ｐゴシック" charset="0"/>
              </a:rPr>
              <a:t>Digestive System</a:t>
            </a:r>
          </a:p>
        </p:txBody>
      </p:sp>
      <p:pic>
        <p:nvPicPr>
          <p:cNvPr id="15363" name="Picture 4" descr="SPM 200 Skills Lab 3 - Digestive syst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8472" y="1314138"/>
            <a:ext cx="5638800" cy="5334000"/>
          </a:xfrm>
          <a:noFill/>
        </p:spPr>
      </p:pic>
    </p:spTree>
    <p:extLst>
      <p:ext uri="{BB962C8B-B14F-4D97-AF65-F5344CB8AC3E}">
        <p14:creationId xmlns:p14="http://schemas.microsoft.com/office/powerpoint/2010/main" val="1929465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dirty="0">
                <a:latin typeface="Calisto MT" charset="0"/>
                <a:ea typeface="ＭＳ Ｐゴシック" charset="0"/>
                <a:cs typeface="ＭＳ Ｐゴシック" charset="0"/>
              </a:rPr>
              <a:t>Symptoms of Hypoxia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4988" y="1853248"/>
            <a:ext cx="8535846" cy="4195481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Tachypnea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Tachycardia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Anxiety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Alterations in BP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Confusion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Somnolence</a:t>
            </a:r>
          </a:p>
        </p:txBody>
      </p:sp>
    </p:spTree>
    <p:extLst>
      <p:ext uri="{BB962C8B-B14F-4D97-AF65-F5344CB8AC3E}">
        <p14:creationId xmlns:p14="http://schemas.microsoft.com/office/powerpoint/2010/main" val="2833866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99016" y="236044"/>
            <a:ext cx="8330785" cy="1412875"/>
          </a:xfrm>
        </p:spPr>
        <p:txBody>
          <a:bodyPr/>
          <a:lstStyle/>
          <a:p>
            <a:pPr eaLnBrk="1" hangingPunct="1"/>
            <a:r>
              <a:rPr lang="en-US" sz="5400" b="1" dirty="0">
                <a:latin typeface="Calisto MT" charset="0"/>
                <a:ea typeface="ＭＳ Ｐゴシック" charset="0"/>
                <a:cs typeface="ＭＳ Ｐゴシック" charset="0"/>
              </a:rPr>
              <a:t>Symptoms of Hypercapnia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9016" y="1723870"/>
            <a:ext cx="8550837" cy="452453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Restlessness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Tremor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Slurred speech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Lethargy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Somnolence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Coma</a:t>
            </a:r>
          </a:p>
        </p:txBody>
      </p:sp>
    </p:spTree>
    <p:extLst>
      <p:ext uri="{BB962C8B-B14F-4D97-AF65-F5344CB8AC3E}">
        <p14:creationId xmlns:p14="http://schemas.microsoft.com/office/powerpoint/2010/main" val="3269776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9548" y="96839"/>
            <a:ext cx="9533744" cy="1642020"/>
          </a:xfrm>
        </p:spPr>
        <p:txBody>
          <a:bodyPr/>
          <a:lstStyle/>
          <a:p>
            <a:pPr eaLnBrk="1" hangingPunct="1"/>
            <a:r>
              <a:rPr lang="en-US" sz="5400" b="1" dirty="0">
                <a:latin typeface="Calisto MT" charset="0"/>
                <a:ea typeface="ＭＳ Ｐゴシック" charset="0"/>
                <a:cs typeface="ＭＳ Ｐゴシック" charset="0"/>
              </a:rPr>
              <a:t>Signs of Impending Respiratory Failure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3149" y="2517614"/>
            <a:ext cx="8946541" cy="286385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Respiratory rate &gt; 35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PaO</a:t>
            </a:r>
            <a:r>
              <a:rPr lang="en-US" sz="3600" baseline="-25000" dirty="0">
                <a:latin typeface="Calisto MT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 &lt; 55 on FiO</a:t>
            </a:r>
            <a:r>
              <a:rPr lang="en-US" sz="3600" baseline="-25000" dirty="0">
                <a:latin typeface="Calisto MT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 &gt; 50%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Hemodynamic instability</a:t>
            </a:r>
          </a:p>
          <a:p>
            <a:pPr eaLnBrk="1" hangingPunct="1">
              <a:buFont typeface="Wingdings" charset="0"/>
              <a:buNone/>
            </a:pPr>
            <a:endParaRPr lang="en-US" sz="3600" dirty="0"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94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5130" y="572640"/>
            <a:ext cx="9404723" cy="1091269"/>
          </a:xfrm>
        </p:spPr>
        <p:txBody>
          <a:bodyPr/>
          <a:lstStyle/>
          <a:p>
            <a:pPr eaLnBrk="1" hangingPunct="1"/>
            <a:r>
              <a:rPr lang="en-US" sz="5400" b="1" dirty="0">
                <a:latin typeface="Calisto MT" charset="0"/>
                <a:ea typeface="ＭＳ Ｐゴシック" charset="0"/>
                <a:cs typeface="ＭＳ Ｐゴシック" charset="0"/>
              </a:rPr>
              <a:t>Infections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Endotracheal intubation and tracheostomy are the major risk factors for nosocomial Lower Respiratory Infections (LRI). 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Nosocomial LRIs are the most dangerous of nosocomial infections with a case fatality rate of 30%. </a:t>
            </a:r>
          </a:p>
        </p:txBody>
      </p:sp>
    </p:spTree>
    <p:extLst>
      <p:ext uri="{BB962C8B-B14F-4D97-AF65-F5344CB8AC3E}">
        <p14:creationId xmlns:p14="http://schemas.microsoft.com/office/powerpoint/2010/main" val="1681399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95269" y="439711"/>
            <a:ext cx="7393898" cy="1143000"/>
          </a:xfrm>
        </p:spPr>
        <p:txBody>
          <a:bodyPr/>
          <a:lstStyle/>
          <a:p>
            <a:pPr eaLnBrk="1" hangingPunct="1"/>
            <a:r>
              <a:rPr lang="en-US" sz="5400" b="1" dirty="0">
                <a:latin typeface="Calisto MT" charset="0"/>
                <a:ea typeface="ＭＳ Ｐゴシック" charset="0"/>
                <a:cs typeface="ＭＳ Ｐゴシック" charset="0"/>
              </a:rPr>
              <a:t>Infections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9370" y="2052918"/>
            <a:ext cx="10223292" cy="419548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Stethoscopes have been shown to be colonized by bacteria in research studies. Over 80% of stethoscopes examined in one study were colonized by </a:t>
            </a:r>
            <a:r>
              <a:rPr lang="en-US" sz="3600" dirty="0" err="1">
                <a:latin typeface="Calisto MT" charset="0"/>
                <a:ea typeface="ＭＳ Ｐゴシック" charset="0"/>
                <a:cs typeface="ＭＳ Ｐゴシック" charset="0"/>
              </a:rPr>
              <a:t>microbacteria</a:t>
            </a: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, the majority of which was </a:t>
            </a:r>
            <a:r>
              <a:rPr lang="en-US" sz="3600" dirty="0" err="1">
                <a:latin typeface="Calisto MT" charset="0"/>
                <a:ea typeface="ＭＳ Ｐゴシック" charset="0"/>
                <a:cs typeface="ＭＳ Ｐゴシック" charset="0"/>
              </a:rPr>
              <a:t>Methicillan</a:t>
            </a: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-resistant Staph aureus (MRSA), and physician</a:t>
            </a:r>
            <a:r>
              <a:rPr lang="ja-JP" altLang="en-US" sz="3600">
                <a:latin typeface="Calisto MT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s stethoscopes were proven to be the most contaminated. </a:t>
            </a:r>
          </a:p>
        </p:txBody>
      </p:sp>
    </p:spTree>
    <p:extLst>
      <p:ext uri="{BB962C8B-B14F-4D97-AF65-F5344CB8AC3E}">
        <p14:creationId xmlns:p14="http://schemas.microsoft.com/office/powerpoint/2010/main" val="1099492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637141" cy="1600200"/>
          </a:xfrm>
        </p:spPr>
        <p:txBody>
          <a:bodyPr/>
          <a:lstStyle/>
          <a:p>
            <a:pPr eaLnBrk="1" hangingPunct="1"/>
            <a:r>
              <a:rPr lang="en-US" sz="5400" b="1" dirty="0">
                <a:latin typeface="Calisto MT" charset="0"/>
                <a:ea typeface="ＭＳ Ｐゴシック" charset="0"/>
                <a:cs typeface="ＭＳ Ｐゴシック" charset="0"/>
              </a:rPr>
              <a:t>Prevention of </a:t>
            </a:r>
            <a:r>
              <a:rPr lang="en-US" sz="5400" b="1" dirty="0" err="1">
                <a:latin typeface="Calisto MT" charset="0"/>
                <a:ea typeface="ＭＳ Ｐゴシック" charset="0"/>
                <a:cs typeface="ＭＳ Ｐゴシック" charset="0"/>
              </a:rPr>
              <a:t>Nosocomical</a:t>
            </a:r>
            <a:r>
              <a:rPr lang="en-US" sz="5400" b="1" dirty="0">
                <a:latin typeface="Calisto MT" charset="0"/>
                <a:ea typeface="ＭＳ Ｐゴシック" charset="0"/>
                <a:cs typeface="ＭＳ Ｐゴシック" charset="0"/>
              </a:rPr>
              <a:t> Infections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2" y="2728210"/>
            <a:ext cx="9629645" cy="352018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Hand washing, barrier isolation materials, and decontamination of respiratory equipment can prevent Nosocomial LRI. </a:t>
            </a:r>
          </a:p>
        </p:txBody>
      </p:sp>
    </p:spTree>
    <p:extLst>
      <p:ext uri="{BB962C8B-B14F-4D97-AF65-F5344CB8AC3E}">
        <p14:creationId xmlns:p14="http://schemas.microsoft.com/office/powerpoint/2010/main" val="1962956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sto MT" charset="0"/>
                <a:ea typeface="ＭＳ Ｐゴシック" charset="0"/>
                <a:cs typeface="ＭＳ Ｐゴシック" charset="0"/>
              </a:rPr>
              <a:t>Indications for Naso-Oral Gastric Tube Intubation (NGT)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9193" y="1853248"/>
            <a:ext cx="9548735" cy="485235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>
                <a:latin typeface="Calisto MT" charset="0"/>
                <a:ea typeface="ＭＳ Ｐゴシック" charset="0"/>
                <a:cs typeface="ＭＳ Ｐゴシック" charset="0"/>
              </a:rPr>
              <a:t>Decompression </a:t>
            </a:r>
          </a:p>
          <a:p>
            <a:pPr lvl="2" eaLnBrk="1" hangingPunct="1"/>
            <a:r>
              <a:rPr lang="en-US" sz="2000" dirty="0">
                <a:latin typeface="Calisto MT" charset="0"/>
                <a:ea typeface="ＭＳ Ｐゴシック" charset="0"/>
              </a:rPr>
              <a:t>removing gaseous and liquids in GI</a:t>
            </a:r>
          </a:p>
          <a:p>
            <a:pPr eaLnBrk="1" hangingPunct="1"/>
            <a:r>
              <a:rPr lang="en-US" sz="2800" dirty="0">
                <a:latin typeface="Calisto MT" charset="0"/>
                <a:ea typeface="ＭＳ Ｐゴシック" charset="0"/>
                <a:cs typeface="ＭＳ Ｐゴシック" charset="0"/>
              </a:rPr>
              <a:t>Compression</a:t>
            </a:r>
          </a:p>
          <a:p>
            <a:pPr lvl="2" eaLnBrk="1" hangingPunct="1"/>
            <a:r>
              <a:rPr lang="en-US" sz="2000" dirty="0">
                <a:latin typeface="Calisto MT" charset="0"/>
                <a:ea typeface="ＭＳ Ｐゴシック" charset="0"/>
              </a:rPr>
              <a:t>applying pressure (esophageal </a:t>
            </a:r>
            <a:r>
              <a:rPr lang="en-US" sz="2000" dirty="0" err="1">
                <a:latin typeface="Calisto MT" charset="0"/>
                <a:ea typeface="ＭＳ Ｐゴシック" charset="0"/>
              </a:rPr>
              <a:t>varicies</a:t>
            </a:r>
            <a:r>
              <a:rPr lang="en-US" sz="2000" dirty="0">
                <a:latin typeface="Calisto MT" charset="0"/>
                <a:ea typeface="ＭＳ Ｐゴシック" charset="0"/>
              </a:rPr>
              <a:t>)</a:t>
            </a:r>
          </a:p>
          <a:p>
            <a:pPr eaLnBrk="1" hangingPunct="1"/>
            <a:r>
              <a:rPr lang="en-US" sz="2800" dirty="0">
                <a:latin typeface="Calisto MT" charset="0"/>
                <a:ea typeface="ＭＳ Ｐゴシック" charset="0"/>
                <a:cs typeface="ＭＳ Ｐゴシック" charset="0"/>
              </a:rPr>
              <a:t>Gavage</a:t>
            </a:r>
          </a:p>
          <a:p>
            <a:pPr lvl="2" eaLnBrk="1" hangingPunct="1"/>
            <a:r>
              <a:rPr lang="en-US" sz="2000" dirty="0">
                <a:latin typeface="Calisto MT" charset="0"/>
                <a:ea typeface="ＭＳ Ｐゴシック" charset="0"/>
              </a:rPr>
              <a:t>feeding</a:t>
            </a:r>
          </a:p>
          <a:p>
            <a:pPr eaLnBrk="1" hangingPunct="1"/>
            <a:r>
              <a:rPr lang="en-US" sz="2800" dirty="0">
                <a:latin typeface="Calisto MT" charset="0"/>
                <a:ea typeface="ＭＳ Ｐゴシック" charset="0"/>
                <a:cs typeface="ＭＳ Ｐゴシック" charset="0"/>
              </a:rPr>
              <a:t>Lavage</a:t>
            </a:r>
          </a:p>
          <a:p>
            <a:pPr lvl="2" eaLnBrk="1" hangingPunct="1"/>
            <a:r>
              <a:rPr lang="en-US" sz="2000" dirty="0">
                <a:latin typeface="Calisto MT" charset="0"/>
                <a:ea typeface="ＭＳ Ｐゴシック" charset="0"/>
              </a:rPr>
              <a:t>wash out stomach</a:t>
            </a:r>
          </a:p>
          <a:p>
            <a:pPr eaLnBrk="1" hangingPunct="1"/>
            <a:r>
              <a:rPr lang="en-US" sz="2800" dirty="0">
                <a:latin typeface="Calisto MT" charset="0"/>
                <a:ea typeface="ＭＳ Ｐゴシック" charset="0"/>
                <a:cs typeface="ＭＳ Ｐゴシック" charset="0"/>
              </a:rPr>
              <a:t>Gastric Analysis</a:t>
            </a:r>
          </a:p>
          <a:p>
            <a:pPr lvl="2" eaLnBrk="1" hangingPunct="1"/>
            <a:r>
              <a:rPr lang="en-US" sz="2000" dirty="0">
                <a:latin typeface="Calisto MT" charset="0"/>
                <a:ea typeface="ＭＳ Ｐゴシック" charset="0"/>
              </a:rPr>
              <a:t>laboratory examination of stomach content</a:t>
            </a:r>
          </a:p>
        </p:txBody>
      </p:sp>
    </p:spTree>
    <p:extLst>
      <p:ext uri="{BB962C8B-B14F-4D97-AF65-F5344CB8AC3E}">
        <p14:creationId xmlns:p14="http://schemas.microsoft.com/office/powerpoint/2010/main" val="2524470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2110600"/>
          </a:xfrm>
        </p:spPr>
        <p:txBody>
          <a:bodyPr/>
          <a:lstStyle/>
          <a:p>
            <a:pPr eaLnBrk="1" hangingPunct="1"/>
            <a:r>
              <a:rPr lang="en-US" sz="4800" b="1" dirty="0">
                <a:latin typeface="Calisto MT" charset="0"/>
                <a:ea typeface="ＭＳ Ｐゴシック" charset="0"/>
                <a:cs typeface="ＭＳ Ｐゴシック" charset="0"/>
              </a:rPr>
              <a:t>Measurement of NGT: </a:t>
            </a:r>
            <a:br>
              <a:rPr lang="en-US" sz="4800" b="1" dirty="0"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US" sz="4800" b="1" dirty="0">
                <a:latin typeface="Calisto MT" charset="0"/>
                <a:ea typeface="ＭＳ Ｐゴシック" charset="0"/>
                <a:cs typeface="ＭＳ Ｐゴシック" charset="0"/>
              </a:rPr>
              <a:t>Insertion </a:t>
            </a:r>
            <a:br>
              <a:rPr lang="en-US" sz="4800" b="1" dirty="0"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US" sz="4800" b="1" dirty="0">
                <a:latin typeface="Calisto MT" charset="0"/>
                <a:ea typeface="ＭＳ Ｐゴシック" charset="0"/>
                <a:cs typeface="ＭＳ Ｐゴシック" charset="0"/>
              </a:rPr>
              <a:t>Distance</a:t>
            </a:r>
          </a:p>
        </p:txBody>
      </p:sp>
      <p:pic>
        <p:nvPicPr>
          <p:cNvPr id="17411" name="Picture 4" descr="SPM 200 NGT Intubation measurem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9961" y="1389090"/>
            <a:ext cx="6400800" cy="5167313"/>
          </a:xfrm>
          <a:noFill/>
        </p:spPr>
      </p:pic>
    </p:spTree>
    <p:extLst>
      <p:ext uri="{BB962C8B-B14F-4D97-AF65-F5344CB8AC3E}">
        <p14:creationId xmlns:p14="http://schemas.microsoft.com/office/powerpoint/2010/main" val="240164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4361" y="171790"/>
            <a:ext cx="7135318" cy="1806912"/>
          </a:xfrm>
        </p:spPr>
        <p:txBody>
          <a:bodyPr/>
          <a:lstStyle/>
          <a:p>
            <a:pPr eaLnBrk="1" hangingPunct="1"/>
            <a:r>
              <a:rPr lang="en-US" sz="5400" b="1" dirty="0">
                <a:latin typeface="Calisto MT" charset="0"/>
                <a:ea typeface="ＭＳ Ｐゴシック" charset="0"/>
                <a:cs typeface="ＭＳ Ｐゴシック" charset="0"/>
              </a:rPr>
              <a:t>NGT Insertion Recommendations: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4106" y="2503357"/>
            <a:ext cx="8770496" cy="280316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Calisto MT" charset="0"/>
                <a:ea typeface="ＭＳ Ｐゴシック" charset="0"/>
                <a:cs typeface="ＭＳ Ｐゴシック" charset="0"/>
              </a:rPr>
              <a:t>Advance the tube when patient swallows</a:t>
            </a:r>
          </a:p>
          <a:p>
            <a:pPr eaLnBrk="1" hangingPunct="1"/>
            <a:r>
              <a:rPr lang="en-US" sz="2800" dirty="0">
                <a:latin typeface="Calisto MT" charset="0"/>
                <a:ea typeface="ＭＳ Ｐゴシック" charset="0"/>
                <a:cs typeface="ＭＳ Ｐゴシック" charset="0"/>
              </a:rPr>
              <a:t>Stop if there is marked resistance. </a:t>
            </a:r>
            <a:r>
              <a:rPr lang="en-US" sz="2800" b="1" dirty="0">
                <a:latin typeface="Calisto MT" charset="0"/>
                <a:ea typeface="ＭＳ Ｐゴシック" charset="0"/>
                <a:cs typeface="ＭＳ Ｐゴシック" charset="0"/>
              </a:rPr>
              <a:t>DO NOT FORCE.</a:t>
            </a:r>
          </a:p>
          <a:p>
            <a:pPr eaLnBrk="1" hangingPunct="1"/>
            <a:r>
              <a:rPr lang="en-US" sz="2800" dirty="0">
                <a:latin typeface="Calisto MT" charset="0"/>
                <a:ea typeface="ＭＳ Ｐゴシック" charset="0"/>
                <a:cs typeface="ＭＳ Ｐゴシック" charset="0"/>
              </a:rPr>
              <a:t>Excessive gasping or coughing or cyanosis; tube may be in the trachea</a:t>
            </a:r>
          </a:p>
          <a:p>
            <a:pPr eaLnBrk="1" hangingPunct="1"/>
            <a:endParaRPr lang="en-US" sz="2800" dirty="0"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37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dirty="0">
                <a:latin typeface="Calisto MT" charset="0"/>
                <a:ea typeface="ＭＳ Ｐゴシック" charset="0"/>
                <a:cs typeface="ＭＳ Ｐゴシック" charset="0"/>
              </a:rPr>
              <a:t>Airway Anatomy</a:t>
            </a:r>
            <a:r>
              <a:rPr lang="en-US" dirty="0">
                <a:latin typeface="Calisto MT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19459" name="Picture 4" descr="SPM 200 Skills Lab 3 - Airway Anatom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752601"/>
            <a:ext cx="7620000" cy="4665663"/>
          </a:xfrm>
          <a:noFill/>
        </p:spPr>
      </p:pic>
    </p:spTree>
    <p:extLst>
      <p:ext uri="{BB962C8B-B14F-4D97-AF65-F5344CB8AC3E}">
        <p14:creationId xmlns:p14="http://schemas.microsoft.com/office/powerpoint/2010/main" val="3912773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268" y="428270"/>
            <a:ext cx="9880732" cy="1055756"/>
          </a:xfrm>
        </p:spPr>
        <p:txBody>
          <a:bodyPr/>
          <a:lstStyle/>
          <a:p>
            <a:pPr eaLnBrk="1" hangingPunct="1"/>
            <a:r>
              <a:rPr lang="en-US" sz="4800" b="1" dirty="0">
                <a:latin typeface="Calisto MT" charset="0"/>
                <a:ea typeface="ＭＳ Ｐゴシック" charset="0"/>
                <a:cs typeface="ＭＳ Ｐゴシック" charset="0"/>
              </a:rPr>
              <a:t>Indications  for Artificial Airways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9193" y="1783829"/>
            <a:ext cx="9447551" cy="3672591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To relieve airway obstruction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To facilitate removal of secretions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To protect the lower airways for aspiration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To facilitate the application of positive pressure ventilation</a:t>
            </a:r>
          </a:p>
        </p:txBody>
      </p:sp>
    </p:spTree>
    <p:extLst>
      <p:ext uri="{BB962C8B-B14F-4D97-AF65-F5344CB8AC3E}">
        <p14:creationId xmlns:p14="http://schemas.microsoft.com/office/powerpoint/2010/main" val="1667062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>
                <a:latin typeface="Calisto MT" charset="0"/>
                <a:ea typeface="ＭＳ Ｐゴシック" charset="0"/>
                <a:cs typeface="ＭＳ Ｐゴシック" charset="0"/>
              </a:rPr>
              <a:t>Oral Airway Placement</a:t>
            </a:r>
          </a:p>
        </p:txBody>
      </p:sp>
      <p:pic>
        <p:nvPicPr>
          <p:cNvPr id="21507" name="Picture 4" descr="SPM 200 Skills Lab 3 - Oral Airwa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1" y="1524000"/>
            <a:ext cx="5095875" cy="5181600"/>
          </a:xfrm>
          <a:noFill/>
        </p:spPr>
      </p:pic>
    </p:spTree>
    <p:extLst>
      <p:ext uri="{BB962C8B-B14F-4D97-AF65-F5344CB8AC3E}">
        <p14:creationId xmlns:p14="http://schemas.microsoft.com/office/powerpoint/2010/main" val="160764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911387"/>
          </a:xfrm>
        </p:spPr>
        <p:txBody>
          <a:bodyPr/>
          <a:lstStyle/>
          <a:p>
            <a:pPr eaLnBrk="1" hangingPunct="1"/>
            <a:r>
              <a:rPr lang="en-US" sz="4400" b="1" dirty="0">
                <a:latin typeface="Calisto MT" charset="0"/>
                <a:ea typeface="ＭＳ Ｐゴシック" charset="0"/>
                <a:cs typeface="ＭＳ Ｐゴシック" charset="0"/>
              </a:rPr>
              <a:t>Bag-Valve-Mask (BVM) Ventilation</a:t>
            </a:r>
          </a:p>
        </p:txBody>
      </p:sp>
      <p:pic>
        <p:nvPicPr>
          <p:cNvPr id="22531" name="Picture 4" descr="SPM 200 Skills Lab 3 - Bag-valve-mas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600201"/>
            <a:ext cx="6096000" cy="5065713"/>
          </a:xfrm>
          <a:noFill/>
        </p:spPr>
      </p:pic>
    </p:spTree>
    <p:extLst>
      <p:ext uri="{BB962C8B-B14F-4D97-AF65-F5344CB8AC3E}">
        <p14:creationId xmlns:p14="http://schemas.microsoft.com/office/powerpoint/2010/main" val="3107315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{C31211C4-BCE4-C840-9089-B5821BF20847}tf10001062</Template>
  <TotalTime>491</TotalTime>
  <Words>572</Words>
  <Application>Microsoft Macintosh PowerPoint</Application>
  <PresentationFormat>Widescreen</PresentationFormat>
  <Paragraphs>110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ＭＳ Ｐゴシック</vt:lpstr>
      <vt:lpstr>Arial</vt:lpstr>
      <vt:lpstr>Calibri</vt:lpstr>
      <vt:lpstr>Calisto MT</vt:lpstr>
      <vt:lpstr>Cambria</vt:lpstr>
      <vt:lpstr>Wingdings</vt:lpstr>
      <vt:lpstr>Wingdings 3</vt:lpstr>
      <vt:lpstr>Ion</vt:lpstr>
      <vt:lpstr>CSI 201 Skills Lab 4</vt:lpstr>
      <vt:lpstr>Overview of the  Digestive System</vt:lpstr>
      <vt:lpstr>Indications for Naso-Oral Gastric Tube Intubation (NGT)</vt:lpstr>
      <vt:lpstr>Measurement of NGT:  Insertion  Distance</vt:lpstr>
      <vt:lpstr>NGT Insertion Recommendations:</vt:lpstr>
      <vt:lpstr>Airway Anatomy </vt:lpstr>
      <vt:lpstr>Indications  for Artificial Airways</vt:lpstr>
      <vt:lpstr>Oral Airway Placement</vt:lpstr>
      <vt:lpstr>Bag-Valve-Mask (BVM) Ventilation</vt:lpstr>
      <vt:lpstr>BVM Failure</vt:lpstr>
      <vt:lpstr>Intubation Equipment </vt:lpstr>
      <vt:lpstr>Types of Artificial Airways</vt:lpstr>
      <vt:lpstr>Types of Artificial Airways (cont.)</vt:lpstr>
      <vt:lpstr>Types of Artificial Airways (cont.)</vt:lpstr>
      <vt:lpstr>Airway Assessment Mallampati Classification</vt:lpstr>
      <vt:lpstr>Indications for Intubation</vt:lpstr>
      <vt:lpstr>Endotracheal Intubation </vt:lpstr>
      <vt:lpstr>Confirmation of ET Placement</vt:lpstr>
      <vt:lpstr>Respiratory Failure</vt:lpstr>
      <vt:lpstr>Symptoms of Hypoxia</vt:lpstr>
      <vt:lpstr>Symptoms of Hypercapnia</vt:lpstr>
      <vt:lpstr>Signs of Impending Respiratory Failure</vt:lpstr>
      <vt:lpstr>Infections</vt:lpstr>
      <vt:lpstr>Infections</vt:lpstr>
      <vt:lpstr>Prevention of Nosocomical Infections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Daryl P Lofaso</dc:creator>
  <cp:lastModifiedBy>Lofaso, Daryl</cp:lastModifiedBy>
  <cp:revision>70</cp:revision>
  <dcterms:created xsi:type="dcterms:W3CDTF">2021-05-12T12:08:03Z</dcterms:created>
  <dcterms:modified xsi:type="dcterms:W3CDTF">2021-07-20T15:26:31Z</dcterms:modified>
</cp:coreProperties>
</file>