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9" r:id="rId10"/>
    <p:sldId id="280" r:id="rId11"/>
    <p:sldId id="266" r:id="rId12"/>
    <p:sldId id="262" r:id="rId13"/>
    <p:sldId id="263" r:id="rId14"/>
    <p:sldId id="264" r:id="rId15"/>
    <p:sldId id="281" r:id="rId16"/>
    <p:sldId id="265" r:id="rId17"/>
    <p:sldId id="270" r:id="rId18"/>
    <p:sldId id="271" r:id="rId19"/>
    <p:sldId id="275" r:id="rId20"/>
    <p:sldId id="276" r:id="rId21"/>
    <p:sldId id="277" r:id="rId22"/>
    <p:sldId id="278" r:id="rId23"/>
    <p:sldId id="273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/>
    <p:restoredTop sz="95631"/>
  </p:normalViewPr>
  <p:slideViewPr>
    <p:cSldViewPr snapToGrid="0" snapToObjects="1">
      <p:cViewPr varScale="1">
        <p:scale>
          <a:sx n="102" d="100"/>
          <a:sy n="102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7/16/26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4066" y="859437"/>
            <a:ext cx="4172262" cy="160020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CSI 201 Skills Lab 4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9194" y="2635772"/>
            <a:ext cx="9563724" cy="3480216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800" dirty="0">
                <a:latin typeface="Calisto MT" charset="0"/>
                <a:ea typeface="ＭＳ Ｐゴシック" charset="0"/>
                <a:cs typeface="ＭＳ Ｐゴシック" charset="0"/>
              </a:rPr>
              <a:t>Airway Management /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800" dirty="0">
                <a:latin typeface="Calisto MT" charset="0"/>
                <a:ea typeface="ＭＳ Ｐゴシック" charset="0"/>
                <a:cs typeface="ＭＳ Ｐゴシック" charset="0"/>
              </a:rPr>
              <a:t>O2 Delivery Devices / Nasogastric Tube (NGT)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Daryl P. Lofaso, P</a:t>
            </a:r>
            <a:r>
              <a:rPr lang="en-US" cap="none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h</a:t>
            </a: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.D., M.E</a:t>
            </a:r>
            <a:r>
              <a:rPr lang="en-US" cap="none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d.</a:t>
            </a: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, RRT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rPr>
              <a:t>Alicia Tate, NRP, CHSE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2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2" y="452718"/>
            <a:ext cx="8557850" cy="140053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BVM Failure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509" y="1853248"/>
            <a:ext cx="10319193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Air leak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sz="2800" dirty="0">
                <a:latin typeface="Calisto MT" charset="0"/>
                <a:ea typeface="ＭＳ Ｐゴシック" charset="0"/>
              </a:rPr>
              <a:t>Improper mask size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sz="2800" dirty="0">
                <a:latin typeface="Calisto MT" charset="0"/>
                <a:ea typeface="ＭＳ Ｐゴシック" charset="0"/>
              </a:rPr>
              <a:t>Poor contact points – nasal bridge, malar eminence, mandible</a:t>
            </a:r>
          </a:p>
          <a:p>
            <a:pPr eaLnBrk="1" hangingPunct="1"/>
            <a:r>
              <a:rPr lang="en-US" sz="3200" dirty="0">
                <a:latin typeface="Calisto MT" charset="0"/>
                <a:ea typeface="ＭＳ Ｐゴシック" charset="0"/>
                <a:cs typeface="ＭＳ Ｐゴシック" charset="0"/>
              </a:rPr>
              <a:t>Airway obstruction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sz="2800" dirty="0">
                <a:latin typeface="Calisto MT" charset="0"/>
                <a:ea typeface="ＭＳ Ｐゴシック" charset="0"/>
              </a:rPr>
              <a:t>Head and neck positioning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sz="2800" dirty="0">
                <a:latin typeface="Calisto MT" charset="0"/>
                <a:ea typeface="ＭＳ Ｐゴシック" charset="0"/>
              </a:rPr>
              <a:t>Tongue</a:t>
            </a:r>
          </a:p>
        </p:txBody>
      </p:sp>
    </p:spTree>
    <p:extLst>
      <p:ext uri="{BB962C8B-B14F-4D97-AF65-F5344CB8AC3E}">
        <p14:creationId xmlns:p14="http://schemas.microsoft.com/office/powerpoint/2010/main" val="21187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  <a:t>Intubation Equipment</a:t>
            </a:r>
            <a:r>
              <a:rPr lang="en-US"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4579" name="Picture 4" descr="SPM 200 Skills Lab 3 - Equip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1"/>
            <a:ext cx="7467600" cy="5021263"/>
          </a:xfrm>
          <a:noFill/>
        </p:spPr>
      </p:pic>
    </p:spTree>
    <p:extLst>
      <p:ext uri="{BB962C8B-B14F-4D97-AF65-F5344CB8AC3E}">
        <p14:creationId xmlns:p14="http://schemas.microsoft.com/office/powerpoint/2010/main" val="360127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026" y="425921"/>
            <a:ext cx="8421975" cy="983156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Types of Artificial Airways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026" y="1752600"/>
            <a:ext cx="8269574" cy="48006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Calisto MT" charset="0"/>
                <a:ea typeface="ＭＳ Ｐゴシック" charset="0"/>
                <a:cs typeface="ＭＳ Ｐゴシック" charset="0"/>
              </a:rPr>
              <a:t>Oral ET tube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Quickest and easiest to place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Offers less resistance the Nasal ET (shorter)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Discomfort &amp; gagging common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Accidental </a:t>
            </a:r>
            <a:r>
              <a:rPr lang="en-US" sz="2800" dirty="0" err="1">
                <a:latin typeface="Calisto MT" charset="0"/>
                <a:ea typeface="ＭＳ Ｐゴシック" charset="0"/>
              </a:rPr>
              <a:t>extubation</a:t>
            </a:r>
            <a:r>
              <a:rPr lang="en-US" sz="2800" dirty="0">
                <a:latin typeface="Calisto MT" charset="0"/>
                <a:ea typeface="ＭＳ Ｐゴシック" charset="0"/>
              </a:rPr>
              <a:t> 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Oral hygiene is difficult</a:t>
            </a:r>
          </a:p>
          <a:p>
            <a:pPr eaLnBrk="1" hangingPunct="1"/>
            <a:endParaRPr lang="en-US" sz="3600" dirty="0"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5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121" y="602619"/>
            <a:ext cx="9682112" cy="1121249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Types of Artificial Airways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70" y="1981200"/>
            <a:ext cx="9818558" cy="44196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Calisto MT" charset="0"/>
                <a:ea typeface="ＭＳ Ｐゴシック" charset="0"/>
                <a:cs typeface="ＭＳ Ｐゴシック" charset="0"/>
              </a:rPr>
              <a:t>Nasal ET tube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More difficult to insert the oral ETT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Blind insertion 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More stable and better oral hygiene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May cause necrosis of nasal septum, </a:t>
            </a:r>
            <a:r>
              <a:rPr lang="en-US" sz="2800" dirty="0" err="1">
                <a:latin typeface="Calisto MT" charset="0"/>
                <a:ea typeface="ＭＳ Ｐゴシック" charset="0"/>
              </a:rPr>
              <a:t>turbinates</a:t>
            </a:r>
            <a:r>
              <a:rPr lang="en-US" sz="2800" dirty="0">
                <a:latin typeface="Calisto MT" charset="0"/>
                <a:ea typeface="ＭＳ Ｐゴシック" charset="0"/>
              </a:rPr>
              <a:t>  and external meatus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May block sinuses or eustachian tubes causing otitis media or sinusitis</a:t>
            </a:r>
          </a:p>
        </p:txBody>
      </p:sp>
    </p:spTree>
    <p:extLst>
      <p:ext uri="{BB962C8B-B14F-4D97-AF65-F5344CB8AC3E}">
        <p14:creationId xmlns:p14="http://schemas.microsoft.com/office/powerpoint/2010/main" val="25045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607161" cy="984196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Types of Artificial Airways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292" y="1752600"/>
            <a:ext cx="965366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Tracheostomy tube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</a:rPr>
              <a:t>Most efficient airway (</a:t>
            </a: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↓ WOB)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Device of choice for airway obstruction and trauma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Allows oral feeding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Requires surgery - Invasive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Indications for prolonged artificial airway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>
                <a:latin typeface="Calisto MT" charset="0"/>
                <a:ea typeface="ＭＳ Ｐゴシック" charset="0"/>
                <a:cs typeface="Arial" charset="0"/>
              </a:rPr>
              <a:t>Complications -  hemorrhage, scarring, greater bacterial colonization rate</a:t>
            </a:r>
          </a:p>
        </p:txBody>
      </p:sp>
    </p:spTree>
    <p:extLst>
      <p:ext uri="{BB962C8B-B14F-4D97-AF65-F5344CB8AC3E}">
        <p14:creationId xmlns:p14="http://schemas.microsoft.com/office/powerpoint/2010/main" val="234585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5864" y="96839"/>
            <a:ext cx="7602537" cy="1412875"/>
          </a:xfrm>
        </p:spPr>
        <p:txBody>
          <a:bodyPr/>
          <a:lstStyle/>
          <a:p>
            <a:pPr eaLnBrk="1" hangingPunct="1"/>
            <a: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  <a:t>Airway Assessment</a:t>
            </a:r>
            <a:b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  <a:t>Mallampati Classification</a:t>
            </a:r>
          </a:p>
        </p:txBody>
      </p:sp>
      <p:sp>
        <p:nvSpPr>
          <p:cNvPr id="28677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87" y="2209801"/>
            <a:ext cx="562505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/>
              <a:t>  </a:t>
            </a:r>
            <a:r>
              <a:rPr lang="en-US" sz="2800" b="1" dirty="0"/>
              <a:t>Class I</a:t>
            </a:r>
            <a:r>
              <a:rPr lang="en-US" sz="2800" dirty="0"/>
              <a:t>: soft palate, </a:t>
            </a:r>
            <a:r>
              <a:rPr lang="en-US" sz="2800" dirty="0" err="1"/>
              <a:t>fauces</a:t>
            </a:r>
            <a:r>
              <a:rPr lang="en-US" sz="2800" dirty="0"/>
              <a:t>,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/>
              <a:t>	 uvula, pillars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/>
              <a:t>  </a:t>
            </a:r>
            <a:r>
              <a:rPr lang="en-US" sz="2800" b="1" dirty="0"/>
              <a:t>Class II</a:t>
            </a:r>
            <a:r>
              <a:rPr lang="en-US" sz="2800" dirty="0"/>
              <a:t>: soft palate, </a:t>
            </a:r>
            <a:r>
              <a:rPr lang="en-US" sz="2800" dirty="0" err="1"/>
              <a:t>fauces</a:t>
            </a:r>
            <a:r>
              <a:rPr lang="en-US" sz="2800" dirty="0"/>
              <a:t>,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800" dirty="0"/>
              <a:t> portion of uvula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/>
              <a:t>  </a:t>
            </a:r>
            <a:r>
              <a:rPr lang="en-US" sz="2800" b="1" dirty="0"/>
              <a:t>Class III</a:t>
            </a:r>
            <a:r>
              <a:rPr lang="en-US" sz="2800" dirty="0"/>
              <a:t>: soft palate, base of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800" dirty="0"/>
              <a:t> uvula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800" dirty="0"/>
              <a:t>  </a:t>
            </a:r>
            <a:r>
              <a:rPr lang="en-US" sz="2800" b="1" dirty="0"/>
              <a:t>Class IV</a:t>
            </a:r>
            <a:r>
              <a:rPr lang="en-US" sz="2800" dirty="0"/>
              <a:t>: hard palate only </a:t>
            </a:r>
          </a:p>
        </p:txBody>
      </p:sp>
      <p:pic>
        <p:nvPicPr>
          <p:cNvPr id="28675" name="Picture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468" y="2576514"/>
            <a:ext cx="6548848" cy="3517634"/>
          </a:xfrm>
          <a:noFill/>
        </p:spPr>
      </p:pic>
    </p:spTree>
    <p:extLst>
      <p:ext uri="{BB962C8B-B14F-4D97-AF65-F5344CB8AC3E}">
        <p14:creationId xmlns:p14="http://schemas.microsoft.com/office/powerpoint/2010/main" val="66766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219" y="394691"/>
            <a:ext cx="7526338" cy="1104326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Indications for Intubation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213" y="1981200"/>
            <a:ext cx="8935387" cy="41148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Cardiac arrest – Respiratory arrest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Inability to ventilate 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Inability for patient to protect airway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Inability for rescuer to ventilate unconscious patient (BVM)</a:t>
            </a:r>
          </a:p>
        </p:txBody>
      </p:sp>
    </p:spTree>
    <p:extLst>
      <p:ext uri="{BB962C8B-B14F-4D97-AF65-F5344CB8AC3E}">
        <p14:creationId xmlns:p14="http://schemas.microsoft.com/office/powerpoint/2010/main" val="246359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81407"/>
          </a:xfrm>
        </p:spPr>
        <p:txBody>
          <a:bodyPr/>
          <a:lstStyle/>
          <a:p>
            <a:pPr eaLnBrk="1" hangingPunct="1"/>
            <a:r>
              <a:rPr lang="en-US" sz="4400" b="1" dirty="0">
                <a:latin typeface="Calisto MT" charset="0"/>
                <a:ea typeface="ＭＳ Ｐゴシック" charset="0"/>
                <a:cs typeface="ＭＳ Ｐゴシック" charset="0"/>
              </a:rPr>
              <a:t>Endotracheal Intubation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0723" name="Picture 4" descr="SPM 200 Skills Lab 3 - Intub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9190" y="1439732"/>
            <a:ext cx="5943600" cy="5068888"/>
          </a:xfrm>
          <a:noFill/>
        </p:spPr>
      </p:pic>
    </p:spTree>
    <p:extLst>
      <p:ext uri="{BB962C8B-B14F-4D97-AF65-F5344CB8AC3E}">
        <p14:creationId xmlns:p14="http://schemas.microsoft.com/office/powerpoint/2010/main" val="303892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637141" cy="1071282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Confirmation of ET Placement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957523" y="2243528"/>
            <a:ext cx="506043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sto MT" charset="0"/>
              </a:rPr>
              <a:t>Visualization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sto MT" charset="0"/>
              </a:rPr>
              <a:t> Auscultation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sto MT" charset="0"/>
              </a:rPr>
              <a:t> ETCO</a:t>
            </a:r>
            <a:r>
              <a:rPr lang="en-US" sz="3200" baseline="-25000" dirty="0">
                <a:latin typeface="Calisto MT" charset="0"/>
              </a:rPr>
              <a:t>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sto MT" charset="0"/>
              </a:rPr>
              <a:t> Chest X-ray (CXR)</a:t>
            </a:r>
          </a:p>
        </p:txBody>
      </p:sp>
      <p:pic>
        <p:nvPicPr>
          <p:cNvPr id="31747" name="Picture 4" descr="SPM 200 Skills Lab 3 - ETT Plac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9364" y="1524000"/>
            <a:ext cx="3271837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574257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168718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Respiratory Failure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70" y="1621436"/>
            <a:ext cx="9403830" cy="41148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Inability to remove CO</a:t>
            </a:r>
            <a:r>
              <a:rPr lang="en-US" sz="3600" baseline="-25000" dirty="0">
                <a:latin typeface="Calisto MT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and deliver O</a:t>
            </a:r>
            <a:r>
              <a:rPr lang="en-US" sz="3600" baseline="-25000" dirty="0">
                <a:latin typeface="Calisto MT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to the pulmonary capillary bed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Acute or Chronic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Two main groups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dirty="0">
                <a:latin typeface="Calisto MT" charset="0"/>
                <a:ea typeface="ＭＳ Ｐゴシック" charset="0"/>
              </a:rPr>
              <a:t>Hypoxia respiratory failure</a:t>
            </a:r>
          </a:p>
          <a:p>
            <a:pPr lvl="1" eaLnBrk="1" hangingPunct="1">
              <a:buClr>
                <a:schemeClr val="accent1"/>
              </a:buClr>
              <a:buFont typeface="Wingdings" charset="0"/>
              <a:buChar char="§"/>
            </a:pPr>
            <a:r>
              <a:rPr lang="en-US" dirty="0">
                <a:latin typeface="Calisto MT" charset="0"/>
                <a:ea typeface="ＭＳ Ｐゴシック" charset="0"/>
              </a:rPr>
              <a:t>Hypercapnic-hypoxic respiratory failure</a:t>
            </a:r>
          </a:p>
        </p:txBody>
      </p:sp>
    </p:spTree>
    <p:extLst>
      <p:ext uri="{BB962C8B-B14F-4D97-AF65-F5344CB8AC3E}">
        <p14:creationId xmlns:p14="http://schemas.microsoft.com/office/powerpoint/2010/main" val="25714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>
                <a:latin typeface="Calisto MT" charset="0"/>
                <a:ea typeface="ＭＳ Ｐゴシック" charset="0"/>
                <a:cs typeface="ＭＳ Ｐゴシック" charset="0"/>
              </a:rPr>
              <a:t>Overview of the </a:t>
            </a:r>
            <a:br>
              <a:rPr lang="en-US" sz="4400" b="1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4400" b="1">
                <a:latin typeface="Calisto MT" charset="0"/>
                <a:ea typeface="ＭＳ Ｐゴシック" charset="0"/>
                <a:cs typeface="ＭＳ Ｐゴシック" charset="0"/>
              </a:rPr>
              <a:t>Digestive System</a:t>
            </a:r>
          </a:p>
        </p:txBody>
      </p:sp>
      <p:pic>
        <p:nvPicPr>
          <p:cNvPr id="15363" name="Picture 4" descr="SPM 200 Skills Lab 3 - Digestive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8472" y="1314138"/>
            <a:ext cx="563880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192946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Symptoms of Hypoxia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988" y="1853248"/>
            <a:ext cx="8535846" cy="4195481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Tachypnea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Tachycardia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Anxiety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Alterations in BP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Confusion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Somnolence</a:t>
            </a:r>
          </a:p>
        </p:txBody>
      </p:sp>
    </p:spTree>
    <p:extLst>
      <p:ext uri="{BB962C8B-B14F-4D97-AF65-F5344CB8AC3E}">
        <p14:creationId xmlns:p14="http://schemas.microsoft.com/office/powerpoint/2010/main" val="2833866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016" y="236044"/>
            <a:ext cx="8330785" cy="1412875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Symptoms of Hypercapnia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9016" y="1723870"/>
            <a:ext cx="8550837" cy="452453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Restlessness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Tremor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Slurred speech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Lethargy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Somnolence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Coma</a:t>
            </a:r>
          </a:p>
        </p:txBody>
      </p:sp>
    </p:spTree>
    <p:extLst>
      <p:ext uri="{BB962C8B-B14F-4D97-AF65-F5344CB8AC3E}">
        <p14:creationId xmlns:p14="http://schemas.microsoft.com/office/powerpoint/2010/main" val="326977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9548" y="96839"/>
            <a:ext cx="9533744" cy="164202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Signs of Impending Respiratory Failure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149" y="2517614"/>
            <a:ext cx="8946541" cy="286385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Respiratory rate &gt; 35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PaO</a:t>
            </a:r>
            <a:r>
              <a:rPr lang="en-US" sz="3600" baseline="-25000" dirty="0">
                <a:latin typeface="Calisto MT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&lt; 55 on FiO</a:t>
            </a:r>
            <a:r>
              <a:rPr lang="en-US" sz="3600" baseline="-25000" dirty="0">
                <a:latin typeface="Calisto MT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 &gt; 50%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Hemodynamic instability</a:t>
            </a:r>
          </a:p>
          <a:p>
            <a:pPr eaLnBrk="1" hangingPunct="1">
              <a:buFont typeface="Wingdings" charset="0"/>
              <a:buNone/>
            </a:pPr>
            <a:endParaRPr lang="en-US" sz="36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9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130" y="572640"/>
            <a:ext cx="9404723" cy="1091269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Infections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Endotracheal intubation and tracheostomy are the major risk factors for nosocomial Lower Respiratory Infections (LRI). 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Nosocomial LRIs are the most dangerous of nosocomial infections with a case fatality rate of 30%. </a:t>
            </a:r>
          </a:p>
        </p:txBody>
      </p:sp>
    </p:spTree>
    <p:extLst>
      <p:ext uri="{BB962C8B-B14F-4D97-AF65-F5344CB8AC3E}">
        <p14:creationId xmlns:p14="http://schemas.microsoft.com/office/powerpoint/2010/main" val="1681399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5269" y="439711"/>
            <a:ext cx="7393898" cy="114300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Infections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370" y="2052918"/>
            <a:ext cx="10223292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Stethoscopes have been shown to be colonized by bacteria in research studies. Over 80% of stethoscopes examined in one study were colonized by </a:t>
            </a:r>
            <a:r>
              <a:rPr lang="en-US" sz="3600" dirty="0" err="1">
                <a:latin typeface="Calisto MT" charset="0"/>
                <a:ea typeface="ＭＳ Ｐゴシック" charset="0"/>
                <a:cs typeface="ＭＳ Ｐゴシック" charset="0"/>
              </a:rPr>
              <a:t>microbacteria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, the majority of which was </a:t>
            </a:r>
            <a:r>
              <a:rPr lang="en-US" sz="3600" dirty="0" err="1">
                <a:latin typeface="Calisto MT" charset="0"/>
                <a:ea typeface="ＭＳ Ｐゴシック" charset="0"/>
                <a:cs typeface="ＭＳ Ｐゴシック" charset="0"/>
              </a:rPr>
              <a:t>Methicillan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-resistant Staph aureus (MRSA), and physician</a:t>
            </a:r>
            <a:r>
              <a:rPr lang="ja-JP" altLang="en-US" sz="3600">
                <a:latin typeface="Calisto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s stethoscopes were proven to be the most contaminated. </a:t>
            </a:r>
          </a:p>
        </p:txBody>
      </p:sp>
    </p:spTree>
    <p:extLst>
      <p:ext uri="{BB962C8B-B14F-4D97-AF65-F5344CB8AC3E}">
        <p14:creationId xmlns:p14="http://schemas.microsoft.com/office/powerpoint/2010/main" val="1099492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637141" cy="160020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Prevention of </a:t>
            </a:r>
            <a:r>
              <a:rPr lang="en-US" sz="5400" b="1" dirty="0" err="1">
                <a:latin typeface="Calisto MT" charset="0"/>
                <a:ea typeface="ＭＳ Ｐゴシック" charset="0"/>
                <a:cs typeface="ＭＳ Ｐゴシック" charset="0"/>
              </a:rPr>
              <a:t>Nosocomical</a:t>
            </a:r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 Infections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2728210"/>
            <a:ext cx="9629645" cy="352018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Hand washing, barrier isolation materials, and decontamination of respiratory equipment can prevent Nosocomial LRI. </a:t>
            </a:r>
          </a:p>
        </p:txBody>
      </p:sp>
    </p:spTree>
    <p:extLst>
      <p:ext uri="{BB962C8B-B14F-4D97-AF65-F5344CB8AC3E}">
        <p14:creationId xmlns:p14="http://schemas.microsoft.com/office/powerpoint/2010/main" val="196295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Indications for Naso-Oral Gastric Tube Intubation (NGT)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193" y="1853248"/>
            <a:ext cx="9548735" cy="48523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Decompression 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removing gaseous and liquids in GI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Compression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applying pressure (esophageal </a:t>
            </a:r>
            <a:r>
              <a:rPr lang="en-US" sz="2000" dirty="0" err="1">
                <a:latin typeface="Calisto MT" charset="0"/>
                <a:ea typeface="ＭＳ Ｐゴシック" charset="0"/>
              </a:rPr>
              <a:t>varicies</a:t>
            </a:r>
            <a:r>
              <a:rPr lang="en-US" sz="2000" dirty="0">
                <a:latin typeface="Calisto MT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Gavage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feeding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Lavage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wash out stomach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Gastric Analysis</a:t>
            </a:r>
          </a:p>
          <a:p>
            <a:pPr lvl="2" eaLnBrk="1" hangingPunct="1"/>
            <a:r>
              <a:rPr lang="en-US" sz="2000" dirty="0">
                <a:latin typeface="Calisto MT" charset="0"/>
                <a:ea typeface="ＭＳ Ｐゴシック" charset="0"/>
              </a:rPr>
              <a:t>laboratory examination of stomach content</a:t>
            </a:r>
          </a:p>
        </p:txBody>
      </p:sp>
    </p:spTree>
    <p:extLst>
      <p:ext uri="{BB962C8B-B14F-4D97-AF65-F5344CB8AC3E}">
        <p14:creationId xmlns:p14="http://schemas.microsoft.com/office/powerpoint/2010/main" val="252447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2110600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Measurement of NGT: </a:t>
            </a:r>
            <a:b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Insertion </a:t>
            </a:r>
            <a:b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Distance</a:t>
            </a:r>
          </a:p>
        </p:txBody>
      </p:sp>
      <p:pic>
        <p:nvPicPr>
          <p:cNvPr id="17411" name="Picture 4" descr="SPM 200 NGT Intubation measur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9961" y="1389090"/>
            <a:ext cx="6400800" cy="5167313"/>
          </a:xfrm>
          <a:noFill/>
        </p:spPr>
      </p:pic>
    </p:spTree>
    <p:extLst>
      <p:ext uri="{BB962C8B-B14F-4D97-AF65-F5344CB8AC3E}">
        <p14:creationId xmlns:p14="http://schemas.microsoft.com/office/powerpoint/2010/main" val="24016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4361" y="171790"/>
            <a:ext cx="7135318" cy="1806912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Calisto MT" charset="0"/>
                <a:ea typeface="ＭＳ Ｐゴシック" charset="0"/>
                <a:cs typeface="ＭＳ Ｐゴシック" charset="0"/>
              </a:rPr>
              <a:t>NGT Insertion Recommendations: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4106" y="2503357"/>
            <a:ext cx="8770496" cy="2803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Advance the tube when patient swallows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Stop if there is marked resistance. </a:t>
            </a:r>
            <a:r>
              <a:rPr lang="en-US" sz="2800" b="1" dirty="0">
                <a:latin typeface="Calisto MT" charset="0"/>
                <a:ea typeface="ＭＳ Ｐゴシック" charset="0"/>
                <a:cs typeface="ＭＳ Ｐゴシック" charset="0"/>
              </a:rPr>
              <a:t>DO NOT FORCE.</a:t>
            </a:r>
          </a:p>
          <a:p>
            <a:pPr eaLnBrk="1" hangingPunct="1"/>
            <a:r>
              <a:rPr lang="en-US" sz="2800" dirty="0">
                <a:latin typeface="Calisto MT" charset="0"/>
                <a:ea typeface="ＭＳ Ｐゴシック" charset="0"/>
                <a:cs typeface="ＭＳ Ｐゴシック" charset="0"/>
              </a:rPr>
              <a:t>Excessive gasping or coughing or cyanosis; tube may be in the trachea</a:t>
            </a:r>
          </a:p>
          <a:p>
            <a:pPr eaLnBrk="1" hangingPunct="1"/>
            <a:endParaRPr lang="en-US" sz="28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7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  <a:ea typeface="ＭＳ Ｐゴシック" charset="0"/>
                <a:cs typeface="ＭＳ Ｐゴシック" charset="0"/>
              </a:rPr>
              <a:t>Airway Anatomy</a:t>
            </a:r>
            <a:r>
              <a:rPr lang="en-US" dirty="0"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9459" name="Picture 4" descr="SPM 200 Skills Lab 3 - Airway Anato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52601"/>
            <a:ext cx="7620000" cy="4665663"/>
          </a:xfrm>
          <a:noFill/>
        </p:spPr>
      </p:pic>
    </p:spTree>
    <p:extLst>
      <p:ext uri="{BB962C8B-B14F-4D97-AF65-F5344CB8AC3E}">
        <p14:creationId xmlns:p14="http://schemas.microsoft.com/office/powerpoint/2010/main" val="391277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268" y="428270"/>
            <a:ext cx="9880732" cy="1055756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Calisto MT" charset="0"/>
                <a:ea typeface="ＭＳ Ｐゴシック" charset="0"/>
                <a:cs typeface="ＭＳ Ｐゴシック" charset="0"/>
              </a:rPr>
              <a:t>Indications  for Artificial Airways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193" y="1783829"/>
            <a:ext cx="9447551" cy="3672591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relieve airway obstruction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facilitate removal of secretions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protect the lower airways for aspiration</a:t>
            </a:r>
          </a:p>
          <a:p>
            <a:pPr eaLnBrk="1" hangingPunct="1"/>
            <a:r>
              <a:rPr lang="en-US" sz="3600" dirty="0">
                <a:latin typeface="Calisto MT" charset="0"/>
                <a:ea typeface="ＭＳ Ｐゴシック" charset="0"/>
                <a:cs typeface="ＭＳ Ｐゴシック" charset="0"/>
              </a:rPr>
              <a:t>To facilitate the application of positive pressure ventilation</a:t>
            </a:r>
          </a:p>
        </p:txBody>
      </p:sp>
    </p:spTree>
    <p:extLst>
      <p:ext uri="{BB962C8B-B14F-4D97-AF65-F5344CB8AC3E}">
        <p14:creationId xmlns:p14="http://schemas.microsoft.com/office/powerpoint/2010/main" val="166706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latin typeface="Calisto MT" charset="0"/>
                <a:ea typeface="ＭＳ Ｐゴシック" charset="0"/>
                <a:cs typeface="ＭＳ Ｐゴシック" charset="0"/>
              </a:rPr>
              <a:t>Oral Airway Placement</a:t>
            </a:r>
          </a:p>
        </p:txBody>
      </p:sp>
      <p:pic>
        <p:nvPicPr>
          <p:cNvPr id="21507" name="Picture 4" descr="SPM 200 Skills Lab 3 - Oral Airw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1" y="1524000"/>
            <a:ext cx="5095875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16076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911387"/>
          </a:xfrm>
        </p:spPr>
        <p:txBody>
          <a:bodyPr/>
          <a:lstStyle/>
          <a:p>
            <a:pPr eaLnBrk="1" hangingPunct="1"/>
            <a:r>
              <a:rPr lang="en-US" sz="4400" b="1" dirty="0">
                <a:latin typeface="Calisto MT" charset="0"/>
                <a:ea typeface="ＭＳ Ｐゴシック" charset="0"/>
                <a:cs typeface="ＭＳ Ｐゴシック" charset="0"/>
              </a:rPr>
              <a:t>Bag-Valve-Mask (BVM) Ventilation</a:t>
            </a:r>
          </a:p>
        </p:txBody>
      </p:sp>
      <p:pic>
        <p:nvPicPr>
          <p:cNvPr id="22531" name="Picture 4" descr="SPM 200 Skills Lab 3 - Bag-valve-mas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00201"/>
            <a:ext cx="6096000" cy="5065713"/>
          </a:xfrm>
          <a:noFill/>
        </p:spPr>
      </p:pic>
    </p:spTree>
    <p:extLst>
      <p:ext uri="{BB962C8B-B14F-4D97-AF65-F5344CB8AC3E}">
        <p14:creationId xmlns:p14="http://schemas.microsoft.com/office/powerpoint/2010/main" val="3107315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495</TotalTime>
  <Words>578</Words>
  <Application>Microsoft Macintosh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Calisto MT</vt:lpstr>
      <vt:lpstr>Cambria</vt:lpstr>
      <vt:lpstr>Wingdings</vt:lpstr>
      <vt:lpstr>Wingdings 3</vt:lpstr>
      <vt:lpstr>Ion</vt:lpstr>
      <vt:lpstr>CSI 201 Skills Lab 4</vt:lpstr>
      <vt:lpstr>Overview of the  Digestive System</vt:lpstr>
      <vt:lpstr>Indications for Naso-Oral Gastric Tube Intubation (NGT)</vt:lpstr>
      <vt:lpstr>Measurement of NGT:  Insertion  Distance</vt:lpstr>
      <vt:lpstr>NGT Insertion Recommendations:</vt:lpstr>
      <vt:lpstr>Airway Anatomy </vt:lpstr>
      <vt:lpstr>Indications  for Artificial Airways</vt:lpstr>
      <vt:lpstr>Oral Airway Placement</vt:lpstr>
      <vt:lpstr>Bag-Valve-Mask (BVM) Ventilation</vt:lpstr>
      <vt:lpstr>BVM Failure</vt:lpstr>
      <vt:lpstr>Intubation Equipment </vt:lpstr>
      <vt:lpstr>Types of Artificial Airways</vt:lpstr>
      <vt:lpstr>Types of Artificial Airways (cont.)</vt:lpstr>
      <vt:lpstr>Types of Artificial Airways (cont.)</vt:lpstr>
      <vt:lpstr>Airway Assessment Mallampati Classification</vt:lpstr>
      <vt:lpstr>Indications for Intubation</vt:lpstr>
      <vt:lpstr>Endotracheal Intubation </vt:lpstr>
      <vt:lpstr>Confirmation of ET Placement</vt:lpstr>
      <vt:lpstr>Respiratory Failure</vt:lpstr>
      <vt:lpstr>Symptoms of Hypoxia</vt:lpstr>
      <vt:lpstr>Symptoms of Hypercapnia</vt:lpstr>
      <vt:lpstr>Signs of Impending Respiratory Failure</vt:lpstr>
      <vt:lpstr>Infections</vt:lpstr>
      <vt:lpstr>Infections</vt:lpstr>
      <vt:lpstr>Prevention of Nosocomical Infections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72</cp:revision>
  <dcterms:created xsi:type="dcterms:W3CDTF">2021-05-12T12:08:03Z</dcterms:created>
  <dcterms:modified xsi:type="dcterms:W3CDTF">2026-07-16T16:03:40Z</dcterms:modified>
</cp:coreProperties>
</file>