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16"/>
  </p:notesMasterIdLst>
  <p:sldIdLst>
    <p:sldId id="313" r:id="rId2"/>
    <p:sldId id="282" r:id="rId3"/>
    <p:sldId id="276" r:id="rId4"/>
    <p:sldId id="277" r:id="rId5"/>
    <p:sldId id="278" r:id="rId6"/>
    <p:sldId id="289" r:id="rId7"/>
    <p:sldId id="279" r:id="rId8"/>
    <p:sldId id="281" r:id="rId9"/>
    <p:sldId id="283" r:id="rId10"/>
    <p:sldId id="284" r:id="rId11"/>
    <p:sldId id="285" r:id="rId12"/>
    <p:sldId id="286" r:id="rId13"/>
    <p:sldId id="287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5707"/>
  </p:normalViewPr>
  <p:slideViewPr>
    <p:cSldViewPr snapToGrid="0" snapToObjects="1">
      <p:cViewPr varScale="1">
        <p:scale>
          <a:sx n="85" d="100"/>
          <a:sy n="8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5637-00F6-E44D-800D-CA5339C81718}" type="datetimeFigureOut">
              <a:rPr lang="en-US" smtClean="0"/>
              <a:t>7/20/21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BF14E-DE4D-6D41-8704-91F12FDF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9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85989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64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8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5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6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99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1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6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6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1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1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0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38662" y="959370"/>
            <a:ext cx="7562538" cy="193623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</a:rPr>
              <a:t>CSI 202 </a:t>
            </a:r>
            <a:br>
              <a:rPr lang="en-US" sz="6000" b="1" dirty="0">
                <a:latin typeface="Calisto MT" charset="0"/>
              </a:rPr>
            </a:br>
            <a:r>
              <a:rPr lang="en-US" sz="6000" b="1" dirty="0">
                <a:latin typeface="Calisto MT" charset="0"/>
              </a:rPr>
              <a:t>Skills Lab 4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3581400"/>
            <a:ext cx="7010400" cy="2444646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5400" b="1" dirty="0">
                <a:latin typeface="Calisto MT" charset="0"/>
              </a:rPr>
              <a:t>Heart Sounds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Calisto MT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Calisto MT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en-US" dirty="0">
                <a:solidFill>
                  <a:schemeClr val="tx1"/>
                </a:solidFill>
                <a:latin typeface="Calisto MT" charset="0"/>
              </a:rPr>
              <a:t>Daryl P. Lofaso, </a:t>
            </a:r>
            <a:r>
              <a:rPr lang="en-US" dirty="0" err="1">
                <a:solidFill>
                  <a:schemeClr val="tx1"/>
                </a:solidFill>
                <a:latin typeface="Calisto MT" charset="0"/>
              </a:rPr>
              <a:t>P</a:t>
            </a:r>
            <a:r>
              <a:rPr lang="en-US" cap="none" dirty="0" err="1">
                <a:solidFill>
                  <a:schemeClr val="tx1"/>
                </a:solidFill>
                <a:latin typeface="Calisto MT" charset="0"/>
              </a:rPr>
              <a:t>h</a:t>
            </a:r>
            <a:r>
              <a:rPr lang="en-US" dirty="0" err="1">
                <a:solidFill>
                  <a:schemeClr val="tx1"/>
                </a:solidFill>
                <a:latin typeface="Calisto MT" charset="0"/>
              </a:rPr>
              <a:t>.D.,M..E</a:t>
            </a:r>
            <a:r>
              <a:rPr lang="en-US" cap="none" dirty="0" err="1">
                <a:solidFill>
                  <a:schemeClr val="tx1"/>
                </a:solidFill>
                <a:latin typeface="Calisto MT" charset="0"/>
              </a:rPr>
              <a:t>d</a:t>
            </a:r>
            <a:r>
              <a:rPr lang="en-US" cap="none" dirty="0">
                <a:solidFill>
                  <a:schemeClr val="tx1"/>
                </a:solidFill>
                <a:latin typeface="Calisto MT" charset="0"/>
              </a:rPr>
              <a:t>.</a:t>
            </a:r>
            <a:r>
              <a:rPr lang="en-US" dirty="0">
                <a:solidFill>
                  <a:schemeClr val="tx1"/>
                </a:solidFill>
                <a:latin typeface="Calisto MT" charset="0"/>
              </a:rPr>
              <a:t>, RRT</a:t>
            </a:r>
          </a:p>
        </p:txBody>
      </p:sp>
    </p:spTree>
    <p:extLst>
      <p:ext uri="{BB962C8B-B14F-4D97-AF65-F5344CB8AC3E}">
        <p14:creationId xmlns:p14="http://schemas.microsoft.com/office/powerpoint/2010/main" val="3220992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23" y="467707"/>
            <a:ext cx="7330190" cy="1690875"/>
          </a:xfrm>
        </p:spPr>
        <p:txBody>
          <a:bodyPr/>
          <a:lstStyle/>
          <a:p>
            <a:r>
              <a:rPr lang="en-US" sz="5400" b="1" dirty="0"/>
              <a:t>Systolic Murmur</a:t>
            </a:r>
            <a:br>
              <a:rPr lang="en-US" sz="5400" b="1" dirty="0"/>
            </a:br>
            <a:r>
              <a:rPr lang="en-US" sz="5400" b="1" dirty="0"/>
              <a:t>Mid-Systolic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69" y="2158581"/>
            <a:ext cx="10702977" cy="4377129"/>
          </a:xfrm>
        </p:spPr>
        <p:txBody>
          <a:bodyPr>
            <a:normAutofit/>
          </a:bodyPr>
          <a:lstStyle/>
          <a:p>
            <a:r>
              <a:rPr lang="en-US" sz="2800" dirty="0"/>
              <a:t>Aortic Stenosis </a:t>
            </a:r>
          </a:p>
          <a:p>
            <a:pPr lvl="1"/>
            <a:r>
              <a:rPr lang="en-US" sz="2600" dirty="0"/>
              <a:t>Radiates to carotid arteries; harsh or barking</a:t>
            </a:r>
          </a:p>
          <a:p>
            <a:r>
              <a:rPr lang="en-US" sz="2800" dirty="0"/>
              <a:t>Pulmonic Stenosis</a:t>
            </a:r>
          </a:p>
          <a:p>
            <a:pPr marL="0" indent="0">
              <a:buNone/>
            </a:pPr>
            <a:r>
              <a:rPr lang="en-US" sz="2400" i="1" dirty="0"/>
              <a:t>Note: blood flow in a normal direction across a valve that is narrowed or calcified</a:t>
            </a:r>
            <a:r>
              <a:rPr lang="en-US" i="1" dirty="0"/>
              <a:t>.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sz="2800" dirty="0"/>
              <a:t>Hypertrophic cardiomyopathy</a:t>
            </a:r>
          </a:p>
          <a:p>
            <a:r>
              <a:rPr lang="en-US" sz="2800" dirty="0"/>
              <a:t>Flow murmur</a:t>
            </a:r>
          </a:p>
          <a:p>
            <a:pPr marL="0" indent="0">
              <a:buNone/>
            </a:pPr>
            <a:r>
              <a:rPr lang="en-US" sz="2400" i="1" dirty="0"/>
              <a:t>Note: valve is normal but the flow is increased and this causes turbulence.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 bwMode="auto">
          <a:xfrm>
            <a:off x="1301622" y="3776272"/>
            <a:ext cx="98510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>
            <a:cxnSpLocks/>
          </p:cNvCxnSpPr>
          <p:nvPr/>
        </p:nvCxnSpPr>
        <p:spPr bwMode="auto">
          <a:xfrm>
            <a:off x="1301622" y="5819931"/>
            <a:ext cx="89066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4322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Systolic Murmur</a:t>
            </a:r>
            <a:br>
              <a:rPr lang="en-US" dirty="0"/>
            </a:br>
            <a:r>
              <a:rPr lang="en-US" dirty="0" err="1"/>
              <a:t>Holo</a:t>
            </a:r>
            <a:r>
              <a:rPr lang="en-US" dirty="0"/>
              <a:t>-systolic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342" y="2323474"/>
            <a:ext cx="9923488" cy="4002375"/>
          </a:xfrm>
        </p:spPr>
        <p:txBody>
          <a:bodyPr>
            <a:normAutofit/>
          </a:bodyPr>
          <a:lstStyle/>
          <a:p>
            <a:r>
              <a:rPr lang="en-US" sz="3600" dirty="0"/>
              <a:t>Mitral regurgitation</a:t>
            </a:r>
          </a:p>
          <a:p>
            <a:pPr lvl="1"/>
            <a:r>
              <a:rPr lang="en-US" sz="3200" dirty="0"/>
              <a:t>Medium-pitched blowing</a:t>
            </a:r>
          </a:p>
          <a:p>
            <a:r>
              <a:rPr lang="en-US" sz="3600" dirty="0"/>
              <a:t>Tricuspid regurgitation</a:t>
            </a:r>
          </a:p>
          <a:p>
            <a:r>
              <a:rPr lang="en-US" sz="3600" dirty="0"/>
              <a:t>Ventricular septal defect (VSD)</a:t>
            </a:r>
            <a:endParaRPr lang="en-US" sz="3200" i="1" dirty="0"/>
          </a:p>
          <a:p>
            <a:pPr marL="0" indent="0">
              <a:buNone/>
            </a:pPr>
            <a:r>
              <a:rPr lang="en-US" sz="2400" i="1" dirty="0"/>
              <a:t>Note: blood flowing the wrong way when the ventricle contracts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453993" y="4965491"/>
            <a:ext cx="764503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03418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6850" y="677570"/>
            <a:ext cx="6099463" cy="971348"/>
          </a:xfrm>
        </p:spPr>
        <p:txBody>
          <a:bodyPr/>
          <a:lstStyle/>
          <a:p>
            <a:r>
              <a:rPr lang="en-US" sz="5400" b="1" dirty="0"/>
              <a:t>Diastolic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398426"/>
            <a:ext cx="8946541" cy="3849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Diastolic murmurs can be divided into</a:t>
            </a:r>
          </a:p>
          <a:p>
            <a:pPr marL="0" indent="0">
              <a:buNone/>
            </a:pPr>
            <a:endParaRPr lang="en-US" sz="3600" dirty="0"/>
          </a:p>
          <a:p>
            <a:pPr lvl="1"/>
            <a:r>
              <a:rPr lang="en-US" sz="3400" dirty="0"/>
              <a:t>Early diastolic murmurs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Diastolic rumbles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1254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Diastolic murmur</a:t>
            </a:r>
            <a:br>
              <a:rPr lang="en-US" sz="4800" b="1" dirty="0"/>
            </a:br>
            <a:r>
              <a:rPr lang="en-US" sz="4800" b="1" dirty="0"/>
              <a:t>Early Diastolic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380" y="2103620"/>
            <a:ext cx="9893508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Early Diastolic Murmurs </a:t>
            </a:r>
            <a:r>
              <a:rPr lang="en-US" sz="3200" i="1" dirty="0"/>
              <a:t>(decrescendo) </a:t>
            </a:r>
            <a:endParaRPr lang="en-US" sz="3200" dirty="0"/>
          </a:p>
          <a:p>
            <a:pPr lvl="1"/>
            <a:r>
              <a:rPr lang="en-US" sz="3000" dirty="0"/>
              <a:t>Aortic Insufficiency (Regurgitation)</a:t>
            </a:r>
          </a:p>
          <a:p>
            <a:pPr lvl="2"/>
            <a:r>
              <a:rPr lang="en-US" sz="2600" dirty="0"/>
              <a:t>Blowing early diastolic</a:t>
            </a:r>
          </a:p>
          <a:p>
            <a:pPr lvl="1"/>
            <a:r>
              <a:rPr lang="en-US" sz="3000" dirty="0"/>
              <a:t>Pulmonic Insufficiency</a:t>
            </a:r>
          </a:p>
          <a:p>
            <a:pPr lvl="2"/>
            <a:r>
              <a:rPr lang="en-US" sz="2600" dirty="0"/>
              <a:t>Accentuated P2</a:t>
            </a:r>
          </a:p>
          <a:p>
            <a:pPr marL="0" indent="0">
              <a:buNone/>
            </a:pPr>
            <a:r>
              <a:rPr lang="en-US" sz="2400" i="1" dirty="0"/>
              <a:t>Note: blood flowing the wrong way (backwards) during diastole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 bwMode="auto">
          <a:xfrm>
            <a:off x="1064251" y="4866806"/>
            <a:ext cx="792984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234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Diastolic Murmurs</a:t>
            </a:r>
            <a:br>
              <a:rPr lang="en-US" dirty="0"/>
            </a:br>
            <a:r>
              <a:rPr lang="en-US" dirty="0"/>
              <a:t>Diastolic Rumbles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Diastolic Rumbles (low-pitched rumble)</a:t>
            </a:r>
          </a:p>
          <a:p>
            <a:r>
              <a:rPr lang="en-US" dirty="0"/>
              <a:t>Mitral stenosis</a:t>
            </a:r>
          </a:p>
          <a:p>
            <a:pPr lvl="1"/>
            <a:r>
              <a:rPr lang="en-US" dirty="0"/>
              <a:t>Opening snap with mid-diastolic rumble</a:t>
            </a:r>
          </a:p>
          <a:p>
            <a:r>
              <a:rPr lang="en-US" dirty="0"/>
              <a:t>Tricuspid stenosis </a:t>
            </a:r>
          </a:p>
          <a:p>
            <a:pPr lvl="1"/>
            <a:r>
              <a:rPr lang="en-US" dirty="0"/>
              <a:t>Mid-diastolic rumble, louder with inspiration &amp; decrease with exhalation</a:t>
            </a:r>
          </a:p>
          <a:p>
            <a:pPr marL="441325" lvl="1" indent="0">
              <a:buNone/>
            </a:pPr>
            <a:endParaRPr lang="en-US" sz="1900" i="1" dirty="0"/>
          </a:p>
          <a:p>
            <a:pPr marL="0" indent="0">
              <a:buNone/>
            </a:pPr>
            <a:r>
              <a:rPr lang="en-US" sz="1900" i="1" dirty="0"/>
              <a:t>Note: blood flow is normal, but across a narrowed valve opening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473326" y="5410200"/>
            <a:ext cx="7661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9258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291" y="437727"/>
            <a:ext cx="5781988" cy="716515"/>
          </a:xfrm>
        </p:spPr>
        <p:txBody>
          <a:bodyPr/>
          <a:lstStyle/>
          <a:p>
            <a:r>
              <a:rPr lang="en-US" b="1" dirty="0"/>
              <a:t>Heart Sound Locations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89" y="1300443"/>
            <a:ext cx="5957993" cy="5418320"/>
          </a:xfrm>
        </p:spPr>
      </p:pic>
    </p:spTree>
    <p:extLst>
      <p:ext uri="{BB962C8B-B14F-4D97-AF65-F5344CB8AC3E}">
        <p14:creationId xmlns:p14="http://schemas.microsoft.com/office/powerpoint/2010/main" val="31567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518976" y="542659"/>
            <a:ext cx="4909208" cy="866416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</a:rPr>
              <a:t>Heart Sounds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124262" y="1948722"/>
            <a:ext cx="9698636" cy="431716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Calisto MT" charset="0"/>
              </a:rPr>
              <a:t>S</a:t>
            </a:r>
            <a:r>
              <a:rPr lang="en-US" sz="3200" baseline="-25000" dirty="0">
                <a:latin typeface="Calisto MT" charset="0"/>
              </a:rPr>
              <a:t>1</a:t>
            </a:r>
            <a:r>
              <a:rPr lang="en-US" sz="3200" dirty="0">
                <a:latin typeface="Calisto MT" charset="0"/>
              </a:rPr>
              <a:t>: </a:t>
            </a:r>
            <a:r>
              <a:rPr lang="ja-JP" altLang="en-US" sz="3200" dirty="0">
                <a:latin typeface="Calisto MT" charset="0"/>
              </a:rPr>
              <a:t>“</a:t>
            </a:r>
            <a:r>
              <a:rPr lang="en-US" sz="3200" dirty="0" err="1">
                <a:latin typeface="Calisto MT" charset="0"/>
              </a:rPr>
              <a:t>lub</a:t>
            </a:r>
            <a:r>
              <a:rPr lang="ja-JP" altLang="en-US" sz="3200" dirty="0">
                <a:latin typeface="Calisto MT" charset="0"/>
              </a:rPr>
              <a:t>”</a:t>
            </a:r>
            <a:r>
              <a:rPr lang="en-US" sz="3200" dirty="0">
                <a:latin typeface="Calisto MT" charset="0"/>
              </a:rPr>
              <a:t> occurs at the beginning of systole (mitral and tricuspid close)</a:t>
            </a:r>
          </a:p>
          <a:p>
            <a:pPr eaLnBrk="1" hangingPunct="1"/>
            <a:r>
              <a:rPr lang="en-US" sz="3200" dirty="0">
                <a:latin typeface="Calisto MT" charset="0"/>
              </a:rPr>
              <a:t>S</a:t>
            </a:r>
            <a:r>
              <a:rPr lang="en-US" sz="3200" baseline="-25000" dirty="0">
                <a:latin typeface="Calisto MT" charset="0"/>
              </a:rPr>
              <a:t>2</a:t>
            </a:r>
            <a:r>
              <a:rPr lang="en-US" sz="3200" dirty="0">
                <a:latin typeface="Calisto MT" charset="0"/>
              </a:rPr>
              <a:t>: </a:t>
            </a:r>
            <a:r>
              <a:rPr lang="ja-JP" altLang="en-US" sz="3200" dirty="0">
                <a:latin typeface="Calisto MT" charset="0"/>
              </a:rPr>
              <a:t>“</a:t>
            </a:r>
            <a:r>
              <a:rPr lang="en-US" sz="3200" dirty="0">
                <a:latin typeface="Calisto MT" charset="0"/>
              </a:rPr>
              <a:t>dub</a:t>
            </a:r>
            <a:r>
              <a:rPr lang="ja-JP" altLang="en-US" sz="3200" dirty="0">
                <a:latin typeface="Calisto MT" charset="0"/>
              </a:rPr>
              <a:t>”</a:t>
            </a:r>
            <a:r>
              <a:rPr lang="en-US" sz="3200" dirty="0">
                <a:latin typeface="Calisto MT" charset="0"/>
              </a:rPr>
              <a:t> marks the start of diastole, </a:t>
            </a:r>
          </a:p>
          <a:p>
            <a:pPr lvl="2" eaLnBrk="1" hangingPunct="1">
              <a:buFont typeface="Wingdings" charset="0"/>
              <a:buNone/>
            </a:pPr>
            <a:r>
              <a:rPr lang="en-US" sz="3200" dirty="0">
                <a:latin typeface="Calisto MT" charset="0"/>
                <a:ea typeface="ＭＳ Ｐゴシック" charset="0"/>
              </a:rPr>
              <a:t>(aortic and pulmonic close)</a:t>
            </a:r>
          </a:p>
          <a:p>
            <a:pPr eaLnBrk="1" hangingPunct="1"/>
            <a:r>
              <a:rPr lang="en-US" sz="3200" dirty="0">
                <a:latin typeface="Calisto MT" charset="0"/>
              </a:rPr>
              <a:t>S</a:t>
            </a:r>
            <a:r>
              <a:rPr lang="en-US" sz="3200" baseline="-25000" dirty="0">
                <a:latin typeface="Calisto MT" charset="0"/>
              </a:rPr>
              <a:t>3</a:t>
            </a:r>
            <a:r>
              <a:rPr lang="en-US" sz="3200" dirty="0">
                <a:latin typeface="Calisto MT" charset="0"/>
              </a:rPr>
              <a:t>: early signs of CHF (ventricular gallop) </a:t>
            </a:r>
          </a:p>
          <a:p>
            <a:pPr eaLnBrk="1" hangingPunct="1"/>
            <a:r>
              <a:rPr lang="en-US" sz="3200" dirty="0">
                <a:latin typeface="Calisto MT" charset="0"/>
              </a:rPr>
              <a:t>S</a:t>
            </a:r>
            <a:r>
              <a:rPr lang="en-US" sz="3200" baseline="-25000" dirty="0">
                <a:latin typeface="Calisto MT" charset="0"/>
              </a:rPr>
              <a:t>4</a:t>
            </a:r>
            <a:r>
              <a:rPr lang="en-US" sz="3200" dirty="0">
                <a:latin typeface="Calisto MT" charset="0"/>
              </a:rPr>
              <a:t>: pulmonic stenosis, aortic stenosis, 		hypertension, MI &amp; cardiomyopathy (atrial gallop)</a:t>
            </a:r>
          </a:p>
          <a:p>
            <a:pPr eaLnBrk="1" hangingPunct="1"/>
            <a:endParaRPr lang="en-US" sz="3200" dirty="0"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8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436117" y="665814"/>
            <a:ext cx="628093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Calisto MT" charset="0"/>
              </a:rPr>
              <a:t>Cardiac Murmurs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Calisto MT" charset="0"/>
              </a:rPr>
              <a:t>Three Main Factors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High flow rate through normal or abnormal orifices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Forward flow through a constricted or irregular orifice or into a dilated vessel or chamber</a:t>
            </a:r>
          </a:p>
          <a:p>
            <a:pPr lvl="2" eaLnBrk="1" hangingPunct="1"/>
            <a:r>
              <a:rPr lang="en-US" sz="2800" dirty="0">
                <a:latin typeface="Calisto MT" charset="0"/>
                <a:ea typeface="ＭＳ Ｐゴシック" charset="0"/>
              </a:rPr>
              <a:t>Backward or regurgitant flow through an incompetent valve, septal defect, or patent ductus arteriosus.  </a:t>
            </a:r>
          </a:p>
        </p:txBody>
      </p:sp>
    </p:spTree>
    <p:extLst>
      <p:ext uri="{BB962C8B-B14F-4D97-AF65-F5344CB8AC3E}">
        <p14:creationId xmlns:p14="http://schemas.microsoft.com/office/powerpoint/2010/main" val="267781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305" y="767511"/>
            <a:ext cx="6024512" cy="851426"/>
          </a:xfrm>
        </p:spPr>
        <p:txBody>
          <a:bodyPr/>
          <a:lstStyle/>
          <a:p>
            <a:r>
              <a:rPr lang="en-US" b="1" dirty="0"/>
              <a:t>Timing of Heart Sounds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154" y="2322742"/>
            <a:ext cx="9374813" cy="3238610"/>
          </a:xfrm>
        </p:spPr>
        <p:txBody>
          <a:bodyPr>
            <a:normAutofit/>
          </a:bodyPr>
          <a:lstStyle/>
          <a:p>
            <a:r>
              <a:rPr lang="en-US" sz="3600" dirty="0"/>
              <a:t>Systolic: Between S</a:t>
            </a:r>
            <a:r>
              <a:rPr lang="en-US" sz="3600" baseline="-25000" dirty="0"/>
              <a:t>1</a:t>
            </a:r>
            <a:r>
              <a:rPr lang="en-US" sz="3600" dirty="0"/>
              <a:t> and S</a:t>
            </a:r>
            <a:r>
              <a:rPr lang="en-US" sz="3600" baseline="-25000" dirty="0"/>
              <a:t>2</a:t>
            </a:r>
            <a:endParaRPr lang="en-US" sz="3600" dirty="0"/>
          </a:p>
          <a:p>
            <a:r>
              <a:rPr lang="en-US" sz="3600" dirty="0"/>
              <a:t>Diastolic: Between S</a:t>
            </a:r>
            <a:r>
              <a:rPr lang="en-US" sz="3600" baseline="-25000" dirty="0"/>
              <a:t>2</a:t>
            </a:r>
            <a:r>
              <a:rPr lang="en-US" sz="3600" dirty="0"/>
              <a:t> and S</a:t>
            </a:r>
            <a:r>
              <a:rPr lang="en-US" sz="3600" baseline="-25000" dirty="0"/>
              <a:t>1</a:t>
            </a:r>
            <a:r>
              <a:rPr lang="en-US" sz="3600" dirty="0"/>
              <a:t>  </a:t>
            </a:r>
          </a:p>
          <a:p>
            <a:r>
              <a:rPr lang="en-US" sz="3600" dirty="0" err="1"/>
              <a:t>Holosystolic</a:t>
            </a:r>
            <a:r>
              <a:rPr lang="en-US" sz="3600" dirty="0"/>
              <a:t>: continuous throughout systole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172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753" y="527669"/>
            <a:ext cx="6414256" cy="821446"/>
          </a:xfrm>
        </p:spPr>
        <p:txBody>
          <a:bodyPr/>
          <a:lstStyle/>
          <a:p>
            <a:r>
              <a:rPr lang="en-US" b="1" dirty="0"/>
              <a:t>Heart Murmurs with EKG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44" y="1479733"/>
            <a:ext cx="6551273" cy="5043704"/>
          </a:xfrm>
        </p:spPr>
      </p:pic>
    </p:spTree>
    <p:extLst>
      <p:ext uri="{BB962C8B-B14F-4D97-AF65-F5344CB8AC3E}">
        <p14:creationId xmlns:p14="http://schemas.microsoft.com/office/powerpoint/2010/main" val="284729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68" y="932404"/>
            <a:ext cx="6708027" cy="851426"/>
          </a:xfrm>
        </p:spPr>
        <p:txBody>
          <a:bodyPr/>
          <a:lstStyle/>
          <a:p>
            <a:r>
              <a:rPr lang="en-US" b="1" dirty="0"/>
              <a:t>Loudness Scale: 1-6 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320" y="2412684"/>
            <a:ext cx="9794539" cy="2938806"/>
          </a:xfrm>
        </p:spPr>
        <p:txBody>
          <a:bodyPr>
            <a:normAutofit/>
          </a:bodyPr>
          <a:lstStyle/>
          <a:p>
            <a:r>
              <a:rPr lang="en-US" sz="3600" dirty="0"/>
              <a:t>Grade 1: Very faint</a:t>
            </a:r>
          </a:p>
          <a:p>
            <a:r>
              <a:rPr lang="en-US" sz="3600" dirty="0"/>
              <a:t>Grade 5: Loud with palpable </a:t>
            </a:r>
            <a:r>
              <a:rPr lang="en-US" sz="3600" dirty="0" err="1"/>
              <a:t>precardical</a:t>
            </a:r>
            <a:r>
              <a:rPr lang="en-US" sz="3600" dirty="0"/>
              <a:t> thrill</a:t>
            </a:r>
          </a:p>
          <a:p>
            <a:r>
              <a:rPr lang="en-US" sz="3600" dirty="0"/>
              <a:t>Grade 6: Audible even when the stethoscope is lifted off chest</a:t>
            </a:r>
          </a:p>
        </p:txBody>
      </p:sp>
    </p:spTree>
    <p:extLst>
      <p:ext uri="{BB962C8B-B14F-4D97-AF65-F5344CB8AC3E}">
        <p14:creationId xmlns:p14="http://schemas.microsoft.com/office/powerpoint/2010/main" val="388377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601" y="617610"/>
            <a:ext cx="6863961" cy="851426"/>
          </a:xfrm>
        </p:spPr>
        <p:txBody>
          <a:bodyPr/>
          <a:lstStyle/>
          <a:p>
            <a:r>
              <a:rPr lang="en-US" sz="5400" b="1" dirty="0"/>
              <a:t>Heart Sounds: Pitch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30" y="2082898"/>
            <a:ext cx="9239901" cy="4195481"/>
          </a:xfrm>
        </p:spPr>
        <p:txBody>
          <a:bodyPr>
            <a:normAutofit/>
          </a:bodyPr>
          <a:lstStyle/>
          <a:p>
            <a:r>
              <a:rPr lang="en-US" sz="3600" dirty="0"/>
              <a:t>Low-velocity – low pitched rumbling (mitral stenosis)</a:t>
            </a:r>
          </a:p>
          <a:p>
            <a:endParaRPr lang="en-US" sz="3600" dirty="0"/>
          </a:p>
          <a:p>
            <a:r>
              <a:rPr lang="en-US" sz="3600" dirty="0"/>
              <a:t>Large diastolic pressure gradient – high pitched murmur (aortic regurgitation) </a:t>
            </a:r>
          </a:p>
        </p:txBody>
      </p:sp>
    </p:spTree>
    <p:extLst>
      <p:ext uri="{BB962C8B-B14F-4D97-AF65-F5344CB8AC3E}">
        <p14:creationId xmlns:p14="http://schemas.microsoft.com/office/powerpoint/2010/main" val="436317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929" y="677569"/>
            <a:ext cx="6339305" cy="1256161"/>
          </a:xfrm>
        </p:spPr>
        <p:txBody>
          <a:bodyPr/>
          <a:lstStyle/>
          <a:p>
            <a:r>
              <a:rPr lang="en-US" sz="5400" b="1" dirty="0"/>
              <a:t>Systolic Murmurs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0" y="2127870"/>
            <a:ext cx="9045031" cy="3838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Systolic murmurs can be divided into</a:t>
            </a:r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3000" dirty="0"/>
              <a:t>Mid-systolic</a:t>
            </a:r>
          </a:p>
          <a:p>
            <a:pPr lvl="1"/>
            <a:endParaRPr lang="en-US" sz="3000" dirty="0"/>
          </a:p>
          <a:p>
            <a:pPr lvl="1"/>
            <a:r>
              <a:rPr lang="en-US" sz="3000" dirty="0" err="1"/>
              <a:t>Holo</a:t>
            </a:r>
            <a:r>
              <a:rPr lang="en-US" sz="3000" dirty="0"/>
              <a:t>-systolic (pan-systolic)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38019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{C31211C4-BCE4-C840-9089-B5821BF20847}tf10001062</Template>
  <TotalTime>414</TotalTime>
  <Words>401</Words>
  <Application>Microsoft Macintosh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Calisto MT</vt:lpstr>
      <vt:lpstr>Cambria</vt:lpstr>
      <vt:lpstr>HG明朝B</vt:lpstr>
      <vt:lpstr>Wingdings</vt:lpstr>
      <vt:lpstr>Wingdings 3</vt:lpstr>
      <vt:lpstr>Ion</vt:lpstr>
      <vt:lpstr>CSI 202  Skills Lab 4</vt:lpstr>
      <vt:lpstr>Heart Sound Locations</vt:lpstr>
      <vt:lpstr>Heart Sounds</vt:lpstr>
      <vt:lpstr>Cardiac Murmurs</vt:lpstr>
      <vt:lpstr>Timing of Heart Sounds</vt:lpstr>
      <vt:lpstr>Heart Murmurs with EKG</vt:lpstr>
      <vt:lpstr>Loudness Scale: 1-6 Grade</vt:lpstr>
      <vt:lpstr>Heart Sounds: Pitch</vt:lpstr>
      <vt:lpstr>Systolic Murmurs</vt:lpstr>
      <vt:lpstr>Systolic Murmur Mid-Systolic Murmurs</vt:lpstr>
      <vt:lpstr>Systolic Murmur Holo-systolic murmurs</vt:lpstr>
      <vt:lpstr>Diastolic Murmurs</vt:lpstr>
      <vt:lpstr>Diastolic murmur Early Diastolic Murmurs</vt:lpstr>
      <vt:lpstr>Diastolic Murmurs Diastolic Rumbles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P Lofaso</dc:creator>
  <cp:lastModifiedBy>Lofaso, Daryl</cp:lastModifiedBy>
  <cp:revision>58</cp:revision>
  <dcterms:created xsi:type="dcterms:W3CDTF">2021-05-12T12:08:03Z</dcterms:created>
  <dcterms:modified xsi:type="dcterms:W3CDTF">2021-07-20T15:25:52Z</dcterms:modified>
</cp:coreProperties>
</file>