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16"/>
  </p:notesMasterIdLst>
  <p:sldIdLst>
    <p:sldId id="313" r:id="rId2"/>
    <p:sldId id="282" r:id="rId3"/>
    <p:sldId id="276" r:id="rId4"/>
    <p:sldId id="277" r:id="rId5"/>
    <p:sldId id="278" r:id="rId6"/>
    <p:sldId id="289" r:id="rId7"/>
    <p:sldId id="279" r:id="rId8"/>
    <p:sldId id="281" r:id="rId9"/>
    <p:sldId id="283" r:id="rId10"/>
    <p:sldId id="284" r:id="rId11"/>
    <p:sldId id="285" r:id="rId12"/>
    <p:sldId id="286" r:id="rId13"/>
    <p:sldId id="287"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9"/>
    <p:restoredTop sz="95631"/>
  </p:normalViewPr>
  <p:slideViewPr>
    <p:cSldViewPr snapToGrid="0" snapToObjects="1">
      <p:cViewPr>
        <p:scale>
          <a:sx n="110" d="100"/>
          <a:sy n="110" d="100"/>
        </p:scale>
        <p:origin x="1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35637-00F6-E44D-800D-CA5339C81718}" type="datetimeFigureOut">
              <a:rPr lang="en-US" smtClean="0"/>
              <a:t>5/11/26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BF14E-DE4D-6D41-8704-91F12FDFC2E6}" type="slidenum">
              <a:rPr lang="en-US" smtClean="0"/>
              <a:t>‹#›</a:t>
            </a:fld>
            <a:endParaRPr lang="en-US"/>
          </a:p>
        </p:txBody>
      </p:sp>
    </p:spTree>
    <p:extLst>
      <p:ext uri="{BB962C8B-B14F-4D97-AF65-F5344CB8AC3E}">
        <p14:creationId xmlns:p14="http://schemas.microsoft.com/office/powerpoint/2010/main" val="55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859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662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4294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585989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376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5/11/26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048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5/11/26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75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968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499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181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926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296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5/11/26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520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5/11/26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231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5/11/26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981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5/11/26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719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0090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5/11/26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7781608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038662" y="959370"/>
            <a:ext cx="7562538" cy="1936230"/>
          </a:xfrm>
        </p:spPr>
        <p:txBody>
          <a:bodyPr/>
          <a:lstStyle/>
          <a:p>
            <a:pPr eaLnBrk="1" hangingPunct="1"/>
            <a:r>
              <a:rPr lang="en-US" sz="6000" b="1" dirty="0">
                <a:latin typeface="Calisto MT" charset="0"/>
              </a:rPr>
              <a:t>CSI 201 </a:t>
            </a:r>
            <a:br>
              <a:rPr lang="en-US" sz="6000" b="1" dirty="0">
                <a:latin typeface="Calisto MT" charset="0"/>
              </a:rPr>
            </a:br>
            <a:r>
              <a:rPr lang="en-US" sz="6000" b="1" dirty="0">
                <a:latin typeface="Calisto MT" charset="0"/>
              </a:rPr>
              <a:t>Skills Lab 4</a:t>
            </a:r>
          </a:p>
        </p:txBody>
      </p:sp>
      <p:sp>
        <p:nvSpPr>
          <p:cNvPr id="14339" name="Rectangle 3"/>
          <p:cNvSpPr>
            <a:spLocks noGrp="1" noChangeArrowheads="1"/>
          </p:cNvSpPr>
          <p:nvPr>
            <p:ph type="subTitle" idx="1"/>
          </p:nvPr>
        </p:nvSpPr>
        <p:spPr>
          <a:xfrm>
            <a:off x="2590800" y="3581400"/>
            <a:ext cx="7010400" cy="2444646"/>
          </a:xfrm>
        </p:spPr>
        <p:txBody>
          <a:bodyPr/>
          <a:lstStyle/>
          <a:p>
            <a:pPr algn="ctr" eaLnBrk="1" hangingPunct="1">
              <a:lnSpc>
                <a:spcPct val="90000"/>
              </a:lnSpc>
              <a:buFont typeface="Wingdings" charset="0"/>
              <a:buNone/>
            </a:pPr>
            <a:r>
              <a:rPr lang="en-US" sz="5400" b="1" dirty="0">
                <a:latin typeface="Calisto MT" charset="0"/>
              </a:rPr>
              <a:t>Heart Sounds</a:t>
            </a:r>
          </a:p>
          <a:p>
            <a:pPr algn="ctr" eaLnBrk="1" hangingPunct="1">
              <a:lnSpc>
                <a:spcPct val="90000"/>
              </a:lnSpc>
              <a:buFont typeface="Wingdings" charset="0"/>
              <a:buNone/>
            </a:pPr>
            <a:endParaRPr lang="en-US" dirty="0">
              <a:latin typeface="Calisto MT" charset="0"/>
            </a:endParaRPr>
          </a:p>
          <a:p>
            <a:pPr algn="ctr" eaLnBrk="1" hangingPunct="1">
              <a:lnSpc>
                <a:spcPct val="90000"/>
              </a:lnSpc>
              <a:buFont typeface="Wingdings" charset="0"/>
              <a:buNone/>
            </a:pPr>
            <a:endParaRPr lang="en-US" dirty="0">
              <a:latin typeface="Calisto MT" charset="0"/>
            </a:endParaRPr>
          </a:p>
          <a:p>
            <a:pPr algn="ctr" eaLnBrk="1" hangingPunct="1">
              <a:lnSpc>
                <a:spcPct val="90000"/>
              </a:lnSpc>
              <a:buFont typeface="Wingdings" charset="0"/>
              <a:buNone/>
            </a:pPr>
            <a:r>
              <a:rPr lang="en-US" dirty="0">
                <a:solidFill>
                  <a:schemeClr val="tx1"/>
                </a:solidFill>
                <a:latin typeface="Calisto MT" charset="0"/>
              </a:rPr>
              <a:t>Daryl P. Lofaso, P</a:t>
            </a:r>
            <a:r>
              <a:rPr lang="en-US" cap="none" dirty="0">
                <a:solidFill>
                  <a:schemeClr val="tx1"/>
                </a:solidFill>
                <a:latin typeface="Calisto MT" charset="0"/>
              </a:rPr>
              <a:t>h</a:t>
            </a:r>
            <a:r>
              <a:rPr lang="en-US" dirty="0">
                <a:solidFill>
                  <a:schemeClr val="tx1"/>
                </a:solidFill>
                <a:latin typeface="Calisto MT" charset="0"/>
              </a:rPr>
              <a:t>.D., M.E</a:t>
            </a:r>
            <a:r>
              <a:rPr lang="en-US" cap="none" dirty="0">
                <a:solidFill>
                  <a:schemeClr val="tx1"/>
                </a:solidFill>
                <a:latin typeface="Calisto MT" charset="0"/>
              </a:rPr>
              <a:t>d.</a:t>
            </a:r>
            <a:r>
              <a:rPr lang="en-US" dirty="0">
                <a:solidFill>
                  <a:schemeClr val="tx1"/>
                </a:solidFill>
                <a:latin typeface="Calisto MT" charset="0"/>
              </a:rPr>
              <a:t>, RRT</a:t>
            </a:r>
          </a:p>
          <a:p>
            <a:pPr algn="ctr" eaLnBrk="1" hangingPunct="1">
              <a:lnSpc>
                <a:spcPct val="90000"/>
              </a:lnSpc>
              <a:buFont typeface="Wingdings" charset="0"/>
              <a:buNone/>
            </a:pPr>
            <a:r>
              <a:rPr lang="en-US" dirty="0">
                <a:solidFill>
                  <a:schemeClr val="tx1"/>
                </a:solidFill>
                <a:latin typeface="Calisto MT" charset="0"/>
              </a:rPr>
              <a:t>Alicia Tate, NRP, CHSE</a:t>
            </a:r>
          </a:p>
        </p:txBody>
      </p:sp>
    </p:spTree>
    <p:extLst>
      <p:ext uri="{BB962C8B-B14F-4D97-AF65-F5344CB8AC3E}">
        <p14:creationId xmlns:p14="http://schemas.microsoft.com/office/powerpoint/2010/main" val="322099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5" y="467707"/>
            <a:ext cx="8581538" cy="1690875"/>
          </a:xfrm>
        </p:spPr>
        <p:txBody>
          <a:bodyPr/>
          <a:lstStyle/>
          <a:p>
            <a:r>
              <a:rPr lang="en-US" sz="5400" b="1" dirty="0"/>
              <a:t>Mid-Systolic Murmurs</a:t>
            </a:r>
          </a:p>
        </p:txBody>
      </p:sp>
      <p:sp>
        <p:nvSpPr>
          <p:cNvPr id="3" name="Content Placeholder 2"/>
          <p:cNvSpPr>
            <a:spLocks noGrp="1"/>
          </p:cNvSpPr>
          <p:nvPr>
            <p:ph idx="1"/>
          </p:nvPr>
        </p:nvSpPr>
        <p:spPr>
          <a:xfrm>
            <a:off x="925975" y="1892363"/>
            <a:ext cx="10702977" cy="4377129"/>
          </a:xfrm>
        </p:spPr>
        <p:txBody>
          <a:bodyPr>
            <a:normAutofit/>
          </a:bodyPr>
          <a:lstStyle/>
          <a:p>
            <a:r>
              <a:rPr lang="en-US" sz="2800" dirty="0"/>
              <a:t>Aortic Stenosis </a:t>
            </a:r>
          </a:p>
          <a:p>
            <a:pPr lvl="1"/>
            <a:r>
              <a:rPr lang="en-US" sz="2600" dirty="0"/>
              <a:t>Radiates to carotid arteries; harsh or barking</a:t>
            </a:r>
          </a:p>
          <a:p>
            <a:r>
              <a:rPr lang="en-US" sz="2800" dirty="0"/>
              <a:t>Pulmonic Stenosis</a:t>
            </a:r>
          </a:p>
          <a:p>
            <a:pPr marL="0" indent="0">
              <a:buNone/>
            </a:pPr>
            <a:r>
              <a:rPr lang="en-US" sz="2400" i="1" dirty="0"/>
              <a:t>Note: blood flow in a normal direction across a valve that is narrowed or calcified</a:t>
            </a:r>
            <a:r>
              <a:rPr lang="en-US" i="1" dirty="0"/>
              <a:t>.</a:t>
            </a:r>
          </a:p>
          <a:p>
            <a:pPr marL="0" indent="0">
              <a:buNone/>
            </a:pPr>
            <a:endParaRPr lang="en-US" i="1" dirty="0"/>
          </a:p>
          <a:p>
            <a:r>
              <a:rPr lang="en-US" sz="2800" dirty="0"/>
              <a:t>Hypertrophic cardiomyopathy</a:t>
            </a:r>
          </a:p>
          <a:p>
            <a:r>
              <a:rPr lang="en-US" sz="2800" dirty="0"/>
              <a:t>Flow murmur</a:t>
            </a:r>
          </a:p>
          <a:p>
            <a:pPr marL="0" indent="0">
              <a:buNone/>
            </a:pPr>
            <a:r>
              <a:rPr lang="en-US" sz="2400" i="1" dirty="0"/>
              <a:t>Note: valve is normal, but the flow is increased and this causes turbulence.</a:t>
            </a:r>
          </a:p>
        </p:txBody>
      </p:sp>
      <p:cxnSp>
        <p:nvCxnSpPr>
          <p:cNvPr id="5" name="Straight Connector 4">
            <a:extLst>
              <a:ext uri="{C183D7F6-B498-43B3-948B-1728B52AA6E4}">
                <adec:decorative xmlns:adec="http://schemas.microsoft.com/office/drawing/2017/decorative" val="1"/>
              </a:ext>
            </a:extLst>
          </p:cNvPr>
          <p:cNvCxnSpPr>
            <a:cxnSpLocks/>
          </p:cNvCxnSpPr>
          <p:nvPr/>
        </p:nvCxnSpPr>
        <p:spPr bwMode="auto">
          <a:xfrm>
            <a:off x="925975" y="3567928"/>
            <a:ext cx="102267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a:extLst>
              <a:ext uri="{C183D7F6-B498-43B3-948B-1728B52AA6E4}">
                <adec:decorative xmlns:adec="http://schemas.microsoft.com/office/drawing/2017/decorative" val="1"/>
              </a:ext>
            </a:extLst>
          </p:cNvPr>
          <p:cNvCxnSpPr>
            <a:cxnSpLocks/>
          </p:cNvCxnSpPr>
          <p:nvPr/>
        </p:nvCxnSpPr>
        <p:spPr bwMode="auto">
          <a:xfrm>
            <a:off x="925975" y="5600012"/>
            <a:ext cx="100931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4322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717630"/>
            <a:ext cx="9404723" cy="1135617"/>
          </a:xfrm>
        </p:spPr>
        <p:txBody>
          <a:bodyPr/>
          <a:lstStyle/>
          <a:p>
            <a:r>
              <a:rPr lang="en-US" sz="5400" b="1" dirty="0"/>
              <a:t>Holo-systolic Murmurs</a:t>
            </a:r>
          </a:p>
        </p:txBody>
      </p:sp>
      <p:sp>
        <p:nvSpPr>
          <p:cNvPr id="3" name="Content Placeholder 2"/>
          <p:cNvSpPr>
            <a:spLocks noGrp="1"/>
          </p:cNvSpPr>
          <p:nvPr>
            <p:ph idx="1"/>
          </p:nvPr>
        </p:nvSpPr>
        <p:spPr>
          <a:xfrm>
            <a:off x="1004342" y="2323474"/>
            <a:ext cx="9923488" cy="4002375"/>
          </a:xfrm>
        </p:spPr>
        <p:txBody>
          <a:bodyPr>
            <a:normAutofit/>
          </a:bodyPr>
          <a:lstStyle/>
          <a:p>
            <a:r>
              <a:rPr lang="en-US" sz="3600" dirty="0"/>
              <a:t>Mitral regurgitation</a:t>
            </a:r>
          </a:p>
          <a:p>
            <a:pPr lvl="1"/>
            <a:r>
              <a:rPr lang="en-US" sz="3200" dirty="0"/>
              <a:t>Medium-pitched blowing</a:t>
            </a:r>
          </a:p>
          <a:p>
            <a:r>
              <a:rPr lang="en-US" sz="3600" dirty="0"/>
              <a:t>Tricuspid regurgitation</a:t>
            </a:r>
          </a:p>
          <a:p>
            <a:r>
              <a:rPr lang="en-US" sz="3600" dirty="0"/>
              <a:t>Ventricular septal defect (VSD)</a:t>
            </a:r>
          </a:p>
          <a:p>
            <a:endParaRPr lang="en-US" sz="3200" i="1" dirty="0"/>
          </a:p>
          <a:p>
            <a:pPr marL="0" indent="0">
              <a:buNone/>
            </a:pPr>
            <a:r>
              <a:rPr lang="en-US" sz="2400" i="1" dirty="0"/>
              <a:t>Note: blood flowing the wrong way when the ventricle contracts</a:t>
            </a:r>
          </a:p>
        </p:txBody>
      </p:sp>
      <p:cxnSp>
        <p:nvCxnSpPr>
          <p:cNvPr id="4" name="Straight Connector 3">
            <a:extLst>
              <a:ext uri="{C183D7F6-B498-43B3-948B-1728B52AA6E4}">
                <adec:decorative xmlns:adec="http://schemas.microsoft.com/office/drawing/2017/decorative" val="1"/>
              </a:ext>
            </a:extLst>
          </p:cNvPr>
          <p:cNvCxnSpPr>
            <a:cxnSpLocks/>
          </p:cNvCxnSpPr>
          <p:nvPr/>
        </p:nvCxnSpPr>
        <p:spPr bwMode="auto">
          <a:xfrm>
            <a:off x="1004342" y="5451628"/>
            <a:ext cx="86605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0341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850" y="677570"/>
            <a:ext cx="6099463" cy="971348"/>
          </a:xfrm>
        </p:spPr>
        <p:txBody>
          <a:bodyPr/>
          <a:lstStyle/>
          <a:p>
            <a:r>
              <a:rPr lang="en-US" sz="5400" b="1" dirty="0"/>
              <a:t>Diastolic Murmurs</a:t>
            </a:r>
          </a:p>
        </p:txBody>
      </p:sp>
      <p:sp>
        <p:nvSpPr>
          <p:cNvPr id="3" name="Content Placeholder 2"/>
          <p:cNvSpPr>
            <a:spLocks noGrp="1"/>
          </p:cNvSpPr>
          <p:nvPr>
            <p:ph idx="1"/>
          </p:nvPr>
        </p:nvSpPr>
        <p:spPr>
          <a:xfrm>
            <a:off x="1103310" y="2016461"/>
            <a:ext cx="8946541" cy="3849973"/>
          </a:xfrm>
        </p:spPr>
        <p:txBody>
          <a:bodyPr>
            <a:normAutofit/>
          </a:bodyPr>
          <a:lstStyle/>
          <a:p>
            <a:pPr marL="0" indent="0">
              <a:buNone/>
            </a:pPr>
            <a:r>
              <a:rPr lang="en-US" sz="3600" dirty="0"/>
              <a:t>Diastolic murmurs can be divided into</a:t>
            </a:r>
          </a:p>
          <a:p>
            <a:pPr marL="0" indent="0">
              <a:buNone/>
            </a:pPr>
            <a:endParaRPr lang="en-US" sz="3600" dirty="0"/>
          </a:p>
          <a:p>
            <a:pPr lvl="1"/>
            <a:r>
              <a:rPr lang="en-US" sz="3400" dirty="0"/>
              <a:t>Early diastolic murmur</a:t>
            </a:r>
          </a:p>
          <a:p>
            <a:pPr marL="457200" lvl="1" indent="0">
              <a:buNone/>
            </a:pPr>
            <a:endParaRPr lang="en-US" sz="3400" dirty="0"/>
          </a:p>
          <a:p>
            <a:pPr lvl="1"/>
            <a:r>
              <a:rPr lang="en-US" sz="3400" dirty="0"/>
              <a:t>Diastolic rumbles</a:t>
            </a:r>
          </a:p>
          <a:p>
            <a:endParaRPr lang="en-US" sz="3600" dirty="0"/>
          </a:p>
          <a:p>
            <a:endParaRPr lang="en-US" sz="3600" dirty="0"/>
          </a:p>
        </p:txBody>
      </p:sp>
    </p:spTree>
    <p:extLst>
      <p:ext uri="{BB962C8B-B14F-4D97-AF65-F5344CB8AC3E}">
        <p14:creationId xmlns:p14="http://schemas.microsoft.com/office/powerpoint/2010/main" val="351254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Diastolic murmur</a:t>
            </a:r>
            <a:br>
              <a:rPr lang="en-US" sz="4800" b="1" dirty="0"/>
            </a:br>
            <a:r>
              <a:rPr lang="en-US" sz="4800" b="1" dirty="0"/>
              <a:t>Early Diastolic Murmurs</a:t>
            </a:r>
          </a:p>
        </p:txBody>
      </p:sp>
      <p:sp>
        <p:nvSpPr>
          <p:cNvPr id="3" name="Content Placeholder 2"/>
          <p:cNvSpPr>
            <a:spLocks noGrp="1"/>
          </p:cNvSpPr>
          <p:nvPr>
            <p:ph idx="1"/>
          </p:nvPr>
        </p:nvSpPr>
        <p:spPr>
          <a:xfrm>
            <a:off x="932805" y="2346689"/>
            <a:ext cx="9893508" cy="3962400"/>
          </a:xfrm>
        </p:spPr>
        <p:txBody>
          <a:bodyPr>
            <a:normAutofit/>
          </a:bodyPr>
          <a:lstStyle/>
          <a:p>
            <a:pPr marL="0" indent="0">
              <a:buNone/>
            </a:pPr>
            <a:r>
              <a:rPr lang="en-US" sz="3200" dirty="0"/>
              <a:t>Early Diastolic Murmurs </a:t>
            </a:r>
            <a:r>
              <a:rPr lang="en-US" sz="3200" i="1" dirty="0"/>
              <a:t>(decrescendo) </a:t>
            </a:r>
            <a:endParaRPr lang="en-US" sz="3200" dirty="0"/>
          </a:p>
          <a:p>
            <a:pPr lvl="1"/>
            <a:r>
              <a:rPr lang="en-US" sz="3000" dirty="0"/>
              <a:t>Aortic Insufficiency (Regurgitation)</a:t>
            </a:r>
          </a:p>
          <a:p>
            <a:pPr lvl="2"/>
            <a:r>
              <a:rPr lang="en-US" sz="2600" dirty="0"/>
              <a:t>Blowing early diastolic</a:t>
            </a:r>
          </a:p>
          <a:p>
            <a:pPr lvl="1"/>
            <a:r>
              <a:rPr lang="en-US" sz="3000" dirty="0"/>
              <a:t>Pulmonic Insufficiency</a:t>
            </a:r>
          </a:p>
          <a:p>
            <a:pPr lvl="2"/>
            <a:r>
              <a:rPr lang="en-US" sz="2600" dirty="0"/>
              <a:t>Accentuated P2</a:t>
            </a:r>
          </a:p>
          <a:p>
            <a:pPr lvl="2"/>
            <a:endParaRPr lang="en-US" sz="2600" dirty="0"/>
          </a:p>
          <a:p>
            <a:pPr marL="0" indent="0">
              <a:buNone/>
            </a:pPr>
            <a:r>
              <a:rPr lang="en-US" sz="2400" i="1" dirty="0"/>
              <a:t>Note: blood flowing the wrong way (backwards) during diastole</a:t>
            </a:r>
          </a:p>
        </p:txBody>
      </p:sp>
      <p:cxnSp>
        <p:nvCxnSpPr>
          <p:cNvPr id="4" name="Straight Connector 3">
            <a:extLst>
              <a:ext uri="{C183D7F6-B498-43B3-948B-1728B52AA6E4}">
                <adec:decorative xmlns:adec="http://schemas.microsoft.com/office/drawing/2017/decorative" val="1"/>
              </a:ext>
            </a:extLst>
          </p:cNvPr>
          <p:cNvCxnSpPr>
            <a:cxnSpLocks/>
          </p:cNvCxnSpPr>
          <p:nvPr/>
        </p:nvCxnSpPr>
        <p:spPr bwMode="auto">
          <a:xfrm>
            <a:off x="932805" y="5596012"/>
            <a:ext cx="84501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6234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Diastolic Murmurs</a:t>
            </a:r>
            <a:br>
              <a:rPr lang="en-US" sz="5400" b="1" dirty="0"/>
            </a:br>
            <a:r>
              <a:rPr lang="en-US" sz="5400" b="1" dirty="0"/>
              <a:t>Diastolic Rumbles</a:t>
            </a:r>
          </a:p>
        </p:txBody>
      </p:sp>
      <p:sp>
        <p:nvSpPr>
          <p:cNvPr id="3" name="Content Placeholder 2"/>
          <p:cNvSpPr>
            <a:spLocks noGrp="1"/>
          </p:cNvSpPr>
          <p:nvPr>
            <p:ph idx="1"/>
          </p:nvPr>
        </p:nvSpPr>
        <p:spPr>
          <a:xfrm>
            <a:off x="775504" y="2319138"/>
            <a:ext cx="9583838" cy="4195481"/>
          </a:xfrm>
        </p:spPr>
        <p:txBody>
          <a:bodyPr>
            <a:normAutofit fontScale="92500" lnSpcReduction="10000"/>
          </a:bodyPr>
          <a:lstStyle/>
          <a:p>
            <a:pPr marL="0" indent="0">
              <a:buNone/>
            </a:pPr>
            <a:r>
              <a:rPr lang="en-US" sz="3200" dirty="0"/>
              <a:t>Diastolic Rumbles (low-pitched rumble)</a:t>
            </a:r>
          </a:p>
          <a:p>
            <a:r>
              <a:rPr lang="en-US" sz="3200" dirty="0"/>
              <a:t>Mitral stenosis</a:t>
            </a:r>
          </a:p>
          <a:p>
            <a:pPr lvl="1"/>
            <a:r>
              <a:rPr lang="en-US" sz="2800" dirty="0"/>
              <a:t>Opening snap with mid-diastolic rumble</a:t>
            </a:r>
          </a:p>
          <a:p>
            <a:r>
              <a:rPr lang="en-US" sz="3200" dirty="0"/>
              <a:t>Tricuspid stenosis </a:t>
            </a:r>
          </a:p>
          <a:p>
            <a:pPr lvl="1"/>
            <a:r>
              <a:rPr lang="en-US" sz="2800" dirty="0"/>
              <a:t>Mid-diastolic rumble, louder with inspiration &amp; decrease with exhalation</a:t>
            </a:r>
          </a:p>
          <a:p>
            <a:pPr marL="441325" lvl="1" indent="0">
              <a:buNone/>
            </a:pPr>
            <a:endParaRPr lang="en-US" sz="2800" i="1" dirty="0"/>
          </a:p>
          <a:p>
            <a:pPr marL="0" indent="0">
              <a:buNone/>
            </a:pPr>
            <a:r>
              <a:rPr lang="en-US" sz="2800" i="1" dirty="0"/>
              <a:t>Note: blood flow is normal, but across a narrowed valve opening</a:t>
            </a:r>
          </a:p>
        </p:txBody>
      </p:sp>
      <p:cxnSp>
        <p:nvCxnSpPr>
          <p:cNvPr id="4" name="Straight Connector 3">
            <a:extLst>
              <a:ext uri="{C183D7F6-B498-43B3-948B-1728B52AA6E4}">
                <adec:decorative xmlns:adec="http://schemas.microsoft.com/office/drawing/2017/decorative" val="1"/>
              </a:ext>
            </a:extLst>
          </p:cNvPr>
          <p:cNvCxnSpPr>
            <a:cxnSpLocks/>
          </p:cNvCxnSpPr>
          <p:nvPr/>
        </p:nvCxnSpPr>
        <p:spPr bwMode="auto">
          <a:xfrm>
            <a:off x="894967" y="5646516"/>
            <a:ext cx="87467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9258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291" y="437727"/>
            <a:ext cx="5781988" cy="716515"/>
          </a:xfrm>
        </p:spPr>
        <p:txBody>
          <a:bodyPr/>
          <a:lstStyle/>
          <a:p>
            <a:r>
              <a:rPr lang="en-US" b="1" dirty="0"/>
              <a:t>Heart Sound Locations</a:t>
            </a:r>
          </a:p>
        </p:txBody>
      </p:sp>
      <p:pic>
        <p:nvPicPr>
          <p:cNvPr id="4" name="Content Placeholder 3" descr="An anatomical diagram showing a human chest with a transparent ribcage revealing a detailed heart illustration. Four heart valves—Aortic, Pulmonic, Tricuspid, and Mitral—are labeled with colored outlines and shading to highlight their locations and structures.&#10;&#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8204" y="1329191"/>
            <a:ext cx="5598162" cy="5091082"/>
          </a:xfrm>
        </p:spPr>
      </p:pic>
      <p:sp>
        <p:nvSpPr>
          <p:cNvPr id="3" name="Footer Placeholder 4">
            <a:extLst>
              <a:ext uri="{FF2B5EF4-FFF2-40B4-BE49-F238E27FC236}">
                <a16:creationId xmlns:a16="http://schemas.microsoft.com/office/drawing/2014/main" id="{847DCC25-56B3-5269-7C7E-299057FEED62}"/>
              </a:ext>
            </a:extLst>
          </p:cNvPr>
          <p:cNvSpPr txBox="1">
            <a:spLocks/>
          </p:cNvSpPr>
          <p:nvPr>
            <p:custDataLst>
              <p:tags r:id="rId1"/>
            </p:custDataLst>
          </p:nvPr>
        </p:nvSpPr>
        <p:spPr>
          <a:xfrm>
            <a:off x="2696291" y="6383633"/>
            <a:ext cx="5938156" cy="423178"/>
          </a:xfrm>
          <a:prstGeom prst="rect">
            <a:avLst/>
          </a:prstGeom>
          <a:ln>
            <a:miter lim="800000"/>
          </a:ln>
        </p:spPr>
        <p:txBody>
          <a:bodyPr vert="horz" lIns="91440" tIns="45720" rIns="91440" bIns="45720" rtlCol="0" anchor="b">
            <a:noAutofit/>
          </a:bodyPr>
          <a:lstStyle>
            <a:defPPr>
              <a:defRPr lang="en-US"/>
            </a:defPPr>
            <a:lvl1pPr marL="0" algn="l" defTabSz="457200" rtl="0" eaLnBrk="0" latinLnBrk="0" hangingPunct="0">
              <a:spcBef>
                <a:spcPct val="20000"/>
              </a:spcBef>
              <a:buFont typeface="Arial" panose="020B0604020202020204" pitchFamily="34" charset="0"/>
              <a:buChar char="•"/>
              <a:defRPr sz="3200" b="0" i="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eaLnBrk="0" latinLnBrk="0" hangingPunct="0">
              <a:spcBef>
                <a:spcPct val="20000"/>
              </a:spcBef>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eaLnBrk="0" latinLnBrk="0" hangingPunct="0">
              <a:spcBef>
                <a:spcPct val="20000"/>
              </a:spcBef>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0"/>
              </a:spcBef>
              <a:buFontTx/>
              <a:buNone/>
            </a:pPr>
            <a:r>
              <a:rPr lang="en-US" altLang="en-US" sz="1100" i="1" dirty="0">
                <a:latin typeface="Helvetica" pitchFamily="2" charset="0"/>
              </a:rPr>
              <a:t>Bate’s Guide to Physical Examination 14e. Copyright © Wolters Kluwer</a:t>
            </a:r>
          </a:p>
        </p:txBody>
      </p:sp>
    </p:spTree>
    <p:extLst>
      <p:ext uri="{BB962C8B-B14F-4D97-AF65-F5344CB8AC3E}">
        <p14:creationId xmlns:p14="http://schemas.microsoft.com/office/powerpoint/2010/main" val="31567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518976" y="542659"/>
            <a:ext cx="4909208" cy="866416"/>
          </a:xfrm>
        </p:spPr>
        <p:txBody>
          <a:bodyPr/>
          <a:lstStyle/>
          <a:p>
            <a:pPr eaLnBrk="1" hangingPunct="1"/>
            <a:r>
              <a:rPr lang="en-US" sz="6000" b="1" dirty="0">
                <a:latin typeface="Calisto MT" charset="0"/>
              </a:rPr>
              <a:t>Heart Sounds</a:t>
            </a:r>
          </a:p>
        </p:txBody>
      </p:sp>
      <p:sp>
        <p:nvSpPr>
          <p:cNvPr id="15363" name="Content Placeholder 2"/>
          <p:cNvSpPr>
            <a:spLocks noGrp="1"/>
          </p:cNvSpPr>
          <p:nvPr>
            <p:ph idx="1"/>
          </p:nvPr>
        </p:nvSpPr>
        <p:spPr>
          <a:xfrm>
            <a:off x="702129" y="1665514"/>
            <a:ext cx="10874827" cy="4833257"/>
          </a:xfrm>
        </p:spPr>
        <p:txBody>
          <a:bodyPr>
            <a:normAutofit fontScale="92500"/>
          </a:bodyPr>
          <a:lstStyle/>
          <a:p>
            <a:pPr eaLnBrk="1" hangingPunct="1"/>
            <a:r>
              <a:rPr lang="en-US" sz="3200" b="1" dirty="0">
                <a:latin typeface="Calisto MT" charset="0"/>
              </a:rPr>
              <a:t>S</a:t>
            </a:r>
            <a:r>
              <a:rPr lang="en-US" sz="3200" baseline="-25000" dirty="0">
                <a:latin typeface="Calisto MT" charset="0"/>
              </a:rPr>
              <a:t>1</a:t>
            </a:r>
            <a:r>
              <a:rPr lang="en-US" sz="3200" dirty="0">
                <a:latin typeface="Calisto MT" charset="0"/>
              </a:rPr>
              <a:t>: </a:t>
            </a:r>
            <a:r>
              <a:rPr lang="ja-JP" altLang="en-US" sz="3200" dirty="0">
                <a:latin typeface="Calisto MT" charset="0"/>
              </a:rPr>
              <a:t>“</a:t>
            </a:r>
            <a:r>
              <a:rPr lang="en-US" sz="3200" dirty="0" err="1">
                <a:latin typeface="Calisto MT" charset="0"/>
              </a:rPr>
              <a:t>lub</a:t>
            </a:r>
            <a:r>
              <a:rPr lang="ja-JP" altLang="en-US" sz="3200" dirty="0">
                <a:latin typeface="Calisto MT" charset="0"/>
              </a:rPr>
              <a:t>”</a:t>
            </a:r>
            <a:r>
              <a:rPr lang="en-US" sz="3200" dirty="0">
                <a:latin typeface="Calisto MT" charset="0"/>
              </a:rPr>
              <a:t> occurs at the onset of systole 						       			(atrioventricular valves: mitral and tricuspid close)</a:t>
            </a:r>
          </a:p>
          <a:p>
            <a:pPr eaLnBrk="1" hangingPunct="1"/>
            <a:r>
              <a:rPr lang="en-US" sz="3200" b="1" dirty="0">
                <a:latin typeface="Calisto MT" charset="0"/>
              </a:rPr>
              <a:t>S</a:t>
            </a:r>
            <a:r>
              <a:rPr lang="en-US" sz="3200" b="1" baseline="-25000" dirty="0">
                <a:latin typeface="Calisto MT" charset="0"/>
              </a:rPr>
              <a:t>2</a:t>
            </a:r>
            <a:r>
              <a:rPr lang="en-US" sz="3200" dirty="0">
                <a:latin typeface="Calisto MT" charset="0"/>
              </a:rPr>
              <a:t>: </a:t>
            </a:r>
            <a:r>
              <a:rPr lang="ja-JP" altLang="en-US" sz="3200" dirty="0">
                <a:latin typeface="Calisto MT" charset="0"/>
              </a:rPr>
              <a:t>“</a:t>
            </a:r>
            <a:r>
              <a:rPr lang="en-US" sz="3200" dirty="0">
                <a:latin typeface="Calisto MT" charset="0"/>
              </a:rPr>
              <a:t>dub</a:t>
            </a:r>
            <a:r>
              <a:rPr lang="ja-JP" altLang="en-US" sz="3200" dirty="0">
                <a:latin typeface="Calisto MT" charset="0"/>
              </a:rPr>
              <a:t>”</a:t>
            </a:r>
            <a:r>
              <a:rPr lang="en-US" sz="3200" dirty="0">
                <a:latin typeface="Calisto MT" charset="0"/>
              </a:rPr>
              <a:t> marks the onset of diastole, </a:t>
            </a:r>
          </a:p>
          <a:p>
            <a:pPr lvl="2" eaLnBrk="1" hangingPunct="1">
              <a:buFont typeface="Wingdings" charset="0"/>
              <a:buNone/>
            </a:pPr>
            <a:r>
              <a:rPr lang="en-US" sz="3200" dirty="0">
                <a:latin typeface="Calisto MT" charset="0"/>
                <a:ea typeface="ＭＳ Ｐゴシック" charset="0"/>
              </a:rPr>
              <a:t>(semilunar  valves: aortic and pulmonic close)</a:t>
            </a:r>
          </a:p>
          <a:p>
            <a:pPr eaLnBrk="1" hangingPunct="1"/>
            <a:r>
              <a:rPr lang="en-US" sz="3200" b="1" dirty="0">
                <a:latin typeface="Calisto MT" charset="0"/>
              </a:rPr>
              <a:t>S</a:t>
            </a:r>
            <a:r>
              <a:rPr lang="en-US" sz="3200" b="1" baseline="-25000" dirty="0">
                <a:latin typeface="Calisto MT" charset="0"/>
              </a:rPr>
              <a:t>3</a:t>
            </a:r>
            <a:r>
              <a:rPr lang="en-US" sz="3200" dirty="0">
                <a:latin typeface="Calisto MT" charset="0"/>
              </a:rPr>
              <a:t>: Associated with rapid filling of the ventricles. Normal in 				young and pregnant individuals, or early signs of CHF 				(ventricular gallop) </a:t>
            </a:r>
          </a:p>
          <a:p>
            <a:pPr eaLnBrk="1" hangingPunct="1"/>
            <a:r>
              <a:rPr lang="en-US" sz="3200" b="1" dirty="0">
                <a:latin typeface="Calisto MT" charset="0"/>
              </a:rPr>
              <a:t>S</a:t>
            </a:r>
            <a:r>
              <a:rPr lang="en-US" sz="3200" b="1" baseline="-25000" dirty="0">
                <a:latin typeface="Calisto MT" charset="0"/>
              </a:rPr>
              <a:t>4</a:t>
            </a:r>
            <a:r>
              <a:rPr lang="en-US" sz="3200" dirty="0">
                <a:latin typeface="Calisto MT" charset="0"/>
              </a:rPr>
              <a:t>: Associated with atrial contraction. pulmonic stenosis, aortic 		stenosis, hypertension, MI &amp; cardiomyopathy (atrial gallop)</a:t>
            </a:r>
          </a:p>
          <a:p>
            <a:pPr eaLnBrk="1" hangingPunct="1"/>
            <a:endParaRPr lang="en-US" sz="3200" dirty="0">
              <a:latin typeface="Calisto MT" charset="0"/>
            </a:endParaRPr>
          </a:p>
        </p:txBody>
      </p:sp>
    </p:spTree>
    <p:extLst>
      <p:ext uri="{BB962C8B-B14F-4D97-AF65-F5344CB8AC3E}">
        <p14:creationId xmlns:p14="http://schemas.microsoft.com/office/powerpoint/2010/main" val="381338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36117" y="665814"/>
            <a:ext cx="6280930" cy="1143000"/>
          </a:xfrm>
        </p:spPr>
        <p:txBody>
          <a:bodyPr/>
          <a:lstStyle/>
          <a:p>
            <a:pPr eaLnBrk="1" hangingPunct="1"/>
            <a:r>
              <a:rPr lang="en-US" sz="6000" b="1" dirty="0">
                <a:latin typeface="Calisto MT" charset="0"/>
              </a:rPr>
              <a:t>Cardiac Murmurs</a:t>
            </a:r>
          </a:p>
        </p:txBody>
      </p:sp>
      <p:sp>
        <p:nvSpPr>
          <p:cNvPr id="16387" name="Content Placeholder 2"/>
          <p:cNvSpPr>
            <a:spLocks noGrp="1"/>
          </p:cNvSpPr>
          <p:nvPr>
            <p:ph idx="1"/>
          </p:nvPr>
        </p:nvSpPr>
        <p:spPr/>
        <p:txBody>
          <a:bodyPr>
            <a:normAutofit/>
          </a:bodyPr>
          <a:lstStyle/>
          <a:p>
            <a:pPr eaLnBrk="1" hangingPunct="1"/>
            <a:r>
              <a:rPr lang="en-US" sz="3600" dirty="0">
                <a:latin typeface="Calisto MT" charset="0"/>
              </a:rPr>
              <a:t>Three Main Factors</a:t>
            </a:r>
          </a:p>
          <a:p>
            <a:pPr lvl="2" eaLnBrk="1" hangingPunct="1"/>
            <a:r>
              <a:rPr lang="en-US" sz="2800" dirty="0">
                <a:latin typeface="Calisto MT" charset="0"/>
                <a:ea typeface="ＭＳ Ｐゴシック" charset="0"/>
              </a:rPr>
              <a:t>High flow rate through normal or abnormal orifices</a:t>
            </a:r>
          </a:p>
          <a:p>
            <a:pPr lvl="2" eaLnBrk="1" hangingPunct="1"/>
            <a:r>
              <a:rPr lang="en-US" sz="2800" dirty="0">
                <a:latin typeface="Calisto MT" charset="0"/>
                <a:ea typeface="ＭＳ Ｐゴシック" charset="0"/>
              </a:rPr>
              <a:t>Forward flow through a constricted or irregular orifice or into a dilated vessel or chamber</a:t>
            </a:r>
          </a:p>
          <a:p>
            <a:pPr lvl="2" eaLnBrk="1" hangingPunct="1"/>
            <a:r>
              <a:rPr lang="en-US" sz="2800" dirty="0">
                <a:latin typeface="Calisto MT" charset="0"/>
                <a:ea typeface="ＭＳ Ｐゴシック" charset="0"/>
              </a:rPr>
              <a:t>Backward or regurgitant flow through an incompetent valve, septal defect, or patent ductus arteriosus.  </a:t>
            </a:r>
          </a:p>
        </p:txBody>
      </p:sp>
    </p:spTree>
    <p:extLst>
      <p:ext uri="{BB962C8B-B14F-4D97-AF65-F5344CB8AC3E}">
        <p14:creationId xmlns:p14="http://schemas.microsoft.com/office/powerpoint/2010/main" val="267781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305" y="767511"/>
            <a:ext cx="6024512" cy="851426"/>
          </a:xfrm>
        </p:spPr>
        <p:txBody>
          <a:bodyPr/>
          <a:lstStyle/>
          <a:p>
            <a:r>
              <a:rPr lang="en-US" b="1" dirty="0"/>
              <a:t>Timing of Heart Sounds</a:t>
            </a:r>
          </a:p>
        </p:txBody>
      </p:sp>
      <p:sp>
        <p:nvSpPr>
          <p:cNvPr id="3" name="Content Placeholder 2"/>
          <p:cNvSpPr>
            <a:spLocks noGrp="1"/>
          </p:cNvSpPr>
          <p:nvPr>
            <p:ph idx="1"/>
          </p:nvPr>
        </p:nvSpPr>
        <p:spPr>
          <a:xfrm>
            <a:off x="658628" y="1618937"/>
            <a:ext cx="9959697" cy="3037114"/>
          </a:xfrm>
        </p:spPr>
        <p:txBody>
          <a:bodyPr>
            <a:normAutofit/>
          </a:bodyPr>
          <a:lstStyle/>
          <a:p>
            <a:r>
              <a:rPr lang="en-US" sz="3600" dirty="0"/>
              <a:t>Systolic: Between S</a:t>
            </a:r>
            <a:r>
              <a:rPr lang="en-US" sz="3600" baseline="-25000" dirty="0"/>
              <a:t>1</a:t>
            </a:r>
            <a:r>
              <a:rPr lang="en-US" sz="3600" dirty="0"/>
              <a:t> and S</a:t>
            </a:r>
            <a:r>
              <a:rPr lang="en-US" sz="3600" baseline="-25000" dirty="0"/>
              <a:t>2. </a:t>
            </a:r>
            <a:endParaRPr lang="en-US" sz="3600" dirty="0"/>
          </a:p>
          <a:p>
            <a:r>
              <a:rPr lang="en-US" sz="3600" dirty="0"/>
              <a:t>Diastolic: Between S</a:t>
            </a:r>
            <a:r>
              <a:rPr lang="en-US" sz="3600" baseline="-25000" dirty="0"/>
              <a:t>2</a:t>
            </a:r>
            <a:r>
              <a:rPr lang="en-US" sz="3600" dirty="0"/>
              <a:t> and S</a:t>
            </a:r>
            <a:r>
              <a:rPr lang="en-US" sz="3600" baseline="-25000" dirty="0"/>
              <a:t>1</a:t>
            </a:r>
            <a:r>
              <a:rPr lang="en-US" sz="3600" dirty="0"/>
              <a:t>. Longer interval. </a:t>
            </a:r>
          </a:p>
          <a:p>
            <a:r>
              <a:rPr lang="en-US" sz="3600" dirty="0" err="1"/>
              <a:t>Holosystolic</a:t>
            </a:r>
            <a:r>
              <a:rPr lang="en-US" sz="3600" dirty="0"/>
              <a:t>: continuous throughout systole </a:t>
            </a:r>
          </a:p>
          <a:p>
            <a:endParaRPr lang="en-US" sz="3600" dirty="0"/>
          </a:p>
        </p:txBody>
      </p:sp>
      <p:pic>
        <p:nvPicPr>
          <p:cNvPr id="4" name="New picture" descr="Diagram illustrating cardiac cycle phases with labeled bars representing systole and diastole periods. Two systole phases (S1) are shown as taller bars, separated by a longer diastole phase (S2), highlighting timing..&#10;&#10;">
            <a:extLst>
              <a:ext uri="{FF2B5EF4-FFF2-40B4-BE49-F238E27FC236}">
                <a16:creationId xmlns:a16="http://schemas.microsoft.com/office/drawing/2014/main" id="{5775EC7A-7BCB-151F-225C-B139E0DD9B7D}"/>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19919" y="3882793"/>
            <a:ext cx="7021284" cy="220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5" name="Footer Placeholder 4">
            <a:extLst>
              <a:ext uri="{FF2B5EF4-FFF2-40B4-BE49-F238E27FC236}">
                <a16:creationId xmlns:a16="http://schemas.microsoft.com/office/drawing/2014/main" id="{9622CAA9-50E1-111A-2AD3-857F49261ED9}"/>
              </a:ext>
            </a:extLst>
          </p:cNvPr>
          <p:cNvSpPr txBox="1">
            <a:spLocks/>
          </p:cNvSpPr>
          <p:nvPr>
            <p:custDataLst>
              <p:tags r:id="rId2"/>
            </p:custDataLst>
          </p:nvPr>
        </p:nvSpPr>
        <p:spPr>
          <a:xfrm>
            <a:off x="2519919" y="6215605"/>
            <a:ext cx="5938156" cy="313114"/>
          </a:xfrm>
          <a:prstGeom prst="rect">
            <a:avLst/>
          </a:prstGeom>
          <a:ln>
            <a:miter lim="800000"/>
          </a:ln>
        </p:spPr>
        <p:txBody>
          <a:bodyPr vert="horz" lIns="91440" tIns="45720" rIns="91440" bIns="45720" rtlCol="0" anchor="b">
            <a:noAutofit/>
          </a:bodyPr>
          <a:lstStyle>
            <a:defPPr>
              <a:defRPr lang="en-US"/>
            </a:defPPr>
            <a:lvl1pPr marL="0" algn="l" defTabSz="457200" rtl="0" eaLnBrk="0" latinLnBrk="0" hangingPunct="0">
              <a:spcBef>
                <a:spcPct val="20000"/>
              </a:spcBef>
              <a:buFont typeface="Arial" panose="020B0604020202020204" pitchFamily="34" charset="0"/>
              <a:buChar char="•"/>
              <a:defRPr sz="3200" b="0" i="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eaLnBrk="0" latinLnBrk="0" hangingPunct="0">
              <a:spcBef>
                <a:spcPct val="20000"/>
              </a:spcBef>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eaLnBrk="0" latinLnBrk="0" hangingPunct="0">
              <a:spcBef>
                <a:spcPct val="20000"/>
              </a:spcBef>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eaLnBrk="0" latinLnBrk="0" hangingPunct="0">
              <a:spcBef>
                <a:spcPct val="20000"/>
              </a:spcBef>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457200" rtl="0" eaLnBrk="0" fontAlgn="base" latinLnBrk="0" hangingPunct="0">
              <a:spcBef>
                <a:spcPct val="20000"/>
              </a:spcBef>
              <a:spcAft>
                <a:spcPct val="0"/>
              </a:spcAft>
              <a:buSzPct val="100000"/>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0"/>
              </a:spcBef>
              <a:buFontTx/>
              <a:buNone/>
            </a:pPr>
            <a:r>
              <a:rPr lang="en-US" altLang="en-US" sz="1100" i="1" dirty="0">
                <a:latin typeface="Helvetica" pitchFamily="2" charset="0"/>
              </a:rPr>
              <a:t>Bate’s Guide to Physical Examination 14e. Copyright © Wolters Kluwer</a:t>
            </a:r>
          </a:p>
        </p:txBody>
      </p:sp>
    </p:spTree>
    <p:extLst>
      <p:ext uri="{BB962C8B-B14F-4D97-AF65-F5344CB8AC3E}">
        <p14:creationId xmlns:p14="http://schemas.microsoft.com/office/powerpoint/2010/main" val="52172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719" y="527669"/>
            <a:ext cx="7193290" cy="821446"/>
          </a:xfrm>
        </p:spPr>
        <p:txBody>
          <a:bodyPr/>
          <a:lstStyle/>
          <a:p>
            <a:r>
              <a:rPr lang="en-US" b="1" dirty="0"/>
              <a:t>Heart Murmurs with EKG</a:t>
            </a:r>
          </a:p>
        </p:txBody>
      </p:sp>
      <p:pic>
        <p:nvPicPr>
          <p:cNvPr id="4" name="Content Placeholder 3" descr="Diagram comparing EKG signals with corresponding heart sounds for normal and gallop rhythms. It uses colored bars to represent S1, S2, S3, and S4 sounds, highlighting presence and timing differences across normal heart sounds, S3 gallop, S4 gallop, and combined gallop rhythms.&#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727" y="1349115"/>
            <a:ext cx="6551273" cy="5043704"/>
          </a:xfrm>
        </p:spPr>
      </p:pic>
    </p:spTree>
    <p:extLst>
      <p:ext uri="{BB962C8B-B14F-4D97-AF65-F5344CB8AC3E}">
        <p14:creationId xmlns:p14="http://schemas.microsoft.com/office/powerpoint/2010/main" val="284729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319" y="932403"/>
            <a:ext cx="8530541" cy="954269"/>
          </a:xfrm>
        </p:spPr>
        <p:txBody>
          <a:bodyPr/>
          <a:lstStyle/>
          <a:p>
            <a:r>
              <a:rPr lang="en-US" sz="4800" b="1" dirty="0"/>
              <a:t>Loudness Scale: 1-6 Grade</a:t>
            </a:r>
          </a:p>
        </p:txBody>
      </p:sp>
      <p:sp>
        <p:nvSpPr>
          <p:cNvPr id="3" name="Content Placeholder 2"/>
          <p:cNvSpPr>
            <a:spLocks noGrp="1"/>
          </p:cNvSpPr>
          <p:nvPr>
            <p:ph idx="1"/>
          </p:nvPr>
        </p:nvSpPr>
        <p:spPr>
          <a:xfrm>
            <a:off x="983848" y="2118167"/>
            <a:ext cx="9899011" cy="3233323"/>
          </a:xfrm>
        </p:spPr>
        <p:txBody>
          <a:bodyPr>
            <a:normAutofit lnSpcReduction="10000"/>
          </a:bodyPr>
          <a:lstStyle/>
          <a:p>
            <a:r>
              <a:rPr lang="en-US" sz="4000" dirty="0"/>
              <a:t>Grade 1: Very faint</a:t>
            </a:r>
          </a:p>
          <a:p>
            <a:r>
              <a:rPr lang="en-US" sz="4000" dirty="0"/>
              <a:t>Grade 5: Loud with palpable </a:t>
            </a:r>
            <a:r>
              <a:rPr lang="en-US" sz="4000" dirty="0" err="1"/>
              <a:t>precardical</a:t>
            </a:r>
            <a:r>
              <a:rPr lang="en-US" sz="4000" dirty="0"/>
              <a:t> thrill</a:t>
            </a:r>
          </a:p>
          <a:p>
            <a:r>
              <a:rPr lang="en-US" sz="4000" dirty="0"/>
              <a:t>Grade 6: Audible even when the stethoscope is lifted off chest</a:t>
            </a:r>
          </a:p>
        </p:txBody>
      </p:sp>
    </p:spTree>
    <p:extLst>
      <p:ext uri="{BB962C8B-B14F-4D97-AF65-F5344CB8AC3E}">
        <p14:creationId xmlns:p14="http://schemas.microsoft.com/office/powerpoint/2010/main" val="388377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601" y="617610"/>
            <a:ext cx="6863961" cy="851426"/>
          </a:xfrm>
        </p:spPr>
        <p:txBody>
          <a:bodyPr/>
          <a:lstStyle/>
          <a:p>
            <a:r>
              <a:rPr lang="en-US" sz="5400" b="1" dirty="0"/>
              <a:t>Heart Sounds: Pitch</a:t>
            </a:r>
          </a:p>
        </p:txBody>
      </p:sp>
      <p:sp>
        <p:nvSpPr>
          <p:cNvPr id="3" name="Content Placeholder 2"/>
          <p:cNvSpPr>
            <a:spLocks noGrp="1"/>
          </p:cNvSpPr>
          <p:nvPr>
            <p:ph idx="1"/>
          </p:nvPr>
        </p:nvSpPr>
        <p:spPr>
          <a:xfrm>
            <a:off x="956630" y="2082898"/>
            <a:ext cx="9239901" cy="4195481"/>
          </a:xfrm>
        </p:spPr>
        <p:txBody>
          <a:bodyPr>
            <a:normAutofit/>
          </a:bodyPr>
          <a:lstStyle/>
          <a:p>
            <a:r>
              <a:rPr lang="en-US" sz="3600" dirty="0"/>
              <a:t>Low-velocity – low pitched rumbling (mitral stenosis)</a:t>
            </a:r>
          </a:p>
          <a:p>
            <a:endParaRPr lang="en-US" sz="3600" dirty="0"/>
          </a:p>
          <a:p>
            <a:r>
              <a:rPr lang="en-US" sz="3600" dirty="0"/>
              <a:t>Large diastolic pressure gradient – high pitched murmur (aortic regurgitation) </a:t>
            </a:r>
          </a:p>
        </p:txBody>
      </p:sp>
    </p:spTree>
    <p:extLst>
      <p:ext uri="{BB962C8B-B14F-4D97-AF65-F5344CB8AC3E}">
        <p14:creationId xmlns:p14="http://schemas.microsoft.com/office/powerpoint/2010/main" val="43631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929" y="677569"/>
            <a:ext cx="6339305" cy="1256161"/>
          </a:xfrm>
        </p:spPr>
        <p:txBody>
          <a:bodyPr/>
          <a:lstStyle/>
          <a:p>
            <a:r>
              <a:rPr lang="en-US" sz="5400" b="1" dirty="0"/>
              <a:t>Systolic Murmurs</a:t>
            </a:r>
          </a:p>
        </p:txBody>
      </p:sp>
      <p:sp>
        <p:nvSpPr>
          <p:cNvPr id="3" name="Content Placeholder 2"/>
          <p:cNvSpPr>
            <a:spLocks noGrp="1"/>
          </p:cNvSpPr>
          <p:nvPr>
            <p:ph idx="1"/>
          </p:nvPr>
        </p:nvSpPr>
        <p:spPr>
          <a:xfrm>
            <a:off x="1103310" y="2127870"/>
            <a:ext cx="9045031" cy="3838216"/>
          </a:xfrm>
        </p:spPr>
        <p:txBody>
          <a:bodyPr>
            <a:normAutofit/>
          </a:bodyPr>
          <a:lstStyle/>
          <a:p>
            <a:pPr marL="0" indent="0">
              <a:buNone/>
            </a:pPr>
            <a:r>
              <a:rPr lang="en-US" sz="3600" dirty="0"/>
              <a:t>Systolic murmurs can be divided into</a:t>
            </a:r>
          </a:p>
          <a:p>
            <a:pPr marL="0" indent="0">
              <a:buNone/>
            </a:pPr>
            <a:endParaRPr lang="en-US" sz="2800" dirty="0"/>
          </a:p>
          <a:p>
            <a:pPr lvl="1"/>
            <a:r>
              <a:rPr lang="en-US" sz="3000" dirty="0"/>
              <a:t>Mid-systolic</a:t>
            </a:r>
          </a:p>
          <a:p>
            <a:pPr lvl="1"/>
            <a:endParaRPr lang="en-US" sz="3000" dirty="0"/>
          </a:p>
          <a:p>
            <a:pPr lvl="1"/>
            <a:r>
              <a:rPr lang="en-US" sz="3000" dirty="0" err="1"/>
              <a:t>Holo</a:t>
            </a:r>
            <a:r>
              <a:rPr lang="en-US" sz="3000" dirty="0"/>
              <a:t>-systolic (pan-systolic)</a:t>
            </a:r>
          </a:p>
          <a:p>
            <a:pPr marL="0" indent="0">
              <a:buNone/>
            </a:pPr>
            <a:endParaRPr lang="en-US" sz="4400" dirty="0"/>
          </a:p>
        </p:txBody>
      </p:sp>
    </p:spTree>
    <p:extLst>
      <p:ext uri="{BB962C8B-B14F-4D97-AF65-F5344CB8AC3E}">
        <p14:creationId xmlns:p14="http://schemas.microsoft.com/office/powerpoint/2010/main" val="3038019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1"/>
</p:tagLst>
</file>

<file path=ppt/tags/tag2.xml><?xml version="1.0" encoding="utf-8"?>
<p:tagLst xmlns:a="http://schemas.openxmlformats.org/drawingml/2006/main" xmlns:r="http://schemas.openxmlformats.org/officeDocument/2006/relationships" xmlns:p="http://schemas.openxmlformats.org/presentationml/2006/main">
  <p:tag name="AS_UNIQUEID" val="89"/>
</p:tagLst>
</file>

<file path=ppt/tags/tag3.xml><?xml version="1.0" encoding="utf-8"?>
<p:tagLst xmlns:a="http://schemas.openxmlformats.org/drawingml/2006/main" xmlns:r="http://schemas.openxmlformats.org/officeDocument/2006/relationships" xmlns:p="http://schemas.openxmlformats.org/presentationml/2006/main">
  <p:tag name="AS_UNIQUEID" val="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{C31211C4-BCE4-C840-9089-B5821BF20847}tf10001062</Template>
  <TotalTime>491</TotalTime>
  <Words>474</Words>
  <Application>Microsoft Macintosh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Calisto MT</vt:lpstr>
      <vt:lpstr>Cambria</vt:lpstr>
      <vt:lpstr>Helvetica</vt:lpstr>
      <vt:lpstr>Wingdings</vt:lpstr>
      <vt:lpstr>Wingdings 3</vt:lpstr>
      <vt:lpstr>Ion</vt:lpstr>
      <vt:lpstr>CSI 201  Skills Lab 4</vt:lpstr>
      <vt:lpstr>Heart Sound Locations</vt:lpstr>
      <vt:lpstr>Heart Sounds</vt:lpstr>
      <vt:lpstr>Cardiac Murmurs</vt:lpstr>
      <vt:lpstr>Timing of Heart Sounds</vt:lpstr>
      <vt:lpstr>Heart Murmurs with EKG</vt:lpstr>
      <vt:lpstr>Loudness Scale: 1-6 Grade</vt:lpstr>
      <vt:lpstr>Heart Sounds: Pitch</vt:lpstr>
      <vt:lpstr>Systolic Murmurs</vt:lpstr>
      <vt:lpstr>Mid-Systolic Murmurs</vt:lpstr>
      <vt:lpstr>Holo-systolic Murmurs</vt:lpstr>
      <vt:lpstr>Diastolic Murmurs</vt:lpstr>
      <vt:lpstr>Diastolic murmur Early Diastolic Murmurs</vt:lpstr>
      <vt:lpstr>Diastolic Murmurs Diastolic Rumbles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Daryl P Lofaso</dc:creator>
  <cp:lastModifiedBy>Lofaso, Daryl</cp:lastModifiedBy>
  <cp:revision>68</cp:revision>
  <dcterms:created xsi:type="dcterms:W3CDTF">2021-05-12T12:08:03Z</dcterms:created>
  <dcterms:modified xsi:type="dcterms:W3CDTF">2026-05-11T16:07:33Z</dcterms:modified>
</cp:coreProperties>
</file>