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17"/>
  </p:notesMasterIdLst>
  <p:sldIdLst>
    <p:sldId id="309" r:id="rId2"/>
    <p:sldId id="257" r:id="rId3"/>
    <p:sldId id="274" r:id="rId4"/>
    <p:sldId id="276" r:id="rId5"/>
    <p:sldId id="277" r:id="rId6"/>
    <p:sldId id="278" r:id="rId7"/>
    <p:sldId id="279" r:id="rId8"/>
    <p:sldId id="310" r:id="rId9"/>
    <p:sldId id="280" r:id="rId10"/>
    <p:sldId id="281" r:id="rId11"/>
    <p:sldId id="282" r:id="rId12"/>
    <p:sldId id="271" r:id="rId13"/>
    <p:sldId id="272" r:id="rId14"/>
    <p:sldId id="258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E19504-8AF6-FAAE-6A30-3E6391BADCD5}" name="Lofaso, Daryl" initials="DL" userId="S::DLOFAS@lsuhsc.edu::e3610589-08fc-4439-8092-d576dd768cb0" providerId="AD"/>
  <p188:author id="{06397E3F-A668-7ECD-1D75-7EADD2881210}" name="Tate, Alicia" initials="AT" userId="S::atate4@lsuhsc.edu::e13ee7e9-7cc4-446c-83b8-cdfe75b479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9"/>
    <p:restoredTop sz="95631"/>
  </p:normalViewPr>
  <p:slideViewPr>
    <p:cSldViewPr snapToGrid="0" snapToObjects="1">
      <p:cViewPr varScale="1">
        <p:scale>
          <a:sx n="102" d="100"/>
          <a:sy n="102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5637-00F6-E44D-800D-CA5339C81718}" type="datetimeFigureOut">
              <a:rPr lang="en-US" smtClean="0"/>
              <a:t>7/16/26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F14E-DE4D-6D41-8704-91F12FDFC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598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048267-68B2-5947-B9CC-38AEB7787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D5EEBC-6827-FA4A-8DE1-0DF061DCC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BE78357-4A8E-0845-8A27-E277842AC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CA573-A28D-EA4D-B935-D6A605EEA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27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1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7/16/26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4B75D49-6D4C-5B43-97FC-A0B31D9596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78702" y="989351"/>
            <a:ext cx="7470098" cy="1993692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ea typeface="ＭＳ Ｐゴシック" panose="020B0600070205080204" pitchFamily="34" charset="-128"/>
              </a:rPr>
              <a:t>CSI 201 </a:t>
            </a:r>
            <a:br>
              <a:rPr lang="en-US" altLang="en-US" sz="6000" b="1" dirty="0">
                <a:ea typeface="ＭＳ Ｐゴシック" panose="020B0600070205080204" pitchFamily="34" charset="-128"/>
              </a:rPr>
            </a:br>
            <a:r>
              <a:rPr lang="en-US" altLang="en-US" sz="6000" b="1" dirty="0">
                <a:ea typeface="ＭＳ Ｐゴシック" panose="020B0600070205080204" pitchFamily="34" charset="-128"/>
              </a:rPr>
              <a:t> Skills Lab 1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71A1D29A-867E-8545-905F-91F9058F36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65651" y="3809999"/>
            <a:ext cx="7696200" cy="2575811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5400" dirty="0">
                <a:ea typeface="ＭＳ Ｐゴシック" panose="020B0600070205080204" pitchFamily="34" charset="-128"/>
              </a:rPr>
              <a:t>IV and Venipuncture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Daryl P. Lofaso, P</a:t>
            </a:r>
            <a:r>
              <a:rPr lang="en-US" altLang="en-US" cap="none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.D., M.E</a:t>
            </a:r>
            <a:r>
              <a:rPr lang="en-US" altLang="en-US" cap="none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d.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RRT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Alicia Tate, </a:t>
            </a:r>
            <a:r>
              <a:rPr lang="en-US" altLang="en-US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nrp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, CHSE</a:t>
            </a:r>
          </a:p>
        </p:txBody>
      </p:sp>
    </p:spTree>
    <p:extLst>
      <p:ext uri="{BB962C8B-B14F-4D97-AF65-F5344CB8AC3E}">
        <p14:creationId xmlns:p14="http://schemas.microsoft.com/office/powerpoint/2010/main" val="299551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5622A55-8B81-EE42-9639-BEEB16381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7070" y="155750"/>
            <a:ext cx="10532528" cy="172747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POLICY ON ACCIDENTAL </a:t>
            </a:r>
            <a:br>
              <a:rPr lang="en-US" altLang="en-US" sz="5400" b="1" dirty="0">
                <a:ea typeface="ＭＳ Ｐゴシック" panose="020B0600070205080204" pitchFamily="34" charset="-128"/>
              </a:rPr>
            </a:br>
            <a:r>
              <a:rPr lang="en-US" altLang="en-US" sz="5400" b="1" dirty="0">
                <a:ea typeface="ＭＳ Ｐゴシック" panose="020B0600070205080204" pitchFamily="34" charset="-128"/>
              </a:rPr>
              <a:t>NEEDLE STICKS</a:t>
            </a:r>
            <a:r>
              <a:rPr lang="en-US" altLang="en-US" sz="48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B1E060A5-B78D-0D49-B8DC-14E1C0CC3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9007" y="1963615"/>
            <a:ext cx="9668655" cy="465824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Immediately wash injured area with soap and water.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Report all needle sticks immediately to your instructor or immediate supervisor.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Complete an incident report and report to employee health or UMC 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Determine if the needle was clean or dirty.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Cleansing wound with antiseptic.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Request that the identified patient be tested for Hepatitis B surface antigen and HIV antibodies.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Have your blood tested for Hepatitis B and HIV antibodies as soon as possible</a:t>
            </a:r>
            <a:r>
              <a:rPr lang="en-US" altLang="en-US" sz="2800" dirty="0">
                <a:ea typeface="ＭＳ Ｐゴシック" panose="020B0600070205080204" pitchFamily="34" charset="-128"/>
              </a:rPr>
              <a:t>. 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Begin drug treatment (if necessary) &amp; counseling.</a:t>
            </a:r>
          </a:p>
        </p:txBody>
      </p:sp>
    </p:spTree>
    <p:extLst>
      <p:ext uri="{BB962C8B-B14F-4D97-AF65-F5344CB8AC3E}">
        <p14:creationId xmlns:p14="http://schemas.microsoft.com/office/powerpoint/2010/main" val="100421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A6DD2FF-9399-E548-AC5A-868014AF6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How to calculate patient</a:t>
            </a:r>
            <a:r>
              <a:rPr lang="ja-JP" altLang="en-US" sz="4800" b="1">
                <a:ea typeface="ＭＳ Ｐゴシック" panose="020B0600070205080204" pitchFamily="34" charset="-128"/>
              </a:rPr>
              <a:t>’</a:t>
            </a:r>
            <a:r>
              <a:rPr lang="en-US" altLang="ja-JP" sz="4800" b="1" dirty="0">
                <a:ea typeface="ＭＳ Ｐゴシック" panose="020B0600070205080204" pitchFamily="34" charset="-128"/>
              </a:rPr>
              <a:t>s fluid rate</a:t>
            </a:r>
            <a:endParaRPr lang="en-US" altLang="en-US" sz="4800" b="1" dirty="0">
              <a:ea typeface="ＭＳ Ｐゴシック" panose="020B0600070205080204" pitchFamily="34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FC86A590-D384-5647-A853-C975C8C731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4624" y="3335897"/>
            <a:ext cx="2878163" cy="105169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u="sng" dirty="0">
                <a:ea typeface="ＭＳ Ｐゴシック" panose="020B0600070205080204" pitchFamily="34" charset="-128"/>
              </a:rPr>
              <a:t>Maintenance Fluid</a:t>
            </a:r>
            <a:r>
              <a:rPr lang="en-US" altLang="en-US" sz="2400" dirty="0">
                <a:ea typeface="ＭＳ Ｐゴシック" panose="020B0600070205080204" pitchFamily="34" charset="-128"/>
              </a:rPr>
              <a:t>: Adult or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Peds</a:t>
            </a:r>
            <a:endParaRPr lang="en-US" altLang="en-US" sz="2400" u="sng" dirty="0">
              <a:ea typeface="ＭＳ Ｐゴシック" panose="020B0600070205080204" pitchFamily="34" charset="-128"/>
            </a:endParaRPr>
          </a:p>
        </p:txBody>
      </p:sp>
      <p:pic>
        <p:nvPicPr>
          <p:cNvPr id="24579" name="Picture 4" descr="Maintenance Fluid Requirments jfile">
            <a:extLst>
              <a:ext uri="{FF2B5EF4-FFF2-40B4-BE49-F238E27FC236}">
                <a16:creationId xmlns:a16="http://schemas.microsoft.com/office/drawing/2014/main" id="{9365F477-4162-F949-85CB-947B62CD10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3855" y="1509714"/>
            <a:ext cx="6892679" cy="5134580"/>
          </a:xfrm>
          <a:noFill/>
        </p:spPr>
      </p:pic>
    </p:spTree>
    <p:extLst>
      <p:ext uri="{BB962C8B-B14F-4D97-AF65-F5344CB8AC3E}">
        <p14:creationId xmlns:p14="http://schemas.microsoft.com/office/powerpoint/2010/main" val="32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89AE23E2-1949-4B4F-B004-6AB4119B2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6622" y="542659"/>
            <a:ext cx="6324315" cy="98633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Fluid Disturbances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62FDC069-A100-7046-B657-166CB8C8A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6913" y="1783829"/>
            <a:ext cx="9927773" cy="3942413"/>
          </a:xfrm>
        </p:spPr>
        <p:txBody>
          <a:bodyPr numCol="2">
            <a:normAutofit/>
          </a:bodyPr>
          <a:lstStyle/>
          <a:p>
            <a:pPr eaLnBrk="1" hangingPunct="1"/>
            <a:r>
              <a:rPr lang="en-US" altLang="en-US" sz="3600" b="1" dirty="0">
                <a:ea typeface="ＭＳ Ｐゴシック" panose="020B0600070205080204" pitchFamily="34" charset="-128"/>
              </a:rPr>
              <a:t>Isotonic Imbalances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Fluid volume deficit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Losses from GI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Loss of plasma or whole blood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Fever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Diuretics</a:t>
            </a:r>
          </a:p>
          <a:p>
            <a:pPr marL="1371600" lvl="3" indent="0" eaLnBrk="1" hangingPunct="1">
              <a:buClr>
                <a:schemeClr val="accent1"/>
              </a:buClr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Fluid volume excess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CHF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Renal Failure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Cirrhosis of liver</a:t>
            </a:r>
          </a:p>
        </p:txBody>
      </p:sp>
    </p:spTree>
    <p:extLst>
      <p:ext uri="{BB962C8B-B14F-4D97-AF65-F5344CB8AC3E}">
        <p14:creationId xmlns:p14="http://schemas.microsoft.com/office/powerpoint/2010/main" val="25461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1116985A-D64A-8740-93E4-948881C60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7165" y="617610"/>
            <a:ext cx="7058833" cy="104629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Fluid Disturbances </a:t>
            </a:r>
            <a:r>
              <a:rPr lang="en-US" altLang="en-US" sz="1600" dirty="0">
                <a:ea typeface="ＭＳ Ｐゴシック" panose="020B0600070205080204" pitchFamily="34" charset="-128"/>
              </a:rPr>
              <a:t>(cont.)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E3468251-2500-614D-8D4E-A268EBF25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6673" y="2127870"/>
            <a:ext cx="10138786" cy="3368578"/>
          </a:xfrm>
        </p:spPr>
        <p:txBody>
          <a:bodyPr numCol="2"/>
          <a:lstStyle/>
          <a:p>
            <a:pPr eaLnBrk="1" hangingPunct="1"/>
            <a:r>
              <a:rPr lang="en-US" altLang="en-US" sz="3600" b="1" dirty="0" err="1">
                <a:ea typeface="ＭＳ Ｐゴシック" panose="020B0600070205080204" pitchFamily="34" charset="-128"/>
              </a:rPr>
              <a:t>Osmolar</a:t>
            </a:r>
            <a:r>
              <a:rPr lang="en-US" altLang="en-US" sz="3600" b="1" dirty="0">
                <a:ea typeface="ＭＳ Ｐゴシック" panose="020B0600070205080204" pitchFamily="34" charset="-128"/>
              </a:rPr>
              <a:t> Imbalances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Hyperosmolar imbalance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Diabetic ketoacidosis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Osmotic diuresis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1371600" lvl="3" indent="0" eaLnBrk="1" hangingPunct="1">
              <a:buClr>
                <a:schemeClr val="accent1"/>
              </a:buClr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Hypoosmolar</a:t>
            </a:r>
            <a:r>
              <a:rPr lang="en-US" altLang="en-US" sz="2800" dirty="0">
                <a:ea typeface="ＭＳ Ｐゴシック" panose="020B0600070205080204" pitchFamily="34" charset="-128"/>
              </a:rPr>
              <a:t> imbalance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SIADH</a:t>
            </a:r>
          </a:p>
          <a:p>
            <a:pPr lvl="3" eaLnBrk="1" hangingPunct="1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400" dirty="0">
                <a:ea typeface="ＭＳ Ｐゴシック" panose="020B0600070205080204" pitchFamily="34" charset="-128"/>
              </a:rPr>
              <a:t>Excess water intake</a:t>
            </a:r>
          </a:p>
        </p:txBody>
      </p:sp>
    </p:spTree>
    <p:extLst>
      <p:ext uri="{BB962C8B-B14F-4D97-AF65-F5344CB8AC3E}">
        <p14:creationId xmlns:p14="http://schemas.microsoft.com/office/powerpoint/2010/main" val="116872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68960A68-D3FF-7846-B314-CC20ECCC0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0933" y="689495"/>
            <a:ext cx="7450137" cy="101938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ea typeface="ＭＳ Ｐゴシック" panose="020B0600070205080204" pitchFamily="34" charset="-128"/>
              </a:rPr>
              <a:t>Electrolyte Imbalances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FC0F4DA1-7158-B54D-89CD-61EEA088F5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5102" y="2057400"/>
            <a:ext cx="4108554" cy="4114800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ea typeface="ＭＳ Ｐゴシック" panose="020B0600070205080204" pitchFamily="34" charset="-128"/>
              </a:rPr>
              <a:t>Hyponatrema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600" dirty="0" err="1">
                <a:ea typeface="ＭＳ Ｐゴシック" panose="020B0600070205080204" pitchFamily="34" charset="-128"/>
              </a:rPr>
              <a:t>Hypernatrema</a:t>
            </a:r>
            <a:endParaRPr lang="en-US" altLang="en-US" sz="3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Hypokalemia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Hypocalcemia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82166C77-FF3A-8442-A5E6-A9825A041DF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26967" y="2106118"/>
            <a:ext cx="4495800" cy="41148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Hypercalcemia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Hypomagnesemia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Hypermagnesemia</a:t>
            </a:r>
          </a:p>
        </p:txBody>
      </p:sp>
    </p:spTree>
    <p:extLst>
      <p:ext uri="{BB962C8B-B14F-4D97-AF65-F5344CB8AC3E}">
        <p14:creationId xmlns:p14="http://schemas.microsoft.com/office/powerpoint/2010/main" val="800821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5BFF2ABD-278B-634A-8288-FCEDC264F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4341" y="301451"/>
            <a:ext cx="9404723" cy="1451149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ea typeface="ＭＳ Ｐゴシック" panose="020B0600070205080204" pitchFamily="34" charset="-128"/>
              </a:rPr>
              <a:t>Risk Factors for Fluid, Electrolyte, and Acid-Base Imbalances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09915AB-7B97-E84D-A8A5-098AACA98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82936" y="1752600"/>
            <a:ext cx="824054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Very old or very young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Chronic disease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CA or Cardiovascular disease (CHF)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Trauma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Crush or head injuries or burns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Therapies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Diuretics, steroids, IV therapy, TPN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Gastrointestinal losses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Gastroenteritis, NG Suction or fistulas</a:t>
            </a:r>
            <a:endParaRPr lang="en-US" altLang="en-US" sz="4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747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6B891D-2E8E-D141-BF29-EC8C3881F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975" y="827474"/>
            <a:ext cx="7088814" cy="956357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Indications for IV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192A7D01-C11C-F84A-82D8-685A60132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164" y="1918742"/>
            <a:ext cx="8860436" cy="448205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800" u="sng" dirty="0">
                <a:ea typeface="ＭＳ Ｐゴシック" panose="020B0600070205080204" pitchFamily="34" charset="-128"/>
              </a:rPr>
              <a:t>Indications</a:t>
            </a:r>
            <a:r>
              <a:rPr lang="en-US" altLang="en-US" sz="3200" dirty="0">
                <a:ea typeface="ＭＳ Ｐゴシック" panose="020B0600070205080204" pitchFamily="34" charset="-128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Intravenous access to patient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circulatory system.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Administration of Meds. &amp; Fluids, as well as blood collection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800" u="sng" dirty="0">
                <a:ea typeface="ＭＳ Ｐゴシック" panose="020B0600070205080204" pitchFamily="34" charset="-128"/>
              </a:rPr>
              <a:t>Contraindications</a:t>
            </a:r>
            <a:r>
              <a:rPr lang="en-US" altLang="en-US" sz="3200" dirty="0">
                <a:ea typeface="ＭＳ Ｐゴシック" panose="020B0600070205080204" pitchFamily="34" charset="-128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IV access should be attempted as distal as possible.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Avoid veins that cross over joints, local infection/injury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Extremities with renal shunts or fistulas</a:t>
            </a:r>
          </a:p>
        </p:txBody>
      </p:sp>
    </p:spTree>
    <p:extLst>
      <p:ext uri="{BB962C8B-B14F-4D97-AF65-F5344CB8AC3E}">
        <p14:creationId xmlns:p14="http://schemas.microsoft.com/office/powerpoint/2010/main" val="350768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568505F-387C-0241-A72D-80ACF743F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022" y="2530063"/>
            <a:ext cx="4075791" cy="171535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Common IV sites</a:t>
            </a:r>
          </a:p>
        </p:txBody>
      </p:sp>
      <p:pic>
        <p:nvPicPr>
          <p:cNvPr id="16386" name="Picture 4" descr="Vascular access - arm">
            <a:extLst>
              <a:ext uri="{FF2B5EF4-FFF2-40B4-BE49-F238E27FC236}">
                <a16:creationId xmlns:a16="http://schemas.microsoft.com/office/drawing/2014/main" id="{31ADE52D-1C0D-0B44-849A-78F17E21E6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6085" y="204864"/>
            <a:ext cx="3868713" cy="6365757"/>
          </a:xfrm>
          <a:noFill/>
        </p:spPr>
      </p:pic>
    </p:spTree>
    <p:extLst>
      <p:ext uri="{BB962C8B-B14F-4D97-AF65-F5344CB8AC3E}">
        <p14:creationId xmlns:p14="http://schemas.microsoft.com/office/powerpoint/2010/main" val="318604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>
            <a:extLst>
              <a:ext uri="{FF2B5EF4-FFF2-40B4-BE49-F238E27FC236}">
                <a16:creationId xmlns:a16="http://schemas.microsoft.com/office/drawing/2014/main" id="{4343328D-2F78-F44B-A87B-567F0831E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9336" y="652388"/>
            <a:ext cx="6054492" cy="1131442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IV catheter size</a:t>
            </a:r>
          </a:p>
        </p:txBody>
      </p:sp>
      <p:sp>
        <p:nvSpPr>
          <p:cNvPr id="17410" name="Rectangle 1027">
            <a:extLst>
              <a:ext uri="{FF2B5EF4-FFF2-40B4-BE49-F238E27FC236}">
                <a16:creationId xmlns:a16="http://schemas.microsoft.com/office/drawing/2014/main" id="{2724C146-192E-E24E-8349-E2566DCDB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450" y="2193595"/>
            <a:ext cx="8541099" cy="3313561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Age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&lt; 1 year: 22, 24 gauges (g)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1-8 years: 18, 20, 22 gauges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&gt; 8 years: 16. 18, 20 gauges</a:t>
            </a:r>
          </a:p>
        </p:txBody>
      </p:sp>
    </p:spTree>
    <p:extLst>
      <p:ext uri="{BB962C8B-B14F-4D97-AF65-F5344CB8AC3E}">
        <p14:creationId xmlns:p14="http://schemas.microsoft.com/office/powerpoint/2010/main" val="247896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30C47D4-AA10-0949-9537-28CC8E7C7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2730" y="646341"/>
            <a:ext cx="5904591" cy="1106259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IV Procedure</a:t>
            </a:r>
            <a:r>
              <a:rPr lang="en-US" altLang="en-US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C7D1D4F-FCB1-7C4C-BAC7-0F882890E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9251" y="2007433"/>
            <a:ext cx="9893510" cy="430342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Use universal precautions (glove and eye protection)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Allergies (betadine, latex or topical anesthetic)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Explain procedure to patient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Prepare all material (IV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cath</a:t>
            </a:r>
            <a:r>
              <a:rPr lang="en-US" altLang="en-US" sz="3200" dirty="0">
                <a:ea typeface="ＭＳ Ｐゴシック" panose="020B0600070205080204" pitchFamily="34" charset="-128"/>
              </a:rPr>
              <a:t>, starter kit, connection tub and flush) 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Apply tourniquet above the elbow. Select vein.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Prepare site (air dry)</a:t>
            </a:r>
          </a:p>
        </p:txBody>
      </p:sp>
    </p:spTree>
    <p:extLst>
      <p:ext uri="{BB962C8B-B14F-4D97-AF65-F5344CB8AC3E}">
        <p14:creationId xmlns:p14="http://schemas.microsoft.com/office/powerpoint/2010/main" val="215402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8B118F5-9C6E-F644-AE09-A1D54F057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988" y="692560"/>
            <a:ext cx="6339305" cy="118121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IV Procedure </a:t>
            </a:r>
            <a:r>
              <a:rPr lang="en-US" altLang="en-US" sz="3600" dirty="0">
                <a:ea typeface="ＭＳ Ｐゴシック" panose="020B0600070205080204" pitchFamily="34" charset="-128"/>
              </a:rPr>
              <a:t>(cont.)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B27AC7FC-98C6-A94D-9233-41CE797C1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9213" y="1981200"/>
            <a:ext cx="10298243" cy="4191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Warn the pt. of possible pain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Bevel up at 30 degree above horizontal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Look for flashback of blood into catheter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Upon seeing flashback, advance catheter another millimeter or two. Decrease catheter to near “0” horizontal.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Advance the sheath completely into the vein and release tourniquet</a:t>
            </a:r>
          </a:p>
        </p:txBody>
      </p:sp>
    </p:spTree>
    <p:extLst>
      <p:ext uri="{BB962C8B-B14F-4D97-AF65-F5344CB8AC3E}">
        <p14:creationId xmlns:p14="http://schemas.microsoft.com/office/powerpoint/2010/main" val="304612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>
            <a:extLst>
              <a:ext uri="{FF2B5EF4-FFF2-40B4-BE49-F238E27FC236}">
                <a16:creationId xmlns:a16="http://schemas.microsoft.com/office/drawing/2014/main" id="{5C6A9012-006B-9E48-B645-DC6BE3BB8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376" y="782502"/>
            <a:ext cx="6234374" cy="107627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IV Procedure </a:t>
            </a:r>
            <a:r>
              <a:rPr lang="en-US" altLang="en-US" sz="3600" dirty="0">
                <a:ea typeface="ＭＳ Ｐゴシック" panose="020B0600070205080204" pitchFamily="34" charset="-128"/>
              </a:rPr>
              <a:t>(cont.)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AEEB1595-5F6C-3146-9AAD-A876D375D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1045" y="2222753"/>
            <a:ext cx="9349909" cy="34784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Connect the IV tubing/saline lock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Confirm placement by aspirate and flush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Secure catheter and tubing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Dispose of needle in sharps container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Document the IV site, catheter size, and date in patient</a:t>
            </a:r>
            <a:r>
              <a:rPr lang="ja-JP" altLang="en-US" sz="3200" dirty="0">
                <a:ea typeface="ＭＳ Ｐゴシック" panose="020B0600070205080204" pitchFamily="34" charset="-128"/>
              </a:rPr>
              <a:t>’</a:t>
            </a:r>
            <a:r>
              <a:rPr lang="en-US" altLang="ja-JP" sz="3200" dirty="0">
                <a:ea typeface="ＭＳ Ｐゴシック" panose="020B0600070205080204" pitchFamily="34" charset="-128"/>
              </a:rPr>
              <a:t>s EMR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64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D0A0CF03-05C6-9F43-B3D7-82B39F0C4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9305" y="580670"/>
            <a:ext cx="5170073" cy="1098228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Risks to </a:t>
            </a:r>
            <a:r>
              <a:rPr lang="en-US" altLang="en-US" sz="6600" b="1" dirty="0">
                <a:ea typeface="ＭＳ Ｐゴシック" panose="020B0600070205080204" pitchFamily="34" charset="-128"/>
              </a:rPr>
              <a:t>YOU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E754F39D-FB67-0544-B542-CDA2484E6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080044"/>
            <a:ext cx="8810368" cy="346023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Risks after needle Sticks Exposure</a:t>
            </a: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Hepatitis B:  2-5% but 6 - 30% before the availability of vaccine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Hepatitis C: 	2-4 % 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</a:rPr>
              <a:t>HIV: 			0.3 %</a:t>
            </a:r>
          </a:p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Other blood borne pathogens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F246E0-9952-CB50-7699-848A1A4103C2}"/>
              </a:ext>
            </a:extLst>
          </p:cNvPr>
          <p:cNvSpPr txBox="1"/>
          <p:nvPr/>
        </p:nvSpPr>
        <p:spPr>
          <a:xfrm>
            <a:off x="1668026" y="6129495"/>
            <a:ext cx="5928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www.ncbi.nlm.nih.gov</a:t>
            </a:r>
            <a:r>
              <a:rPr lang="en-US" sz="1400" dirty="0"/>
              <a:t>/books/NBK493147/</a:t>
            </a:r>
          </a:p>
        </p:txBody>
      </p:sp>
    </p:spTree>
    <p:extLst>
      <p:ext uri="{BB962C8B-B14F-4D97-AF65-F5344CB8AC3E}">
        <p14:creationId xmlns:p14="http://schemas.microsoft.com/office/powerpoint/2010/main" val="72274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3926FA1-28A5-4C4B-94E6-4ACBCB6A5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4932" y="909956"/>
            <a:ext cx="9585605" cy="953176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ea typeface="ＭＳ Ｐゴシック" panose="020B0600070205080204" pitchFamily="34" charset="-128"/>
              </a:rPr>
              <a:t>Steps to prevent needle sticks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0AF46914-D27A-BC46-923C-0CCE554B9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7011" y="2022422"/>
            <a:ext cx="9656466" cy="44833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Wear gloves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Do Not Bend or Break Needles </a:t>
            </a:r>
          </a:p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Never RECAP!!!</a:t>
            </a:r>
            <a:r>
              <a:rPr lang="en-US" altLang="en-US" sz="3200" b="1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If you must, use the One Handed technique 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Take your time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Dispose of contaminated needles immediately in puncture-resistant containers </a:t>
            </a:r>
          </a:p>
        </p:txBody>
      </p:sp>
    </p:spTree>
    <p:extLst>
      <p:ext uri="{BB962C8B-B14F-4D97-AF65-F5344CB8AC3E}">
        <p14:creationId xmlns:p14="http://schemas.microsoft.com/office/powerpoint/2010/main" val="1807169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{C31211C4-BCE4-C840-9089-B5821BF20847}tf10001062</Template>
  <TotalTime>349</TotalTime>
  <Words>580</Words>
  <Application>Microsoft Macintosh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Calibri</vt:lpstr>
      <vt:lpstr>Cambria</vt:lpstr>
      <vt:lpstr>Wingdings</vt:lpstr>
      <vt:lpstr>Wingdings 3</vt:lpstr>
      <vt:lpstr>Ion</vt:lpstr>
      <vt:lpstr>CSI 201   Skills Lab 1</vt:lpstr>
      <vt:lpstr>Indications for IV</vt:lpstr>
      <vt:lpstr>Common IV sites</vt:lpstr>
      <vt:lpstr>IV catheter size</vt:lpstr>
      <vt:lpstr>IV Procedure  </vt:lpstr>
      <vt:lpstr>IV Procedure (cont.)</vt:lpstr>
      <vt:lpstr>IV Procedure (cont.)</vt:lpstr>
      <vt:lpstr>Risks to YOU</vt:lpstr>
      <vt:lpstr>Steps to prevent needle sticks</vt:lpstr>
      <vt:lpstr>POLICY ON ACCIDENTAL  NEEDLE STICKS </vt:lpstr>
      <vt:lpstr>How to calculate patient’s fluid rate</vt:lpstr>
      <vt:lpstr>Fluid Disturbances</vt:lpstr>
      <vt:lpstr>Fluid Disturbances (cont.)</vt:lpstr>
      <vt:lpstr>Electrolyte Imbalances</vt:lpstr>
      <vt:lpstr>Risk Factors for Fluid, Electrolyte, and Acid-Base Imbalances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P Lofaso</dc:creator>
  <cp:lastModifiedBy>Lofaso, Daryl</cp:lastModifiedBy>
  <cp:revision>44</cp:revision>
  <dcterms:created xsi:type="dcterms:W3CDTF">2021-05-12T12:08:03Z</dcterms:created>
  <dcterms:modified xsi:type="dcterms:W3CDTF">2026-07-16T16:20:15Z</dcterms:modified>
</cp:coreProperties>
</file>