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
  </p:notesMasterIdLst>
  <p:sldIdLst>
    <p:sldId id="258" r:id="rId2"/>
  </p:sldIdLst>
  <p:sldSz cx="38404800" cy="38404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99FF"/>
    <a:srgbClr val="00FFFF"/>
    <a:srgbClr val="FF3300"/>
    <a:srgbClr val="CC00CC"/>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854" autoAdjust="0"/>
    <p:restoredTop sz="94660"/>
  </p:normalViewPr>
  <p:slideViewPr>
    <p:cSldViewPr snapToGrid="0">
      <p:cViewPr varScale="1">
        <p:scale>
          <a:sx n="22" d="100"/>
          <a:sy n="22" d="100"/>
        </p:scale>
        <p:origin x="3760"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705150-127B-49FA-96A7-DBA93FC902F9}" type="datetimeFigureOut">
              <a:rPr lang="en-US" smtClean="0"/>
              <a:t>7/25/24</a:t>
            </a:fld>
            <a:endParaRPr lang="en-US"/>
          </a:p>
        </p:txBody>
      </p:sp>
      <p:sp>
        <p:nvSpPr>
          <p:cNvPr id="4" name="Slide Image Placeholder 3"/>
          <p:cNvSpPr>
            <a:spLocks noGrp="1" noRot="1" noChangeAspect="1"/>
          </p:cNvSpPr>
          <p:nvPr>
            <p:ph type="sldImg" idx="2"/>
          </p:nvPr>
        </p:nvSpPr>
        <p:spPr>
          <a:xfrm>
            <a:off x="1885950" y="1143000"/>
            <a:ext cx="30861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D3FE3D-0701-4B84-BD5E-5A340944587A}" type="slidenum">
              <a:rPr lang="en-US" smtClean="0"/>
              <a:t>‹#›</a:t>
            </a:fld>
            <a:endParaRPr lang="en-US"/>
          </a:p>
        </p:txBody>
      </p:sp>
    </p:spTree>
    <p:extLst>
      <p:ext uri="{BB962C8B-B14F-4D97-AF65-F5344CB8AC3E}">
        <p14:creationId xmlns:p14="http://schemas.microsoft.com/office/powerpoint/2010/main" val="1519568527"/>
      </p:ext>
    </p:extLst>
  </p:cSld>
  <p:clrMap bg1="lt1" tx1="dk1" bg2="lt2" tx2="dk2" accent1="accent1" accent2="accent2" accent3="accent3" accent4="accent4" accent5="accent5" accent6="accent6" hlink="hlink" folHlink="folHlink"/>
  <p:notesStyle>
    <a:lvl1pPr marL="0" algn="l" defTabSz="3686861" rtl="0" eaLnBrk="1" latinLnBrk="0" hangingPunct="1">
      <a:defRPr sz="4838" kern="1200">
        <a:solidFill>
          <a:schemeClr val="tx1"/>
        </a:solidFill>
        <a:latin typeface="+mn-lt"/>
        <a:ea typeface="+mn-ea"/>
        <a:cs typeface="+mn-cs"/>
      </a:defRPr>
    </a:lvl1pPr>
    <a:lvl2pPr marL="1843430" algn="l" defTabSz="3686861" rtl="0" eaLnBrk="1" latinLnBrk="0" hangingPunct="1">
      <a:defRPr sz="4838" kern="1200">
        <a:solidFill>
          <a:schemeClr val="tx1"/>
        </a:solidFill>
        <a:latin typeface="+mn-lt"/>
        <a:ea typeface="+mn-ea"/>
        <a:cs typeface="+mn-cs"/>
      </a:defRPr>
    </a:lvl2pPr>
    <a:lvl3pPr marL="3686861" algn="l" defTabSz="3686861" rtl="0" eaLnBrk="1" latinLnBrk="0" hangingPunct="1">
      <a:defRPr sz="4838" kern="1200">
        <a:solidFill>
          <a:schemeClr val="tx1"/>
        </a:solidFill>
        <a:latin typeface="+mn-lt"/>
        <a:ea typeface="+mn-ea"/>
        <a:cs typeface="+mn-cs"/>
      </a:defRPr>
    </a:lvl3pPr>
    <a:lvl4pPr marL="5530291" algn="l" defTabSz="3686861" rtl="0" eaLnBrk="1" latinLnBrk="0" hangingPunct="1">
      <a:defRPr sz="4838" kern="1200">
        <a:solidFill>
          <a:schemeClr val="tx1"/>
        </a:solidFill>
        <a:latin typeface="+mn-lt"/>
        <a:ea typeface="+mn-ea"/>
        <a:cs typeface="+mn-cs"/>
      </a:defRPr>
    </a:lvl4pPr>
    <a:lvl5pPr marL="7373722" algn="l" defTabSz="3686861" rtl="0" eaLnBrk="1" latinLnBrk="0" hangingPunct="1">
      <a:defRPr sz="4838" kern="1200">
        <a:solidFill>
          <a:schemeClr val="tx1"/>
        </a:solidFill>
        <a:latin typeface="+mn-lt"/>
        <a:ea typeface="+mn-ea"/>
        <a:cs typeface="+mn-cs"/>
      </a:defRPr>
    </a:lvl5pPr>
    <a:lvl6pPr marL="9217152" algn="l" defTabSz="3686861" rtl="0" eaLnBrk="1" latinLnBrk="0" hangingPunct="1">
      <a:defRPr sz="4838" kern="1200">
        <a:solidFill>
          <a:schemeClr val="tx1"/>
        </a:solidFill>
        <a:latin typeface="+mn-lt"/>
        <a:ea typeface="+mn-ea"/>
        <a:cs typeface="+mn-cs"/>
      </a:defRPr>
    </a:lvl6pPr>
    <a:lvl7pPr marL="11060582" algn="l" defTabSz="3686861" rtl="0" eaLnBrk="1" latinLnBrk="0" hangingPunct="1">
      <a:defRPr sz="4838" kern="1200">
        <a:solidFill>
          <a:schemeClr val="tx1"/>
        </a:solidFill>
        <a:latin typeface="+mn-lt"/>
        <a:ea typeface="+mn-ea"/>
        <a:cs typeface="+mn-cs"/>
      </a:defRPr>
    </a:lvl7pPr>
    <a:lvl8pPr marL="12904013" algn="l" defTabSz="3686861" rtl="0" eaLnBrk="1" latinLnBrk="0" hangingPunct="1">
      <a:defRPr sz="4838" kern="1200">
        <a:solidFill>
          <a:schemeClr val="tx1"/>
        </a:solidFill>
        <a:latin typeface="+mn-lt"/>
        <a:ea typeface="+mn-ea"/>
        <a:cs typeface="+mn-cs"/>
      </a:defRPr>
    </a:lvl8pPr>
    <a:lvl9pPr marL="14747443" algn="l" defTabSz="3686861" rtl="0" eaLnBrk="1" latinLnBrk="0" hangingPunct="1">
      <a:defRPr sz="483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spect="1" noChangeArrowheads="1" noTextEdit="1"/>
          </p:cNvSpPr>
          <p:nvPr>
            <p:ph type="sldImg"/>
          </p:nvPr>
        </p:nvSpPr>
        <p:spPr bwMode="auto">
          <a:xfrm>
            <a:off x="3319463" y="492125"/>
            <a:ext cx="2614612" cy="2614613"/>
          </a:xfrm>
          <a:prstGeom prst="rect">
            <a:avLst/>
          </a:prstGeom>
          <a:noFill/>
          <a:ln w="12700">
            <a:solidFill>
              <a:srgbClr val="000000"/>
            </a:solidFill>
            <a:miter lim="800000"/>
            <a:headEnd/>
            <a:tailEnd/>
          </a:ln>
        </p:spPr>
      </p:sp>
      <p:sp>
        <p:nvSpPr>
          <p:cNvPr id="3075" name="Rectangle 3"/>
          <p:cNvSpPr>
            <a:spLocks noGrp="1" noChangeArrowheads="1"/>
          </p:cNvSpPr>
          <p:nvPr>
            <p:ph type="body" idx="1"/>
          </p:nvPr>
        </p:nvSpPr>
        <p:spPr bwMode="auto">
          <a:xfrm>
            <a:off x="1252539" y="3270250"/>
            <a:ext cx="6746875" cy="3054350"/>
          </a:xfrm>
          <a:prstGeom prst="rect">
            <a:avLst/>
          </a:prstGeom>
          <a:noFill/>
          <a:ln>
            <a:miter lim="800000"/>
            <a:headEnd/>
            <a:tailEnd/>
          </a:ln>
        </p:spPr>
        <p:txBody>
          <a:bodyPr lIns="87563" tIns="43782" rIns="87563" bIns="43782"/>
          <a:lstStyle/>
          <a:p>
            <a:pPr eaLnBrk="1" hangingPunct="1"/>
            <a:endParaRPr lang="en-US">
              <a:latin typeface="Times New Roman" pitchFamily="18" charset="0"/>
            </a:endParaRPr>
          </a:p>
        </p:txBody>
      </p:sp>
    </p:spTree>
    <p:extLst>
      <p:ext uri="{BB962C8B-B14F-4D97-AF65-F5344CB8AC3E}">
        <p14:creationId xmlns:p14="http://schemas.microsoft.com/office/powerpoint/2010/main" val="3602637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11931022"/>
            <a:ext cx="32644080" cy="8231505"/>
          </a:xfrm>
        </p:spPr>
        <p:txBody>
          <a:bodyPr/>
          <a:lstStyle/>
          <a:p>
            <a:r>
              <a:rPr lang="en-US"/>
              <a:t>Click to edit Master title style</a:t>
            </a:r>
          </a:p>
        </p:txBody>
      </p:sp>
      <p:sp>
        <p:nvSpPr>
          <p:cNvPr id="3" name="Subtitle 2"/>
          <p:cNvSpPr>
            <a:spLocks noGrp="1"/>
          </p:cNvSpPr>
          <p:nvPr>
            <p:ph type="subTitle" idx="1"/>
          </p:nvPr>
        </p:nvSpPr>
        <p:spPr>
          <a:xfrm>
            <a:off x="5760720" y="21762720"/>
            <a:ext cx="26883360" cy="9814560"/>
          </a:xfrm>
        </p:spPr>
        <p:txBody>
          <a:bodyPr/>
          <a:lstStyle>
            <a:lvl1pPr marL="0" indent="0" algn="ctr">
              <a:buNone/>
              <a:defRPr/>
            </a:lvl1pPr>
            <a:lvl2pPr marL="410072" indent="0" algn="ctr">
              <a:buNone/>
              <a:defRPr/>
            </a:lvl2pPr>
            <a:lvl3pPr marL="820146" indent="0" algn="ctr">
              <a:buNone/>
              <a:defRPr/>
            </a:lvl3pPr>
            <a:lvl4pPr marL="1230219" indent="0" algn="ctr">
              <a:buNone/>
              <a:defRPr/>
            </a:lvl4pPr>
            <a:lvl5pPr marL="1640289" indent="0" algn="ctr">
              <a:buNone/>
              <a:defRPr/>
            </a:lvl5pPr>
            <a:lvl6pPr marL="2050362" indent="0" algn="ctr">
              <a:buNone/>
              <a:defRPr/>
            </a:lvl6pPr>
            <a:lvl7pPr marL="2460436" indent="0" algn="ctr">
              <a:buNone/>
              <a:defRPr/>
            </a:lvl7pPr>
            <a:lvl8pPr marL="2870508" indent="0" algn="ctr">
              <a:buNone/>
              <a:defRPr/>
            </a:lvl8pPr>
            <a:lvl9pPr marL="328058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9A59423-5283-4F0E-9D1A-FB757D96F78D}" type="slidenum">
              <a:rPr lang="en-US"/>
              <a:pPr>
                <a:defRPr/>
              </a:pPr>
              <a:t>‹#›</a:t>
            </a:fld>
            <a:endParaRPr lang="en-US"/>
          </a:p>
        </p:txBody>
      </p:sp>
    </p:spTree>
    <p:extLst>
      <p:ext uri="{BB962C8B-B14F-4D97-AF65-F5344CB8AC3E}">
        <p14:creationId xmlns:p14="http://schemas.microsoft.com/office/powerpoint/2010/main" val="124333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2A6B1E5-5A56-4514-9CBF-24373CD77FB0}" type="slidenum">
              <a:rPr lang="en-US"/>
              <a:pPr>
                <a:defRPr/>
              </a:pPr>
              <a:t>‹#›</a:t>
            </a:fld>
            <a:endParaRPr lang="en-US"/>
          </a:p>
        </p:txBody>
      </p:sp>
    </p:spTree>
    <p:extLst>
      <p:ext uri="{BB962C8B-B14F-4D97-AF65-F5344CB8AC3E}">
        <p14:creationId xmlns:p14="http://schemas.microsoft.com/office/powerpoint/2010/main" val="3012882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934403" y="45724"/>
            <a:ext cx="8730788" cy="3409188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39615" y="45724"/>
            <a:ext cx="26078412" cy="3409188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FD95D89-FBFC-483A-859D-2A1CFC51F676}" type="slidenum">
              <a:rPr lang="en-US"/>
              <a:pPr>
                <a:defRPr/>
              </a:pPr>
              <a:t>‹#›</a:t>
            </a:fld>
            <a:endParaRPr lang="en-US"/>
          </a:p>
        </p:txBody>
      </p:sp>
    </p:spTree>
    <p:extLst>
      <p:ext uri="{BB962C8B-B14F-4D97-AF65-F5344CB8AC3E}">
        <p14:creationId xmlns:p14="http://schemas.microsoft.com/office/powerpoint/2010/main" val="512126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83579" y="45727"/>
            <a:ext cx="29637644" cy="3966209"/>
          </a:xfrm>
        </p:spPr>
        <p:txBody>
          <a:bodyPr/>
          <a:lstStyle/>
          <a:p>
            <a:r>
              <a:rPr lang="en-US"/>
              <a:t>Click to edit Master title style</a:t>
            </a:r>
          </a:p>
        </p:txBody>
      </p:sp>
      <p:sp>
        <p:nvSpPr>
          <p:cNvPr id="3" name="Text Placeholder 2"/>
          <p:cNvSpPr>
            <a:spLocks noGrp="1"/>
          </p:cNvSpPr>
          <p:nvPr>
            <p:ph type="body" sz="half" idx="1"/>
          </p:nvPr>
        </p:nvSpPr>
        <p:spPr>
          <a:xfrm>
            <a:off x="1739616" y="6311266"/>
            <a:ext cx="17404599" cy="278263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19260590" y="6311266"/>
            <a:ext cx="17404600" cy="138207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19260590" y="20314924"/>
            <a:ext cx="17404600" cy="138226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3138834E-12F4-40ED-AA13-50A65C03A844}" type="slidenum">
              <a:rPr lang="en-US"/>
              <a:pPr>
                <a:defRPr/>
              </a:pPr>
              <a:t>‹#›</a:t>
            </a:fld>
            <a:endParaRPr lang="en-US"/>
          </a:p>
        </p:txBody>
      </p:sp>
    </p:spTree>
    <p:extLst>
      <p:ext uri="{BB962C8B-B14F-4D97-AF65-F5344CB8AC3E}">
        <p14:creationId xmlns:p14="http://schemas.microsoft.com/office/powerpoint/2010/main" val="1591818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B47E40-44F4-4FE2-8ED5-F2A691B4F744}" type="slidenum">
              <a:rPr lang="en-US"/>
              <a:pPr>
                <a:defRPr/>
              </a:pPr>
              <a:t>‹#›</a:t>
            </a:fld>
            <a:endParaRPr lang="en-US"/>
          </a:p>
        </p:txBody>
      </p:sp>
    </p:spTree>
    <p:extLst>
      <p:ext uri="{BB962C8B-B14F-4D97-AF65-F5344CB8AC3E}">
        <p14:creationId xmlns:p14="http://schemas.microsoft.com/office/powerpoint/2010/main" val="1586028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4319" y="24679275"/>
            <a:ext cx="32644080" cy="7627620"/>
          </a:xfrm>
        </p:spPr>
        <p:txBody>
          <a:bodyPr anchor="t"/>
          <a:lstStyle>
            <a:lvl1pPr algn="l">
              <a:defRPr sz="3627" b="1" cap="all"/>
            </a:lvl1pPr>
          </a:lstStyle>
          <a:p>
            <a:r>
              <a:rPr lang="en-US"/>
              <a:t>Click to edit Master title style</a:t>
            </a:r>
          </a:p>
        </p:txBody>
      </p:sp>
      <p:sp>
        <p:nvSpPr>
          <p:cNvPr id="3" name="Text Placeholder 2"/>
          <p:cNvSpPr>
            <a:spLocks noGrp="1"/>
          </p:cNvSpPr>
          <p:nvPr>
            <p:ph type="body" idx="1"/>
          </p:nvPr>
        </p:nvSpPr>
        <p:spPr>
          <a:xfrm>
            <a:off x="3034319" y="16278228"/>
            <a:ext cx="32644080" cy="8401050"/>
          </a:xfrm>
        </p:spPr>
        <p:txBody>
          <a:bodyPr anchor="b"/>
          <a:lstStyle>
            <a:lvl1pPr marL="0" indent="0">
              <a:buNone/>
              <a:defRPr sz="1814"/>
            </a:lvl1pPr>
            <a:lvl2pPr marL="410072" indent="0">
              <a:buNone/>
              <a:defRPr sz="1623"/>
            </a:lvl2pPr>
            <a:lvl3pPr marL="820146" indent="0">
              <a:buNone/>
              <a:defRPr sz="1432"/>
            </a:lvl3pPr>
            <a:lvl4pPr marL="1230219" indent="0">
              <a:buNone/>
              <a:defRPr sz="1241"/>
            </a:lvl4pPr>
            <a:lvl5pPr marL="1640289" indent="0">
              <a:buNone/>
              <a:defRPr sz="1241"/>
            </a:lvl5pPr>
            <a:lvl6pPr marL="2050362" indent="0">
              <a:buNone/>
              <a:defRPr sz="1241"/>
            </a:lvl6pPr>
            <a:lvl7pPr marL="2460436" indent="0">
              <a:buNone/>
              <a:defRPr sz="1241"/>
            </a:lvl7pPr>
            <a:lvl8pPr marL="2870508" indent="0">
              <a:buNone/>
              <a:defRPr sz="1241"/>
            </a:lvl8pPr>
            <a:lvl9pPr marL="3280580" indent="0">
              <a:buNone/>
              <a:defRPr sz="1241"/>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4253A-CD2E-4AFA-8765-6A0A4BECA381}" type="slidenum">
              <a:rPr lang="en-US"/>
              <a:pPr>
                <a:defRPr/>
              </a:pPr>
              <a:t>‹#›</a:t>
            </a:fld>
            <a:endParaRPr lang="en-US"/>
          </a:p>
        </p:txBody>
      </p:sp>
    </p:spTree>
    <p:extLst>
      <p:ext uri="{BB962C8B-B14F-4D97-AF65-F5344CB8AC3E}">
        <p14:creationId xmlns:p14="http://schemas.microsoft.com/office/powerpoint/2010/main" val="2184111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39616" y="6311266"/>
            <a:ext cx="17404599" cy="27826334"/>
          </a:xfrm>
        </p:spPr>
        <p:txBody>
          <a:bodyPr/>
          <a:lstStyle>
            <a:lvl1pPr>
              <a:defRPr sz="2482"/>
            </a:lvl1pPr>
            <a:lvl2pPr>
              <a:defRPr sz="2195"/>
            </a:lvl2pPr>
            <a:lvl3pPr>
              <a:defRPr sz="1814"/>
            </a:lvl3pPr>
            <a:lvl4pPr>
              <a:defRPr sz="1623"/>
            </a:lvl4pPr>
            <a:lvl5pPr>
              <a:defRPr sz="1623"/>
            </a:lvl5pPr>
            <a:lvl6pPr>
              <a:defRPr sz="1623"/>
            </a:lvl6pPr>
            <a:lvl7pPr>
              <a:defRPr sz="1623"/>
            </a:lvl7pPr>
            <a:lvl8pPr>
              <a:defRPr sz="1623"/>
            </a:lvl8pPr>
            <a:lvl9pPr>
              <a:defRPr sz="162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9260590" y="6311266"/>
            <a:ext cx="17404600" cy="27826334"/>
          </a:xfrm>
        </p:spPr>
        <p:txBody>
          <a:bodyPr/>
          <a:lstStyle>
            <a:lvl1pPr>
              <a:defRPr sz="2482"/>
            </a:lvl1pPr>
            <a:lvl2pPr>
              <a:defRPr sz="2195"/>
            </a:lvl2pPr>
            <a:lvl3pPr>
              <a:defRPr sz="1814"/>
            </a:lvl3pPr>
            <a:lvl4pPr>
              <a:defRPr sz="1623"/>
            </a:lvl4pPr>
            <a:lvl5pPr>
              <a:defRPr sz="1623"/>
            </a:lvl5pPr>
            <a:lvl6pPr>
              <a:defRPr sz="1623"/>
            </a:lvl6pPr>
            <a:lvl7pPr>
              <a:defRPr sz="1623"/>
            </a:lvl7pPr>
            <a:lvl8pPr>
              <a:defRPr sz="1623"/>
            </a:lvl8pPr>
            <a:lvl9pPr>
              <a:defRPr sz="162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C51974-479F-4542-83E9-4CCCEE2EE3DA}" type="slidenum">
              <a:rPr lang="en-US"/>
              <a:pPr>
                <a:defRPr/>
              </a:pPr>
              <a:t>‹#›</a:t>
            </a:fld>
            <a:endParaRPr lang="en-US"/>
          </a:p>
        </p:txBody>
      </p:sp>
    </p:spTree>
    <p:extLst>
      <p:ext uri="{BB962C8B-B14F-4D97-AF65-F5344CB8AC3E}">
        <p14:creationId xmlns:p14="http://schemas.microsoft.com/office/powerpoint/2010/main" val="3680394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20240" y="1537336"/>
            <a:ext cx="3456432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920241" y="8597269"/>
            <a:ext cx="16969394" cy="3581401"/>
          </a:xfrm>
        </p:spPr>
        <p:txBody>
          <a:bodyPr anchor="b"/>
          <a:lstStyle>
            <a:lvl1pPr marL="0" indent="0">
              <a:buNone/>
              <a:defRPr sz="2195" b="1"/>
            </a:lvl1pPr>
            <a:lvl2pPr marL="410072" indent="0">
              <a:buNone/>
              <a:defRPr sz="1814" b="1"/>
            </a:lvl2pPr>
            <a:lvl3pPr marL="820146" indent="0">
              <a:buNone/>
              <a:defRPr sz="1623" b="1"/>
            </a:lvl3pPr>
            <a:lvl4pPr marL="1230219" indent="0">
              <a:buNone/>
              <a:defRPr sz="1432" b="1"/>
            </a:lvl4pPr>
            <a:lvl5pPr marL="1640289" indent="0">
              <a:buNone/>
              <a:defRPr sz="1432" b="1"/>
            </a:lvl5pPr>
            <a:lvl6pPr marL="2050362" indent="0">
              <a:buNone/>
              <a:defRPr sz="1432" b="1"/>
            </a:lvl6pPr>
            <a:lvl7pPr marL="2460436" indent="0">
              <a:buNone/>
              <a:defRPr sz="1432" b="1"/>
            </a:lvl7pPr>
            <a:lvl8pPr marL="2870508" indent="0">
              <a:buNone/>
              <a:defRPr sz="1432" b="1"/>
            </a:lvl8pPr>
            <a:lvl9pPr marL="3280580" indent="0">
              <a:buNone/>
              <a:defRPr sz="1432" b="1"/>
            </a:lvl9pPr>
          </a:lstStyle>
          <a:p>
            <a:pPr lvl="0"/>
            <a:r>
              <a:rPr lang="en-US"/>
              <a:t>Click to edit Master text styles</a:t>
            </a:r>
          </a:p>
        </p:txBody>
      </p:sp>
      <p:sp>
        <p:nvSpPr>
          <p:cNvPr id="4" name="Content Placeholder 3"/>
          <p:cNvSpPr>
            <a:spLocks noGrp="1"/>
          </p:cNvSpPr>
          <p:nvPr>
            <p:ph sz="half" idx="2"/>
          </p:nvPr>
        </p:nvSpPr>
        <p:spPr>
          <a:xfrm>
            <a:off x="1920241" y="12178670"/>
            <a:ext cx="16969394" cy="22128479"/>
          </a:xfrm>
        </p:spPr>
        <p:txBody>
          <a:bodyPr/>
          <a:lstStyle>
            <a:lvl1pPr>
              <a:defRPr sz="2195"/>
            </a:lvl1pPr>
            <a:lvl2pPr>
              <a:defRPr sz="1814"/>
            </a:lvl2pPr>
            <a:lvl3pPr>
              <a:defRPr sz="1623"/>
            </a:lvl3pPr>
            <a:lvl4pPr>
              <a:defRPr sz="1432"/>
            </a:lvl4pPr>
            <a:lvl5pPr>
              <a:defRPr sz="1432"/>
            </a:lvl5pPr>
            <a:lvl6pPr>
              <a:defRPr sz="1432"/>
            </a:lvl6pPr>
            <a:lvl7pPr>
              <a:defRPr sz="1432"/>
            </a:lvl7pPr>
            <a:lvl8pPr>
              <a:defRPr sz="1432"/>
            </a:lvl8pPr>
            <a:lvl9pPr>
              <a:defRPr sz="143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509108" y="8597269"/>
            <a:ext cx="16975455" cy="3581401"/>
          </a:xfrm>
        </p:spPr>
        <p:txBody>
          <a:bodyPr anchor="b"/>
          <a:lstStyle>
            <a:lvl1pPr marL="0" indent="0">
              <a:buNone/>
              <a:defRPr sz="2195" b="1"/>
            </a:lvl1pPr>
            <a:lvl2pPr marL="410072" indent="0">
              <a:buNone/>
              <a:defRPr sz="1814" b="1"/>
            </a:lvl2pPr>
            <a:lvl3pPr marL="820146" indent="0">
              <a:buNone/>
              <a:defRPr sz="1623" b="1"/>
            </a:lvl3pPr>
            <a:lvl4pPr marL="1230219" indent="0">
              <a:buNone/>
              <a:defRPr sz="1432" b="1"/>
            </a:lvl4pPr>
            <a:lvl5pPr marL="1640289" indent="0">
              <a:buNone/>
              <a:defRPr sz="1432" b="1"/>
            </a:lvl5pPr>
            <a:lvl6pPr marL="2050362" indent="0">
              <a:buNone/>
              <a:defRPr sz="1432" b="1"/>
            </a:lvl6pPr>
            <a:lvl7pPr marL="2460436" indent="0">
              <a:buNone/>
              <a:defRPr sz="1432" b="1"/>
            </a:lvl7pPr>
            <a:lvl8pPr marL="2870508" indent="0">
              <a:buNone/>
              <a:defRPr sz="1432" b="1"/>
            </a:lvl8pPr>
            <a:lvl9pPr marL="3280580" indent="0">
              <a:buNone/>
              <a:defRPr sz="1432" b="1"/>
            </a:lvl9pPr>
          </a:lstStyle>
          <a:p>
            <a:pPr lvl="0"/>
            <a:r>
              <a:rPr lang="en-US"/>
              <a:t>Click to edit Master text styles</a:t>
            </a:r>
          </a:p>
        </p:txBody>
      </p:sp>
      <p:sp>
        <p:nvSpPr>
          <p:cNvPr id="6" name="Content Placeholder 5"/>
          <p:cNvSpPr>
            <a:spLocks noGrp="1"/>
          </p:cNvSpPr>
          <p:nvPr>
            <p:ph sz="quarter" idx="4"/>
          </p:nvPr>
        </p:nvSpPr>
        <p:spPr>
          <a:xfrm>
            <a:off x="19509108" y="12178670"/>
            <a:ext cx="16975455" cy="22128479"/>
          </a:xfrm>
        </p:spPr>
        <p:txBody>
          <a:bodyPr/>
          <a:lstStyle>
            <a:lvl1pPr>
              <a:defRPr sz="2195"/>
            </a:lvl1pPr>
            <a:lvl2pPr>
              <a:defRPr sz="1814"/>
            </a:lvl2pPr>
            <a:lvl3pPr>
              <a:defRPr sz="1623"/>
            </a:lvl3pPr>
            <a:lvl4pPr>
              <a:defRPr sz="1432"/>
            </a:lvl4pPr>
            <a:lvl5pPr>
              <a:defRPr sz="1432"/>
            </a:lvl5pPr>
            <a:lvl6pPr>
              <a:defRPr sz="1432"/>
            </a:lvl6pPr>
            <a:lvl7pPr>
              <a:defRPr sz="1432"/>
            </a:lvl7pPr>
            <a:lvl8pPr>
              <a:defRPr sz="1432"/>
            </a:lvl8pPr>
            <a:lvl9pPr>
              <a:defRPr sz="143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2FE3D9E-1D0A-499E-BB03-0FEB14A2FD17}" type="slidenum">
              <a:rPr lang="en-US"/>
              <a:pPr>
                <a:defRPr/>
              </a:pPr>
              <a:t>‹#›</a:t>
            </a:fld>
            <a:endParaRPr lang="en-US"/>
          </a:p>
        </p:txBody>
      </p:sp>
    </p:spTree>
    <p:extLst>
      <p:ext uri="{BB962C8B-B14F-4D97-AF65-F5344CB8AC3E}">
        <p14:creationId xmlns:p14="http://schemas.microsoft.com/office/powerpoint/2010/main" val="2308463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C6BA4DA-8366-4B07-806A-F313CE2611E2}" type="slidenum">
              <a:rPr lang="en-US"/>
              <a:pPr>
                <a:defRPr/>
              </a:pPr>
              <a:t>‹#›</a:t>
            </a:fld>
            <a:endParaRPr lang="en-US"/>
          </a:p>
        </p:txBody>
      </p:sp>
    </p:spTree>
    <p:extLst>
      <p:ext uri="{BB962C8B-B14F-4D97-AF65-F5344CB8AC3E}">
        <p14:creationId xmlns:p14="http://schemas.microsoft.com/office/powerpoint/2010/main" val="4128842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6E70220-332A-4D55-A164-591430683592}" type="slidenum">
              <a:rPr lang="en-US"/>
              <a:pPr>
                <a:defRPr/>
              </a:pPr>
              <a:t>‹#›</a:t>
            </a:fld>
            <a:endParaRPr lang="en-US"/>
          </a:p>
        </p:txBody>
      </p:sp>
    </p:spTree>
    <p:extLst>
      <p:ext uri="{BB962C8B-B14F-4D97-AF65-F5344CB8AC3E}">
        <p14:creationId xmlns:p14="http://schemas.microsoft.com/office/powerpoint/2010/main" val="658733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4" y="1529715"/>
            <a:ext cx="12635519" cy="6507480"/>
          </a:xfrm>
        </p:spPr>
        <p:txBody>
          <a:bodyPr anchor="b"/>
          <a:lstStyle>
            <a:lvl1pPr algn="l">
              <a:defRPr sz="1814" b="1"/>
            </a:lvl1pPr>
          </a:lstStyle>
          <a:p>
            <a:r>
              <a:rPr lang="en-US"/>
              <a:t>Click to edit Master title style</a:t>
            </a:r>
          </a:p>
        </p:txBody>
      </p:sp>
      <p:sp>
        <p:nvSpPr>
          <p:cNvPr id="3" name="Content Placeholder 2"/>
          <p:cNvSpPr>
            <a:spLocks noGrp="1"/>
          </p:cNvSpPr>
          <p:nvPr>
            <p:ph idx="1"/>
          </p:nvPr>
        </p:nvSpPr>
        <p:spPr>
          <a:xfrm>
            <a:off x="15015210" y="1529718"/>
            <a:ext cx="21469350" cy="32777430"/>
          </a:xfrm>
        </p:spPr>
        <p:txBody>
          <a:bodyPr/>
          <a:lstStyle>
            <a:lvl1pPr>
              <a:defRPr sz="2864"/>
            </a:lvl1pPr>
            <a:lvl2pPr>
              <a:defRPr sz="2482"/>
            </a:lvl2pPr>
            <a:lvl3pPr>
              <a:defRPr sz="2195"/>
            </a:lvl3pPr>
            <a:lvl4pPr>
              <a:defRPr sz="1814"/>
            </a:lvl4pPr>
            <a:lvl5pPr>
              <a:defRPr sz="1814"/>
            </a:lvl5pPr>
            <a:lvl6pPr>
              <a:defRPr sz="1814"/>
            </a:lvl6pPr>
            <a:lvl7pPr>
              <a:defRPr sz="1814"/>
            </a:lvl7pPr>
            <a:lvl8pPr>
              <a:defRPr sz="1814"/>
            </a:lvl8pPr>
            <a:lvl9pPr>
              <a:defRPr sz="181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20244" y="8037198"/>
            <a:ext cx="12635519" cy="26269950"/>
          </a:xfrm>
        </p:spPr>
        <p:txBody>
          <a:bodyPr/>
          <a:lstStyle>
            <a:lvl1pPr marL="0" indent="0">
              <a:buNone/>
              <a:defRPr sz="1241"/>
            </a:lvl1pPr>
            <a:lvl2pPr marL="410072" indent="0">
              <a:buNone/>
              <a:defRPr sz="1050"/>
            </a:lvl2pPr>
            <a:lvl3pPr marL="820146" indent="0">
              <a:buNone/>
              <a:defRPr sz="859"/>
            </a:lvl3pPr>
            <a:lvl4pPr marL="1230219" indent="0">
              <a:buNone/>
              <a:defRPr sz="764"/>
            </a:lvl4pPr>
            <a:lvl5pPr marL="1640289" indent="0">
              <a:buNone/>
              <a:defRPr sz="764"/>
            </a:lvl5pPr>
            <a:lvl6pPr marL="2050362" indent="0">
              <a:buNone/>
              <a:defRPr sz="764"/>
            </a:lvl6pPr>
            <a:lvl7pPr marL="2460436" indent="0">
              <a:buNone/>
              <a:defRPr sz="764"/>
            </a:lvl7pPr>
            <a:lvl8pPr marL="2870508" indent="0">
              <a:buNone/>
              <a:defRPr sz="764"/>
            </a:lvl8pPr>
            <a:lvl9pPr marL="3280580" indent="0">
              <a:buNone/>
              <a:defRPr sz="764"/>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F58787F-99FA-41E8-93BB-4D027D5121DF}" type="slidenum">
              <a:rPr lang="en-US"/>
              <a:pPr>
                <a:defRPr/>
              </a:pPr>
              <a:t>‹#›</a:t>
            </a:fld>
            <a:endParaRPr lang="en-US"/>
          </a:p>
        </p:txBody>
      </p:sp>
    </p:spTree>
    <p:extLst>
      <p:ext uri="{BB962C8B-B14F-4D97-AF65-F5344CB8AC3E}">
        <p14:creationId xmlns:p14="http://schemas.microsoft.com/office/powerpoint/2010/main" val="2807458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8214" y="26883361"/>
            <a:ext cx="23042880" cy="3173730"/>
          </a:xfrm>
        </p:spPr>
        <p:txBody>
          <a:bodyPr anchor="b"/>
          <a:lstStyle>
            <a:lvl1pPr algn="l">
              <a:defRPr sz="1814" b="1"/>
            </a:lvl1pPr>
          </a:lstStyle>
          <a:p>
            <a:r>
              <a:rPr lang="en-US"/>
              <a:t>Click to edit Master title style</a:t>
            </a:r>
          </a:p>
        </p:txBody>
      </p:sp>
      <p:sp>
        <p:nvSpPr>
          <p:cNvPr id="3" name="Picture Placeholder 2"/>
          <p:cNvSpPr>
            <a:spLocks noGrp="1"/>
          </p:cNvSpPr>
          <p:nvPr>
            <p:ph type="pic" idx="1"/>
          </p:nvPr>
        </p:nvSpPr>
        <p:spPr>
          <a:xfrm>
            <a:off x="7528214" y="3430906"/>
            <a:ext cx="23042880" cy="23042880"/>
          </a:xfrm>
        </p:spPr>
        <p:txBody>
          <a:bodyPr/>
          <a:lstStyle>
            <a:lvl1pPr marL="0" indent="0">
              <a:buNone/>
              <a:defRPr sz="2864"/>
            </a:lvl1pPr>
            <a:lvl2pPr marL="410072" indent="0">
              <a:buNone/>
              <a:defRPr sz="2482"/>
            </a:lvl2pPr>
            <a:lvl3pPr marL="820146" indent="0">
              <a:buNone/>
              <a:defRPr sz="2195"/>
            </a:lvl3pPr>
            <a:lvl4pPr marL="1230219" indent="0">
              <a:buNone/>
              <a:defRPr sz="1814"/>
            </a:lvl4pPr>
            <a:lvl5pPr marL="1640289" indent="0">
              <a:buNone/>
              <a:defRPr sz="1814"/>
            </a:lvl5pPr>
            <a:lvl6pPr marL="2050362" indent="0">
              <a:buNone/>
              <a:defRPr sz="1814"/>
            </a:lvl6pPr>
            <a:lvl7pPr marL="2460436" indent="0">
              <a:buNone/>
              <a:defRPr sz="1814"/>
            </a:lvl7pPr>
            <a:lvl8pPr marL="2870508" indent="0">
              <a:buNone/>
              <a:defRPr sz="1814"/>
            </a:lvl8pPr>
            <a:lvl9pPr marL="3280580" indent="0">
              <a:buNone/>
              <a:defRPr sz="1814"/>
            </a:lvl9pPr>
          </a:lstStyle>
          <a:p>
            <a:pPr lvl="0"/>
            <a:endParaRPr lang="en-US" noProof="0"/>
          </a:p>
        </p:txBody>
      </p:sp>
      <p:sp>
        <p:nvSpPr>
          <p:cNvPr id="4" name="Text Placeholder 3"/>
          <p:cNvSpPr>
            <a:spLocks noGrp="1"/>
          </p:cNvSpPr>
          <p:nvPr>
            <p:ph type="body" sz="half" idx="2"/>
          </p:nvPr>
        </p:nvSpPr>
        <p:spPr>
          <a:xfrm>
            <a:off x="7528214" y="30057091"/>
            <a:ext cx="23042880" cy="4507230"/>
          </a:xfrm>
        </p:spPr>
        <p:txBody>
          <a:bodyPr/>
          <a:lstStyle>
            <a:lvl1pPr marL="0" indent="0">
              <a:buNone/>
              <a:defRPr sz="1241"/>
            </a:lvl1pPr>
            <a:lvl2pPr marL="410072" indent="0">
              <a:buNone/>
              <a:defRPr sz="1050"/>
            </a:lvl2pPr>
            <a:lvl3pPr marL="820146" indent="0">
              <a:buNone/>
              <a:defRPr sz="859"/>
            </a:lvl3pPr>
            <a:lvl4pPr marL="1230219" indent="0">
              <a:buNone/>
              <a:defRPr sz="764"/>
            </a:lvl4pPr>
            <a:lvl5pPr marL="1640289" indent="0">
              <a:buNone/>
              <a:defRPr sz="764"/>
            </a:lvl5pPr>
            <a:lvl6pPr marL="2050362" indent="0">
              <a:buNone/>
              <a:defRPr sz="764"/>
            </a:lvl6pPr>
            <a:lvl7pPr marL="2460436" indent="0">
              <a:buNone/>
              <a:defRPr sz="764"/>
            </a:lvl7pPr>
            <a:lvl8pPr marL="2870508" indent="0">
              <a:buNone/>
              <a:defRPr sz="764"/>
            </a:lvl8pPr>
            <a:lvl9pPr marL="3280580" indent="0">
              <a:buNone/>
              <a:defRPr sz="764"/>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6D0A3B2-596D-4437-83F5-1685CD9214C2}" type="slidenum">
              <a:rPr lang="en-US"/>
              <a:pPr>
                <a:defRPr/>
              </a:pPr>
              <a:t>‹#›</a:t>
            </a:fld>
            <a:endParaRPr lang="en-US"/>
          </a:p>
        </p:txBody>
      </p:sp>
    </p:spTree>
    <p:extLst>
      <p:ext uri="{BB962C8B-B14F-4D97-AF65-F5344CB8AC3E}">
        <p14:creationId xmlns:p14="http://schemas.microsoft.com/office/powerpoint/2010/main" val="3512280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383579" y="45727"/>
            <a:ext cx="29637644" cy="3966209"/>
          </a:xfrm>
          <a:prstGeom prst="rect">
            <a:avLst/>
          </a:prstGeom>
          <a:noFill/>
          <a:ln w="9525">
            <a:noFill/>
            <a:miter lim="800000"/>
            <a:headEnd/>
            <a:tailEnd/>
          </a:ln>
        </p:spPr>
        <p:txBody>
          <a:bodyPr vert="horz" wrap="square" lIns="399752" tIns="199875" rIns="399752" bIns="199875"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1739612" y="6311266"/>
            <a:ext cx="34925577" cy="2782633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p:txBody>
      </p:sp>
      <p:sp>
        <p:nvSpPr>
          <p:cNvPr id="1028" name="Rectangle 4"/>
          <p:cNvSpPr>
            <a:spLocks noGrp="1" noChangeArrowheads="1"/>
          </p:cNvSpPr>
          <p:nvPr>
            <p:ph type="dt" sz="half" idx="2"/>
          </p:nvPr>
        </p:nvSpPr>
        <p:spPr bwMode="auto">
          <a:xfrm>
            <a:off x="2881572" y="34991040"/>
            <a:ext cx="8001000" cy="2560320"/>
          </a:xfrm>
          <a:prstGeom prst="rect">
            <a:avLst/>
          </a:prstGeom>
          <a:noFill/>
          <a:ln w="9525">
            <a:noFill/>
            <a:miter lim="800000"/>
            <a:headEnd/>
            <a:tailEnd/>
          </a:ln>
          <a:effectLst/>
        </p:spPr>
        <p:txBody>
          <a:bodyPr vert="horz" wrap="none" lIns="399752" tIns="199875" rIns="399752" bIns="199875" numCol="1" anchor="ctr" anchorCtr="0" compatLnSpc="1">
            <a:prstTxWarp prst="textNoShape">
              <a:avLst/>
            </a:prstTxWarp>
          </a:bodyPr>
          <a:lstStyle>
            <a:lvl1pPr eaLnBrk="0" hangingPunct="0">
              <a:defRPr sz="5727">
                <a:latin typeface="Times New Roman" charset="0"/>
              </a:defRPr>
            </a:lvl1pPr>
          </a:lstStyle>
          <a:p>
            <a:pPr>
              <a:defRPr/>
            </a:pPr>
            <a:endParaRPr lang="en-US"/>
          </a:p>
        </p:txBody>
      </p:sp>
      <p:sp>
        <p:nvSpPr>
          <p:cNvPr id="1029" name="Rectangle 5"/>
          <p:cNvSpPr>
            <a:spLocks noGrp="1" noChangeArrowheads="1"/>
          </p:cNvSpPr>
          <p:nvPr>
            <p:ph type="ftr" sz="quarter" idx="3"/>
          </p:nvPr>
        </p:nvSpPr>
        <p:spPr bwMode="auto">
          <a:xfrm>
            <a:off x="13120428" y="34991040"/>
            <a:ext cx="12163945" cy="2560320"/>
          </a:xfrm>
          <a:prstGeom prst="rect">
            <a:avLst/>
          </a:prstGeom>
          <a:noFill/>
          <a:ln w="9525">
            <a:noFill/>
            <a:miter lim="800000"/>
            <a:headEnd/>
            <a:tailEnd/>
          </a:ln>
          <a:effectLst/>
        </p:spPr>
        <p:txBody>
          <a:bodyPr vert="horz" wrap="none" lIns="399752" tIns="199875" rIns="399752" bIns="199875" numCol="1" anchor="ctr" anchorCtr="0" compatLnSpc="1">
            <a:prstTxWarp prst="textNoShape">
              <a:avLst/>
            </a:prstTxWarp>
          </a:bodyPr>
          <a:lstStyle>
            <a:lvl1pPr algn="ctr" eaLnBrk="0" hangingPunct="0">
              <a:defRPr sz="5727">
                <a:latin typeface="Times New Roman" charset="0"/>
              </a:defRPr>
            </a:lvl1pPr>
          </a:lstStyle>
          <a:p>
            <a:pPr>
              <a:defRPr/>
            </a:pPr>
            <a:endParaRPr lang="en-US"/>
          </a:p>
        </p:txBody>
      </p:sp>
      <p:sp>
        <p:nvSpPr>
          <p:cNvPr id="1030" name="Rectangle 6"/>
          <p:cNvSpPr>
            <a:spLocks noGrp="1" noChangeArrowheads="1"/>
          </p:cNvSpPr>
          <p:nvPr>
            <p:ph type="sldNum" sz="quarter" idx="4"/>
          </p:nvPr>
        </p:nvSpPr>
        <p:spPr bwMode="auto">
          <a:xfrm>
            <a:off x="27522228" y="34991040"/>
            <a:ext cx="8001000" cy="2560320"/>
          </a:xfrm>
          <a:prstGeom prst="rect">
            <a:avLst/>
          </a:prstGeom>
          <a:noFill/>
          <a:ln w="9525">
            <a:noFill/>
            <a:miter lim="800000"/>
            <a:headEnd/>
            <a:tailEnd/>
          </a:ln>
          <a:effectLst/>
        </p:spPr>
        <p:txBody>
          <a:bodyPr vert="horz" wrap="none" lIns="399752" tIns="199875" rIns="399752" bIns="199875" numCol="1" anchor="ctr" anchorCtr="0" compatLnSpc="1">
            <a:prstTxWarp prst="textNoShape">
              <a:avLst/>
            </a:prstTxWarp>
          </a:bodyPr>
          <a:lstStyle>
            <a:lvl1pPr algn="r" eaLnBrk="0" hangingPunct="0">
              <a:defRPr sz="5727">
                <a:latin typeface="Times New Roman" charset="0"/>
              </a:defRPr>
            </a:lvl1pPr>
          </a:lstStyle>
          <a:p>
            <a:pPr>
              <a:defRPr/>
            </a:pPr>
            <a:fld id="{3DA2D13A-81BF-4FD9-B034-831A40ECC6C0}" type="slidenum">
              <a:rPr lang="en-US"/>
              <a:pPr>
                <a:defRPr/>
              </a:pPr>
              <a:t>‹#›</a:t>
            </a:fld>
            <a:endParaRPr lang="en-US"/>
          </a:p>
        </p:txBody>
      </p:sp>
    </p:spTree>
    <p:extLst>
      <p:ext uri="{BB962C8B-B14F-4D97-AF65-F5344CB8AC3E}">
        <p14:creationId xmlns:p14="http://schemas.microsoft.com/office/powerpoint/2010/main" val="400903208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defTabSz="16691946" rtl="0" eaLnBrk="0" fontAlgn="base" hangingPunct="0">
        <a:spcBef>
          <a:spcPct val="0"/>
        </a:spcBef>
        <a:spcAft>
          <a:spcPct val="0"/>
        </a:spcAft>
        <a:defRPr sz="7254" b="1">
          <a:solidFill>
            <a:schemeClr val="bg1"/>
          </a:solidFill>
          <a:latin typeface="+mj-lt"/>
          <a:ea typeface="+mj-ea"/>
          <a:cs typeface="+mj-cs"/>
        </a:defRPr>
      </a:lvl1pPr>
      <a:lvl2pPr algn="ctr" defTabSz="16691946" rtl="0" eaLnBrk="0" fontAlgn="base" hangingPunct="0">
        <a:spcBef>
          <a:spcPct val="0"/>
        </a:spcBef>
        <a:spcAft>
          <a:spcPct val="0"/>
        </a:spcAft>
        <a:defRPr sz="7254" b="1">
          <a:solidFill>
            <a:schemeClr val="bg1"/>
          </a:solidFill>
          <a:latin typeface="Arial" charset="0"/>
        </a:defRPr>
      </a:lvl2pPr>
      <a:lvl3pPr algn="ctr" defTabSz="16691946" rtl="0" eaLnBrk="0" fontAlgn="base" hangingPunct="0">
        <a:spcBef>
          <a:spcPct val="0"/>
        </a:spcBef>
        <a:spcAft>
          <a:spcPct val="0"/>
        </a:spcAft>
        <a:defRPr sz="7254" b="1">
          <a:solidFill>
            <a:schemeClr val="bg1"/>
          </a:solidFill>
          <a:latin typeface="Arial" charset="0"/>
        </a:defRPr>
      </a:lvl3pPr>
      <a:lvl4pPr algn="ctr" defTabSz="16691946" rtl="0" eaLnBrk="0" fontAlgn="base" hangingPunct="0">
        <a:spcBef>
          <a:spcPct val="0"/>
        </a:spcBef>
        <a:spcAft>
          <a:spcPct val="0"/>
        </a:spcAft>
        <a:defRPr sz="7254" b="1">
          <a:solidFill>
            <a:schemeClr val="bg1"/>
          </a:solidFill>
          <a:latin typeface="Arial" charset="0"/>
        </a:defRPr>
      </a:lvl4pPr>
      <a:lvl5pPr algn="ctr" defTabSz="16691946" rtl="0" eaLnBrk="0" fontAlgn="base" hangingPunct="0">
        <a:spcBef>
          <a:spcPct val="0"/>
        </a:spcBef>
        <a:spcAft>
          <a:spcPct val="0"/>
        </a:spcAft>
        <a:defRPr sz="7254" b="1">
          <a:solidFill>
            <a:schemeClr val="bg1"/>
          </a:solidFill>
          <a:latin typeface="Arial" charset="0"/>
        </a:defRPr>
      </a:lvl5pPr>
      <a:lvl6pPr marL="410072" algn="ctr" defTabSz="16691946" rtl="0" fontAlgn="base">
        <a:spcBef>
          <a:spcPct val="0"/>
        </a:spcBef>
        <a:spcAft>
          <a:spcPct val="0"/>
        </a:spcAft>
        <a:defRPr sz="7254" b="1">
          <a:solidFill>
            <a:schemeClr val="bg1"/>
          </a:solidFill>
          <a:latin typeface="Arial" charset="0"/>
        </a:defRPr>
      </a:lvl6pPr>
      <a:lvl7pPr marL="820146" algn="ctr" defTabSz="16691946" rtl="0" fontAlgn="base">
        <a:spcBef>
          <a:spcPct val="0"/>
        </a:spcBef>
        <a:spcAft>
          <a:spcPct val="0"/>
        </a:spcAft>
        <a:defRPr sz="7254" b="1">
          <a:solidFill>
            <a:schemeClr val="bg1"/>
          </a:solidFill>
          <a:latin typeface="Arial" charset="0"/>
        </a:defRPr>
      </a:lvl7pPr>
      <a:lvl8pPr marL="1230219" algn="ctr" defTabSz="16691946" rtl="0" fontAlgn="base">
        <a:spcBef>
          <a:spcPct val="0"/>
        </a:spcBef>
        <a:spcAft>
          <a:spcPct val="0"/>
        </a:spcAft>
        <a:defRPr sz="7254" b="1">
          <a:solidFill>
            <a:schemeClr val="bg1"/>
          </a:solidFill>
          <a:latin typeface="Arial" charset="0"/>
        </a:defRPr>
      </a:lvl8pPr>
      <a:lvl9pPr marL="1640289" algn="ctr" defTabSz="16691946" rtl="0" fontAlgn="base">
        <a:spcBef>
          <a:spcPct val="0"/>
        </a:spcBef>
        <a:spcAft>
          <a:spcPct val="0"/>
        </a:spcAft>
        <a:defRPr sz="7254" b="1">
          <a:solidFill>
            <a:schemeClr val="bg1"/>
          </a:solidFill>
          <a:latin typeface="Arial" charset="0"/>
        </a:defRPr>
      </a:lvl9pPr>
    </p:titleStyle>
    <p:bodyStyle>
      <a:lvl1pPr marL="1423863" indent="-1423863" algn="l" defTabSz="16691946" rtl="0" eaLnBrk="0" fontAlgn="base" hangingPunct="0">
        <a:spcBef>
          <a:spcPct val="20000"/>
        </a:spcBef>
        <a:spcAft>
          <a:spcPct val="0"/>
        </a:spcAft>
        <a:defRPr sz="2195">
          <a:solidFill>
            <a:schemeClr val="tx1"/>
          </a:solidFill>
          <a:latin typeface="+mn-lt"/>
          <a:ea typeface="+mn-ea"/>
          <a:cs typeface="+mn-cs"/>
        </a:defRPr>
      </a:lvl1pPr>
      <a:lvl2pPr marL="3079815" indent="-1183230" algn="l" defTabSz="16691946" rtl="0" eaLnBrk="0" fontAlgn="base" hangingPunct="0">
        <a:spcBef>
          <a:spcPct val="20000"/>
        </a:spcBef>
        <a:spcAft>
          <a:spcPct val="0"/>
        </a:spcAft>
        <a:defRPr sz="12218">
          <a:solidFill>
            <a:schemeClr val="tx1"/>
          </a:solidFill>
          <a:latin typeface="Times New Roman" charset="0"/>
        </a:defRPr>
      </a:lvl2pPr>
      <a:lvl3pPr marL="4741464" indent="-946870" algn="l" defTabSz="16691946" rtl="0" eaLnBrk="0" fontAlgn="base" hangingPunct="0">
        <a:spcBef>
          <a:spcPct val="20000"/>
        </a:spcBef>
        <a:spcAft>
          <a:spcPct val="0"/>
        </a:spcAft>
        <a:defRPr sz="10404">
          <a:solidFill>
            <a:schemeClr val="tx1"/>
          </a:solidFill>
          <a:latin typeface="Times New Roman" charset="0"/>
        </a:defRPr>
      </a:lvl3pPr>
      <a:lvl4pPr marL="6636626" indent="-948292" algn="l" defTabSz="16691946" rtl="0" eaLnBrk="0" fontAlgn="base" hangingPunct="0">
        <a:spcBef>
          <a:spcPct val="20000"/>
        </a:spcBef>
        <a:spcAft>
          <a:spcPct val="0"/>
        </a:spcAft>
        <a:defRPr sz="8686">
          <a:solidFill>
            <a:schemeClr val="tx1"/>
          </a:solidFill>
          <a:latin typeface="Times New Roman" charset="0"/>
        </a:defRPr>
      </a:lvl4pPr>
      <a:lvl5pPr marL="8536058" indent="-952565" algn="l" defTabSz="16691946" rtl="0" eaLnBrk="0" fontAlgn="base" hangingPunct="0">
        <a:spcBef>
          <a:spcPct val="20000"/>
        </a:spcBef>
        <a:spcAft>
          <a:spcPct val="0"/>
        </a:spcAft>
        <a:defRPr sz="8686">
          <a:solidFill>
            <a:schemeClr val="tx1"/>
          </a:solidFill>
          <a:latin typeface="Times New Roman" charset="0"/>
        </a:defRPr>
      </a:lvl5pPr>
      <a:lvl6pPr marL="8946131" indent="-952565" algn="l" defTabSz="16691946" rtl="0" fontAlgn="base">
        <a:spcBef>
          <a:spcPct val="20000"/>
        </a:spcBef>
        <a:spcAft>
          <a:spcPct val="0"/>
        </a:spcAft>
        <a:defRPr sz="8686">
          <a:solidFill>
            <a:schemeClr val="tx1"/>
          </a:solidFill>
          <a:latin typeface="Times New Roman" charset="0"/>
        </a:defRPr>
      </a:lvl6pPr>
      <a:lvl7pPr marL="9356205" indent="-952565" algn="l" defTabSz="16691946" rtl="0" fontAlgn="base">
        <a:spcBef>
          <a:spcPct val="20000"/>
        </a:spcBef>
        <a:spcAft>
          <a:spcPct val="0"/>
        </a:spcAft>
        <a:defRPr sz="8686">
          <a:solidFill>
            <a:schemeClr val="tx1"/>
          </a:solidFill>
          <a:latin typeface="Times New Roman" charset="0"/>
        </a:defRPr>
      </a:lvl7pPr>
      <a:lvl8pPr marL="9766277" indent="-952565" algn="l" defTabSz="16691946" rtl="0" fontAlgn="base">
        <a:spcBef>
          <a:spcPct val="20000"/>
        </a:spcBef>
        <a:spcAft>
          <a:spcPct val="0"/>
        </a:spcAft>
        <a:defRPr sz="8686">
          <a:solidFill>
            <a:schemeClr val="tx1"/>
          </a:solidFill>
          <a:latin typeface="Times New Roman" charset="0"/>
        </a:defRPr>
      </a:lvl8pPr>
      <a:lvl9pPr marL="10176348" indent="-952565" algn="l" defTabSz="16691946" rtl="0" fontAlgn="base">
        <a:spcBef>
          <a:spcPct val="20000"/>
        </a:spcBef>
        <a:spcAft>
          <a:spcPct val="0"/>
        </a:spcAft>
        <a:defRPr sz="8686">
          <a:solidFill>
            <a:schemeClr val="tx1"/>
          </a:solidFill>
          <a:latin typeface="Times New Roman" charset="0"/>
        </a:defRPr>
      </a:lvl9pPr>
    </p:bodyStyle>
    <p:otherStyle>
      <a:defPPr>
        <a:defRPr lang="en-US"/>
      </a:defPPr>
      <a:lvl1pPr marL="0" algn="l" defTabSz="820146" rtl="0" eaLnBrk="1" latinLnBrk="0" hangingPunct="1">
        <a:defRPr sz="1623" kern="1200">
          <a:solidFill>
            <a:schemeClr val="tx1"/>
          </a:solidFill>
          <a:latin typeface="+mn-lt"/>
          <a:ea typeface="+mn-ea"/>
          <a:cs typeface="+mn-cs"/>
        </a:defRPr>
      </a:lvl1pPr>
      <a:lvl2pPr marL="410072" algn="l" defTabSz="820146" rtl="0" eaLnBrk="1" latinLnBrk="0" hangingPunct="1">
        <a:defRPr sz="1623" kern="1200">
          <a:solidFill>
            <a:schemeClr val="tx1"/>
          </a:solidFill>
          <a:latin typeface="+mn-lt"/>
          <a:ea typeface="+mn-ea"/>
          <a:cs typeface="+mn-cs"/>
        </a:defRPr>
      </a:lvl2pPr>
      <a:lvl3pPr marL="820146" algn="l" defTabSz="820146" rtl="0" eaLnBrk="1" latinLnBrk="0" hangingPunct="1">
        <a:defRPr sz="1623" kern="1200">
          <a:solidFill>
            <a:schemeClr val="tx1"/>
          </a:solidFill>
          <a:latin typeface="+mn-lt"/>
          <a:ea typeface="+mn-ea"/>
          <a:cs typeface="+mn-cs"/>
        </a:defRPr>
      </a:lvl3pPr>
      <a:lvl4pPr marL="1230219" algn="l" defTabSz="820146" rtl="0" eaLnBrk="1" latinLnBrk="0" hangingPunct="1">
        <a:defRPr sz="1623" kern="1200">
          <a:solidFill>
            <a:schemeClr val="tx1"/>
          </a:solidFill>
          <a:latin typeface="+mn-lt"/>
          <a:ea typeface="+mn-ea"/>
          <a:cs typeface="+mn-cs"/>
        </a:defRPr>
      </a:lvl4pPr>
      <a:lvl5pPr marL="1640289" algn="l" defTabSz="820146" rtl="0" eaLnBrk="1" latinLnBrk="0" hangingPunct="1">
        <a:defRPr sz="1623" kern="1200">
          <a:solidFill>
            <a:schemeClr val="tx1"/>
          </a:solidFill>
          <a:latin typeface="+mn-lt"/>
          <a:ea typeface="+mn-ea"/>
          <a:cs typeface="+mn-cs"/>
        </a:defRPr>
      </a:lvl5pPr>
      <a:lvl6pPr marL="2050362" algn="l" defTabSz="820146" rtl="0" eaLnBrk="1" latinLnBrk="0" hangingPunct="1">
        <a:defRPr sz="1623" kern="1200">
          <a:solidFill>
            <a:schemeClr val="tx1"/>
          </a:solidFill>
          <a:latin typeface="+mn-lt"/>
          <a:ea typeface="+mn-ea"/>
          <a:cs typeface="+mn-cs"/>
        </a:defRPr>
      </a:lvl6pPr>
      <a:lvl7pPr marL="2460436" algn="l" defTabSz="820146" rtl="0" eaLnBrk="1" latinLnBrk="0" hangingPunct="1">
        <a:defRPr sz="1623" kern="1200">
          <a:solidFill>
            <a:schemeClr val="tx1"/>
          </a:solidFill>
          <a:latin typeface="+mn-lt"/>
          <a:ea typeface="+mn-ea"/>
          <a:cs typeface="+mn-cs"/>
        </a:defRPr>
      </a:lvl7pPr>
      <a:lvl8pPr marL="2870508" algn="l" defTabSz="820146" rtl="0" eaLnBrk="1" latinLnBrk="0" hangingPunct="1">
        <a:defRPr sz="1623" kern="1200">
          <a:solidFill>
            <a:schemeClr val="tx1"/>
          </a:solidFill>
          <a:latin typeface="+mn-lt"/>
          <a:ea typeface="+mn-ea"/>
          <a:cs typeface="+mn-cs"/>
        </a:defRPr>
      </a:lvl8pPr>
      <a:lvl9pPr marL="3280580" algn="l" defTabSz="820146" rtl="0" eaLnBrk="1" latinLnBrk="0" hangingPunct="1">
        <a:defRPr sz="16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png"/><Relationship Id="rId18" Type="http://schemas.openxmlformats.org/officeDocument/2006/relationships/hyperlink" Target="https://doi.org/10.1016/j.ejpb.2017.01.011" TargetMode="External"/><Relationship Id="rId3" Type="http://schemas.openxmlformats.org/officeDocument/2006/relationships/image" Target="../media/image1.png"/><Relationship Id="rId7" Type="http://schemas.openxmlformats.org/officeDocument/2006/relationships/image" Target="../media/image5.jpeg"/><Relationship Id="rId12" Type="http://schemas.openxmlformats.org/officeDocument/2006/relationships/image" Target="../media/image10.png"/><Relationship Id="rId17" Type="http://schemas.openxmlformats.org/officeDocument/2006/relationships/image" Target="../media/image14.png"/><Relationship Id="rId2" Type="http://schemas.openxmlformats.org/officeDocument/2006/relationships/notesSlide" Target="../notesSlides/notesSlide1.xml"/><Relationship Id="rId16" Type="http://schemas.openxmlformats.org/officeDocument/2006/relationships/image" Target="../media/image13.png"/><Relationship Id="rId1" Type="http://schemas.openxmlformats.org/officeDocument/2006/relationships/slideLayout" Target="../slideLayouts/slideLayout12.xml"/><Relationship Id="rId6" Type="http://schemas.openxmlformats.org/officeDocument/2006/relationships/image" Target="../media/image4.jpe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oleObject" Target="../embeddings/oleObject1.bin"/><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5" name="Rectangle 1148"/>
          <p:cNvSpPr>
            <a:spLocks noChangeArrowheads="1"/>
          </p:cNvSpPr>
          <p:nvPr/>
        </p:nvSpPr>
        <p:spPr bwMode="auto">
          <a:xfrm>
            <a:off x="12026768" y="7027715"/>
            <a:ext cx="12761787" cy="1738756"/>
          </a:xfrm>
          <a:prstGeom prst="rect">
            <a:avLst/>
          </a:prstGeom>
          <a:solidFill>
            <a:srgbClr val="FFCCFF"/>
          </a:solidFill>
          <a:ln w="9525">
            <a:solidFill>
              <a:schemeClr val="tx1"/>
            </a:solidFill>
            <a:miter lim="800000"/>
            <a:headEnd/>
            <a:tailEnd/>
          </a:ln>
        </p:spPr>
        <p:txBody>
          <a:bodyPr wrap="none" lIns="82020" tIns="41010" rIns="82020" bIns="4101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195"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027" name="Rectangle 2"/>
          <p:cNvSpPr>
            <a:spLocks noChangeArrowheads="1"/>
          </p:cNvSpPr>
          <p:nvPr/>
        </p:nvSpPr>
        <p:spPr bwMode="auto">
          <a:xfrm>
            <a:off x="23770460" y="-13729133"/>
            <a:ext cx="12555031" cy="3492060"/>
          </a:xfrm>
          <a:prstGeom prst="rect">
            <a:avLst/>
          </a:prstGeom>
          <a:solidFill>
            <a:srgbClr val="D8E0E0"/>
          </a:solidFill>
          <a:ln w="9525">
            <a:noFill/>
            <a:miter lim="800000"/>
            <a:headEnd/>
            <a:tailEnd/>
          </a:ln>
        </p:spPr>
        <p:txBody>
          <a:bodyPr wrap="none" lIns="82020" tIns="41010" rIns="82020" bIns="4101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195"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028" name="Rectangle 4"/>
          <p:cNvSpPr>
            <a:spLocks noGrp="1" noChangeAspect="1" noChangeArrowheads="1"/>
          </p:cNvSpPr>
          <p:nvPr>
            <p:ph type="title"/>
          </p:nvPr>
        </p:nvSpPr>
        <p:spPr>
          <a:xfrm>
            <a:off x="8188036" y="626296"/>
            <a:ext cx="24040408" cy="4801314"/>
          </a:xfrm>
          <a:solidFill>
            <a:srgbClr val="FFCCFF"/>
          </a:solidFill>
          <a:ln>
            <a:solidFill>
              <a:schemeClr val="tx1"/>
            </a:solidFill>
          </a:ln>
        </p:spPr>
        <p:txBody>
          <a:bodyPr vert="horz" wrap="square" lIns="0" tIns="0" rIns="0" bIns="0" numCol="1" anchor="ctr" anchorCtr="0" compatLnSpc="1">
            <a:prstTxWarp prst="textNoShape">
              <a:avLst/>
            </a:prstTxWarp>
            <a:spAutoFit/>
          </a:bodyPr>
          <a:lstStyle/>
          <a:p>
            <a:r>
              <a:rPr lang="en-US" sz="7200" dirty="0">
                <a:solidFill>
                  <a:schemeClr val="tx1"/>
                </a:solidFill>
              </a:rPr>
              <a:t>Overcoming Multidrug Resistance in Breast Cancer: Targeting MRP Proteins for Enhanced Therapeutic Efficacy</a:t>
            </a:r>
            <a:br>
              <a:rPr lang="en-US" sz="10499" dirty="0">
                <a:solidFill>
                  <a:schemeClr val="tx1"/>
                </a:solidFill>
              </a:rPr>
            </a:br>
            <a:r>
              <a:rPr lang="en-US" sz="5400" dirty="0">
                <a:solidFill>
                  <a:srgbClr val="000000"/>
                </a:solidFill>
              </a:rPr>
              <a:t>Camryn Tims, Rajib Biswas, Treiveanna Jenkins, Anup Kundu PhD.</a:t>
            </a:r>
            <a:br>
              <a:rPr lang="en-US" sz="5400" dirty="0">
                <a:solidFill>
                  <a:srgbClr val="000000"/>
                </a:solidFill>
              </a:rPr>
            </a:br>
            <a:r>
              <a:rPr lang="en-US" sz="4200" dirty="0">
                <a:solidFill>
                  <a:srgbClr val="000000"/>
                </a:solidFill>
              </a:rPr>
              <a:t>Biology Department, Xavier University; Tulane University Health Sciences Center</a:t>
            </a:r>
            <a:endParaRPr lang="en-US" sz="4200" b="0" dirty="0">
              <a:solidFill>
                <a:srgbClr val="000000"/>
              </a:solidFill>
            </a:endParaRPr>
          </a:p>
        </p:txBody>
      </p:sp>
      <p:sp>
        <p:nvSpPr>
          <p:cNvPr id="1029" name="Text Box 1147"/>
          <p:cNvSpPr txBox="1">
            <a:spLocks noChangeArrowheads="1"/>
          </p:cNvSpPr>
          <p:nvPr/>
        </p:nvSpPr>
        <p:spPr bwMode="auto">
          <a:xfrm>
            <a:off x="547950" y="9122155"/>
            <a:ext cx="10630263" cy="9516243"/>
          </a:xfrm>
          <a:prstGeom prst="rect">
            <a:avLst/>
          </a:prstGeom>
          <a:solidFill>
            <a:schemeClr val="bg1"/>
          </a:solidFill>
          <a:ln w="25400">
            <a:solidFill>
              <a:schemeClr val="tx1"/>
            </a:solidFill>
            <a:miter lim="800000"/>
            <a:headEnd type="none" w="sm" len="sm"/>
            <a:tailEnd type="none" w="sm" len="sm"/>
          </a:ln>
        </p:spPr>
        <p:txBody>
          <a:bodyPr lIns="82020" tIns="41010" rIns="82020" bIns="41010"/>
          <a:lstStyle/>
          <a:p>
            <a:pPr marL="182880" marR="0" lvl="0" indent="0" algn="l" defTabSz="914400" rtl="0" eaLnBrk="0" fontAlgn="base" latinLnBrk="0" hangingPunct="0">
              <a:lnSpc>
                <a:spcPct val="100000"/>
              </a:lnSpc>
              <a:spcBef>
                <a:spcPct val="0"/>
              </a:spcBef>
              <a:spcAft>
                <a:spcPct val="0"/>
              </a:spcAft>
              <a:buClrTx/>
              <a:buSzTx/>
              <a:buFontTx/>
              <a:buNone/>
              <a:tabLst/>
              <a:defRPr/>
            </a:pPr>
            <a:r>
              <a:rPr kumimoji="0" lang="en-US" sz="3900" i="0" u="none" strike="noStrike" kern="1200" cap="none" spc="0" normalizeH="0" baseline="0" noProof="0" dirty="0">
                <a:ln>
                  <a:noFill/>
                </a:ln>
                <a:solidFill>
                  <a:srgbClr val="000000"/>
                </a:solidFill>
                <a:effectLst/>
                <a:uLnTx/>
                <a:uFillTx/>
                <a:latin typeface="+mj-lt"/>
                <a:ea typeface="+mn-ea"/>
                <a:cs typeface="+mn-cs"/>
              </a:rPr>
              <a:t>In this project, the MDR proteins will be targeted as the major resistant protein in the cancer cell lines. When MRP-1/P-</a:t>
            </a:r>
            <a:r>
              <a:rPr kumimoji="0" lang="en-US" sz="3900" i="0" u="none" strike="noStrike" kern="1200" cap="none" spc="0" normalizeH="0" baseline="0" noProof="0" dirty="0" err="1">
                <a:ln>
                  <a:noFill/>
                </a:ln>
                <a:solidFill>
                  <a:srgbClr val="000000"/>
                </a:solidFill>
                <a:effectLst/>
                <a:uLnTx/>
                <a:uFillTx/>
                <a:latin typeface="+mj-lt"/>
                <a:ea typeface="+mn-ea"/>
                <a:cs typeface="+mn-cs"/>
              </a:rPr>
              <a:t>gp</a:t>
            </a:r>
            <a:r>
              <a:rPr kumimoji="0" lang="en-US" sz="3900" i="0" u="none" strike="noStrike" kern="1200" cap="none" spc="0" normalizeH="0" baseline="0" noProof="0" dirty="0">
                <a:ln>
                  <a:noFill/>
                </a:ln>
                <a:solidFill>
                  <a:srgbClr val="000000"/>
                </a:solidFill>
                <a:effectLst/>
                <a:uLnTx/>
                <a:uFillTx/>
                <a:latin typeface="+mj-lt"/>
                <a:ea typeface="+mn-ea"/>
                <a:cs typeface="+mn-cs"/>
              </a:rPr>
              <a:t> is highly expressed, it creates an extremely resistant cell environment for the breast cancer cells. This protein has the ability to dispel a huge list of anti-cancer drugs including doxorubicin. We anticipate that knocking down MRP-1/P-</a:t>
            </a:r>
            <a:r>
              <a:rPr kumimoji="0" lang="en-US" sz="3900" i="0" u="none" strike="noStrike" kern="1200" cap="none" spc="0" normalizeH="0" baseline="0" noProof="0" dirty="0" err="1">
                <a:ln>
                  <a:noFill/>
                </a:ln>
                <a:solidFill>
                  <a:srgbClr val="000000"/>
                </a:solidFill>
                <a:effectLst/>
                <a:uLnTx/>
                <a:uFillTx/>
                <a:latin typeface="+mj-lt"/>
                <a:ea typeface="+mn-ea"/>
                <a:cs typeface="+mn-cs"/>
              </a:rPr>
              <a:t>gp</a:t>
            </a:r>
            <a:r>
              <a:rPr kumimoji="0" lang="en-US" sz="3900" i="0" u="none" strike="noStrike" kern="1200" cap="none" spc="0" normalizeH="0" baseline="0" noProof="0" dirty="0">
                <a:ln>
                  <a:noFill/>
                </a:ln>
                <a:solidFill>
                  <a:srgbClr val="000000"/>
                </a:solidFill>
                <a:effectLst/>
                <a:uLnTx/>
                <a:uFillTx/>
                <a:latin typeface="+mj-lt"/>
                <a:ea typeface="+mn-ea"/>
                <a:cs typeface="+mn-cs"/>
              </a:rPr>
              <a:t> by siRNA encapsulated nanoparticles could enhance the delivery of doxorubicin (Dox) into the breast cancer cells. The preliminary study has been focused on the development of an aptamer-labeled nanoparticle system for effective delivery of MRP-1/P-</a:t>
            </a:r>
            <a:r>
              <a:rPr kumimoji="0" lang="en-US" sz="3900" i="0" u="none" strike="noStrike" kern="1200" cap="none" spc="0" normalizeH="0" baseline="0" noProof="0" dirty="0" err="1">
                <a:ln>
                  <a:noFill/>
                </a:ln>
                <a:solidFill>
                  <a:srgbClr val="000000"/>
                </a:solidFill>
                <a:effectLst/>
                <a:uLnTx/>
                <a:uFillTx/>
                <a:latin typeface="+mj-lt"/>
                <a:ea typeface="+mn-ea"/>
                <a:cs typeface="+mn-cs"/>
              </a:rPr>
              <a:t>gp</a:t>
            </a:r>
            <a:r>
              <a:rPr kumimoji="0" lang="en-US" sz="3900" i="0" u="none" strike="noStrike" kern="1200" cap="none" spc="0" normalizeH="0" baseline="0" noProof="0" dirty="0">
                <a:ln>
                  <a:noFill/>
                </a:ln>
                <a:solidFill>
                  <a:srgbClr val="000000"/>
                </a:solidFill>
                <a:effectLst/>
                <a:uLnTx/>
                <a:uFillTx/>
                <a:latin typeface="+mj-lt"/>
                <a:ea typeface="+mn-ea"/>
                <a:cs typeface="+mn-cs"/>
              </a:rPr>
              <a:t> siRNA into breast cancer cells. </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195"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030" name="Rectangle 1148"/>
          <p:cNvSpPr>
            <a:spLocks noChangeArrowheads="1"/>
          </p:cNvSpPr>
          <p:nvPr/>
        </p:nvSpPr>
        <p:spPr bwMode="auto">
          <a:xfrm>
            <a:off x="389576" y="7027715"/>
            <a:ext cx="10790421" cy="1738756"/>
          </a:xfrm>
          <a:prstGeom prst="rect">
            <a:avLst/>
          </a:prstGeom>
          <a:solidFill>
            <a:srgbClr val="FFCCFF"/>
          </a:solidFill>
          <a:ln w="9525">
            <a:solidFill>
              <a:schemeClr val="tx1"/>
            </a:solidFill>
            <a:miter lim="800000"/>
            <a:headEnd/>
            <a:tailEnd/>
          </a:ln>
        </p:spPr>
        <p:txBody>
          <a:bodyPr wrap="none" lIns="82020" tIns="41010" rIns="82020" bIns="4101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195"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035" name="Rectangle 1154"/>
          <p:cNvSpPr>
            <a:spLocks noChangeArrowheads="1"/>
          </p:cNvSpPr>
          <p:nvPr/>
        </p:nvSpPr>
        <p:spPr bwMode="auto">
          <a:xfrm>
            <a:off x="12394277" y="7339764"/>
            <a:ext cx="6168044" cy="989215"/>
          </a:xfrm>
          <a:prstGeom prst="rect">
            <a:avLst/>
          </a:prstGeom>
          <a:noFill/>
          <a:ln w="9525">
            <a:noFill/>
            <a:miter lim="800000"/>
            <a:headEnd/>
            <a:tailEnd/>
          </a:ln>
        </p:spPr>
        <p:txBody>
          <a:bodyPr lIns="0" tIns="0" rIns="0" bIns="0"/>
          <a:lstStyle/>
          <a:p>
            <a:pPr marL="0" marR="0" lvl="0" indent="0" algn="l" defTabSz="16691946" rtl="0" eaLnBrk="1" fontAlgn="base" latinLnBrk="0" hangingPunct="1">
              <a:lnSpc>
                <a:spcPct val="100000"/>
              </a:lnSpc>
              <a:spcBef>
                <a:spcPct val="20000"/>
              </a:spcBef>
              <a:spcAft>
                <a:spcPct val="0"/>
              </a:spcAft>
              <a:buClrTx/>
              <a:buSzTx/>
              <a:buFontTx/>
              <a:buNone/>
              <a:tabLst/>
              <a:defRPr/>
            </a:pPr>
            <a:r>
              <a:rPr kumimoji="0" lang="en-US" sz="6600" b="1" i="0" u="none" strike="noStrike" kern="1200" cap="none" spc="0" normalizeH="0" baseline="0" noProof="0" dirty="0">
                <a:ln>
                  <a:noFill/>
                </a:ln>
                <a:effectLst/>
                <a:uLnTx/>
                <a:uFillTx/>
                <a:latin typeface="Arial" charset="0"/>
                <a:ea typeface="+mn-ea"/>
                <a:cs typeface="+mn-cs"/>
              </a:rPr>
              <a:t>Data</a:t>
            </a:r>
          </a:p>
        </p:txBody>
      </p:sp>
      <p:sp>
        <p:nvSpPr>
          <p:cNvPr id="1044" name="Text Box 1163"/>
          <p:cNvSpPr txBox="1">
            <a:spLocks noChangeArrowheads="1"/>
          </p:cNvSpPr>
          <p:nvPr/>
        </p:nvSpPr>
        <p:spPr bwMode="auto">
          <a:xfrm>
            <a:off x="12173412" y="9122155"/>
            <a:ext cx="12685222" cy="7435750"/>
          </a:xfrm>
          <a:prstGeom prst="rect">
            <a:avLst/>
          </a:prstGeom>
          <a:solidFill>
            <a:schemeClr val="bg1"/>
          </a:solidFill>
          <a:ln w="25400">
            <a:solidFill>
              <a:schemeClr val="tx1"/>
            </a:solidFill>
            <a:miter lim="800000"/>
            <a:headEnd type="none" w="sm" len="sm"/>
            <a:tailEnd type="none" w="sm" len="sm"/>
          </a:ln>
        </p:spPr>
        <p:txBody>
          <a:bodyPr lIns="82020" tIns="41010" rIns="82020" bIns="41010"/>
          <a:lstStyle/>
          <a:p>
            <a:pPr marL="182880" marR="0" lvl="0" indent="0" algn="l" defTabSz="914400" rtl="0" eaLnBrk="0" fontAlgn="base" latinLnBrk="0" hangingPunct="0">
              <a:lnSpc>
                <a:spcPct val="100000"/>
              </a:lnSpc>
              <a:spcBef>
                <a:spcPct val="0"/>
              </a:spcBef>
              <a:spcAft>
                <a:spcPct val="0"/>
              </a:spcAft>
              <a:buClrTx/>
              <a:buSzTx/>
              <a:buFontTx/>
              <a:buNone/>
              <a:tabLst/>
              <a:defRPr/>
            </a:pPr>
            <a:r>
              <a:rPr lang="en-US" sz="4000" b="1" dirty="0">
                <a:solidFill>
                  <a:srgbClr val="000000"/>
                </a:solidFill>
                <a:latin typeface="Times New Roman" pitchFamily="18" charset="0"/>
              </a:rPr>
              <a:t> </a:t>
            </a:r>
            <a:r>
              <a:rPr lang="en-US" sz="4000" b="1" dirty="0">
                <a:latin typeface="+mn-lt"/>
                <a:ea typeface="+mn-ea"/>
                <a:cs typeface="+mn-cs"/>
              </a:rPr>
              <a:t>Figure 2.  The expression of MRP-1 in 4T1-R and 4T1-S breast cancer cells by immunofluorescence.</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045" name="Text Box 1164"/>
          <p:cNvSpPr txBox="1">
            <a:spLocks noChangeArrowheads="1"/>
          </p:cNvSpPr>
          <p:nvPr/>
        </p:nvSpPr>
        <p:spPr bwMode="auto">
          <a:xfrm>
            <a:off x="12180992" y="17320221"/>
            <a:ext cx="12685222" cy="8632859"/>
          </a:xfrm>
          <a:prstGeom prst="rect">
            <a:avLst/>
          </a:prstGeom>
          <a:solidFill>
            <a:schemeClr val="bg1"/>
          </a:solidFill>
          <a:ln w="25400">
            <a:solidFill>
              <a:schemeClr val="tx1"/>
            </a:solidFill>
            <a:miter lim="800000"/>
            <a:headEnd type="none" w="sm" len="sm"/>
            <a:tailEnd type="none" w="sm" len="sm"/>
          </a:ln>
        </p:spPr>
        <p:txBody>
          <a:bodyPr lIns="82020" tIns="41010" rIns="82020" bIns="41010"/>
          <a:lstStyle/>
          <a:p>
            <a:pPr marL="182880" defTabSz="914400" eaLnBrk="0" fontAlgn="base" hangingPunct="0">
              <a:spcBef>
                <a:spcPct val="0"/>
              </a:spcBef>
              <a:spcAft>
                <a:spcPct val="0"/>
              </a:spcAft>
              <a:defRPr/>
            </a:pPr>
            <a:r>
              <a:rPr lang="en-US" sz="4000" b="1" dirty="0">
                <a:latin typeface="+mn-lt"/>
                <a:ea typeface="+mn-ea"/>
                <a:cs typeface="+mn-cs"/>
              </a:rPr>
              <a:t>Figure 3. Comparison of particle size (a) and zeta potential (b) between blank and siRNA  nanoparticles (with aptamer)</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046" name="Text Box 1165"/>
          <p:cNvSpPr txBox="1">
            <a:spLocks noChangeArrowheads="1"/>
          </p:cNvSpPr>
          <p:nvPr/>
        </p:nvSpPr>
        <p:spPr bwMode="auto">
          <a:xfrm>
            <a:off x="12137717" y="26822408"/>
            <a:ext cx="12692802" cy="8969638"/>
          </a:xfrm>
          <a:prstGeom prst="rect">
            <a:avLst/>
          </a:prstGeom>
          <a:solidFill>
            <a:schemeClr val="bg1"/>
          </a:solidFill>
          <a:ln w="25400">
            <a:solidFill>
              <a:schemeClr val="tx1"/>
            </a:solidFill>
            <a:miter lim="800000"/>
            <a:headEnd type="none" w="sm" len="sm"/>
            <a:tailEnd type="none" w="sm" len="sm"/>
          </a:ln>
        </p:spPr>
        <p:txBody>
          <a:bodyPr lIns="82020" tIns="41010" rIns="82020" bIns="41010"/>
          <a:lstStyle/>
          <a:p>
            <a:pPr marL="182880" defTabSz="914400" eaLnBrk="0" fontAlgn="base" hangingPunct="0">
              <a:spcBef>
                <a:spcPct val="0"/>
              </a:spcBef>
              <a:spcAft>
                <a:spcPct val="0"/>
              </a:spcAft>
              <a:defRPr/>
            </a:pPr>
            <a:r>
              <a:rPr lang="en-US" sz="4000" b="1" dirty="0">
                <a:latin typeface="+mn-lt"/>
                <a:ea typeface="+mn-ea"/>
                <a:cs typeface="+mn-cs"/>
              </a:rPr>
              <a:t>Figure 4. The expression of Her-2 and P-</a:t>
            </a:r>
            <a:r>
              <a:rPr lang="en-US" sz="4000" b="1" dirty="0" err="1">
                <a:latin typeface="+mn-lt"/>
                <a:ea typeface="+mn-ea"/>
                <a:cs typeface="+mn-cs"/>
              </a:rPr>
              <a:t>gp</a:t>
            </a:r>
            <a:r>
              <a:rPr lang="en-US" sz="4000" b="1" dirty="0">
                <a:latin typeface="+mn-lt"/>
                <a:ea typeface="+mn-ea"/>
                <a:cs typeface="+mn-cs"/>
              </a:rPr>
              <a:t> (left panel) and the knockdown of P-</a:t>
            </a:r>
            <a:r>
              <a:rPr lang="en-US" sz="4000" b="1" dirty="0" err="1">
                <a:latin typeface="+mn-lt"/>
                <a:ea typeface="+mn-ea"/>
                <a:cs typeface="+mn-cs"/>
              </a:rPr>
              <a:t>gp</a:t>
            </a:r>
            <a:r>
              <a:rPr lang="en-US" sz="4000" b="1" dirty="0">
                <a:latin typeface="+mn-lt"/>
                <a:ea typeface="+mn-ea"/>
                <a:cs typeface="+mn-cs"/>
              </a:rPr>
              <a:t> in 4T1-R, SKBR-3 and MCF-7 cells with/without aptamer labeled nanoparticles (right panel). </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048" name="Text Box 1167"/>
          <p:cNvSpPr txBox="1">
            <a:spLocks noChangeArrowheads="1"/>
          </p:cNvSpPr>
          <p:nvPr/>
        </p:nvSpPr>
        <p:spPr bwMode="auto">
          <a:xfrm>
            <a:off x="25695551" y="21265441"/>
            <a:ext cx="11795197" cy="9036285"/>
          </a:xfrm>
          <a:prstGeom prst="rect">
            <a:avLst/>
          </a:prstGeom>
          <a:solidFill>
            <a:schemeClr val="bg1"/>
          </a:solidFill>
          <a:ln w="25400">
            <a:solidFill>
              <a:schemeClr val="tx1"/>
            </a:solidFill>
            <a:miter lim="800000"/>
            <a:headEnd type="none" w="sm" len="sm"/>
            <a:tailEnd type="none" w="sm" len="sm"/>
          </a:ln>
        </p:spPr>
        <p:txBody>
          <a:bodyPr lIns="82020" tIns="41010" rIns="82020" bIns="41010"/>
          <a:lstStyle/>
          <a:p>
            <a:pPr marL="182880" marR="0" lvl="0" indent="0" algn="just" defTabSz="914400" rtl="0" eaLnBrk="0" fontAlgn="base" latinLnBrk="0" hangingPunct="0">
              <a:lnSpc>
                <a:spcPct val="100000"/>
              </a:lnSpc>
              <a:spcBef>
                <a:spcPct val="0"/>
              </a:spcBef>
              <a:spcAft>
                <a:spcPct val="0"/>
              </a:spcAft>
              <a:buClrTx/>
              <a:buSzTx/>
              <a:buFontTx/>
              <a:buNone/>
              <a:tabLst/>
              <a:defRPr/>
            </a:pPr>
            <a:r>
              <a:rPr kumimoji="0" lang="en-US" sz="4000" i="0" u="none" strike="noStrike" kern="1200" cap="none" spc="0" normalizeH="0" baseline="0" noProof="0" dirty="0">
                <a:ln>
                  <a:noFill/>
                </a:ln>
                <a:solidFill>
                  <a:srgbClr val="000000"/>
                </a:solidFill>
                <a:effectLst/>
                <a:uLnTx/>
                <a:uFillTx/>
                <a:latin typeface="+mj-lt"/>
                <a:ea typeface="+mn-ea"/>
                <a:cs typeface="+mn-cs"/>
              </a:rPr>
              <a:t>The prior study has shown that the uptake of Dox by Dox-resistant 4T1-R is significantly less than Dox-sensitive 4T1-S which is partly attributed to the higher expression of drug-efflux pump (i.e. ABC transporter proteins P-</a:t>
            </a:r>
            <a:r>
              <a:rPr kumimoji="0" lang="en-US" sz="4000" i="0" u="none" strike="noStrike" kern="1200" cap="none" spc="0" normalizeH="0" baseline="0" noProof="0" dirty="0" err="1">
                <a:ln>
                  <a:noFill/>
                </a:ln>
                <a:solidFill>
                  <a:srgbClr val="000000"/>
                </a:solidFill>
                <a:effectLst/>
                <a:uLnTx/>
                <a:uFillTx/>
                <a:latin typeface="+mj-lt"/>
                <a:ea typeface="+mn-ea"/>
                <a:cs typeface="+mn-cs"/>
              </a:rPr>
              <a:t>gp</a:t>
            </a:r>
            <a:r>
              <a:rPr kumimoji="0" lang="en-US" sz="4000" i="0" u="none" strike="noStrike" kern="1200" cap="none" spc="0" normalizeH="0" baseline="0" noProof="0" dirty="0">
                <a:ln>
                  <a:noFill/>
                </a:ln>
                <a:solidFill>
                  <a:srgbClr val="000000"/>
                </a:solidFill>
                <a:effectLst/>
                <a:uLnTx/>
                <a:uFillTx/>
                <a:latin typeface="+mj-lt"/>
                <a:ea typeface="+mn-ea"/>
                <a:cs typeface="+mn-cs"/>
              </a:rPr>
              <a:t>, MRP-1, BCRP etc.) on the surface of the resistant cells. The targeted knockdown of P-</a:t>
            </a:r>
            <a:r>
              <a:rPr kumimoji="0" lang="en-US" sz="4000" i="0" u="none" strike="noStrike" kern="1200" cap="none" spc="0" normalizeH="0" baseline="0" noProof="0" dirty="0" err="1">
                <a:ln>
                  <a:noFill/>
                </a:ln>
                <a:solidFill>
                  <a:srgbClr val="000000"/>
                </a:solidFill>
                <a:effectLst/>
                <a:uLnTx/>
                <a:uFillTx/>
                <a:latin typeface="+mj-lt"/>
                <a:ea typeface="+mn-ea"/>
                <a:cs typeface="+mn-cs"/>
              </a:rPr>
              <a:t>gp</a:t>
            </a:r>
            <a:r>
              <a:rPr kumimoji="0" lang="en-US" sz="4000" i="0" u="none" strike="noStrike" kern="1200" cap="none" spc="0" normalizeH="0" baseline="0" noProof="0" dirty="0">
                <a:ln>
                  <a:noFill/>
                </a:ln>
                <a:solidFill>
                  <a:srgbClr val="000000"/>
                </a:solidFill>
                <a:effectLst/>
                <a:uLnTx/>
                <a:uFillTx/>
                <a:latin typeface="+mj-lt"/>
                <a:ea typeface="+mn-ea"/>
                <a:cs typeface="+mn-cs"/>
              </a:rPr>
              <a:t> or MRP-1 has been enhanced when the particles carrying P-</a:t>
            </a:r>
            <a:r>
              <a:rPr kumimoji="0" lang="en-US" sz="4000" i="0" u="none" strike="noStrike" kern="1200" cap="none" spc="0" normalizeH="0" baseline="0" noProof="0" dirty="0" err="1">
                <a:ln>
                  <a:noFill/>
                </a:ln>
                <a:solidFill>
                  <a:srgbClr val="000000"/>
                </a:solidFill>
                <a:effectLst/>
                <a:uLnTx/>
                <a:uFillTx/>
                <a:latin typeface="+mj-lt"/>
                <a:ea typeface="+mn-ea"/>
                <a:cs typeface="+mn-cs"/>
              </a:rPr>
              <a:t>gp</a:t>
            </a:r>
            <a:r>
              <a:rPr kumimoji="0" lang="en-US" sz="4000" i="0" u="none" strike="noStrike" kern="1200" cap="none" spc="0" normalizeH="0" baseline="0" noProof="0" dirty="0">
                <a:ln>
                  <a:noFill/>
                </a:ln>
                <a:solidFill>
                  <a:srgbClr val="000000"/>
                </a:solidFill>
                <a:effectLst/>
                <a:uLnTx/>
                <a:uFillTx/>
                <a:latin typeface="+mj-lt"/>
                <a:ea typeface="+mn-ea"/>
                <a:cs typeface="+mn-cs"/>
              </a:rPr>
              <a:t> siRNA or MRP-1 siRNA, respectively were labeled with aptamer. Concurrently, the uptake of Dox into the Dox-resistant 4T1-R breast cancer cells has increased significantly when the MDR proteins were knockdown by appropriate siRNA-encapsulated aptamer-labeled nanoparticles. </a:t>
            </a:r>
          </a:p>
        </p:txBody>
      </p:sp>
      <p:sp>
        <p:nvSpPr>
          <p:cNvPr id="1049" name="Rectangle 1149"/>
          <p:cNvSpPr>
            <a:spLocks noGrp="1" noChangeArrowheads="1"/>
          </p:cNvSpPr>
          <p:nvPr>
            <p:ph type="body" sz="half" idx="1"/>
          </p:nvPr>
        </p:nvSpPr>
        <p:spPr>
          <a:xfrm>
            <a:off x="705076" y="7383399"/>
            <a:ext cx="5599603" cy="21502167"/>
          </a:xfrm>
          <a:noFill/>
        </p:spPr>
        <p:txBody>
          <a:bodyPr/>
          <a:lstStyle/>
          <a:p>
            <a:pPr marL="0" indent="0" eaLnBrk="1" hangingPunct="1"/>
            <a:r>
              <a:rPr lang="en-US" sz="6600" b="1" dirty="0"/>
              <a:t>Introduction</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7950" y="893870"/>
            <a:ext cx="7273636" cy="2963333"/>
          </a:xfrm>
          <a:prstGeom prst="rect">
            <a:avLst/>
          </a:prstGeom>
        </p:spPr>
      </p:pic>
      <p:sp>
        <p:nvSpPr>
          <p:cNvPr id="27" name="Rectangle 1148"/>
          <p:cNvSpPr>
            <a:spLocks noChangeArrowheads="1"/>
          </p:cNvSpPr>
          <p:nvPr/>
        </p:nvSpPr>
        <p:spPr bwMode="auto">
          <a:xfrm>
            <a:off x="25663067" y="7027715"/>
            <a:ext cx="12218034" cy="1738756"/>
          </a:xfrm>
          <a:prstGeom prst="rect">
            <a:avLst/>
          </a:prstGeom>
          <a:solidFill>
            <a:srgbClr val="FFCCFF"/>
          </a:solidFill>
          <a:ln w="9525">
            <a:solidFill>
              <a:schemeClr val="tx1"/>
            </a:solidFill>
            <a:miter lim="800000"/>
            <a:headEnd/>
            <a:tailEnd/>
          </a:ln>
        </p:spPr>
        <p:txBody>
          <a:bodyPr wrap="none" lIns="82020" tIns="41010" rIns="82020" bIns="4101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195"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28" name="Rectangle 1154"/>
          <p:cNvSpPr>
            <a:spLocks noChangeArrowheads="1"/>
          </p:cNvSpPr>
          <p:nvPr/>
        </p:nvSpPr>
        <p:spPr bwMode="auto">
          <a:xfrm>
            <a:off x="26060400" y="7283845"/>
            <a:ext cx="6168044" cy="989215"/>
          </a:xfrm>
          <a:prstGeom prst="rect">
            <a:avLst/>
          </a:prstGeom>
          <a:noFill/>
          <a:ln w="9525">
            <a:noFill/>
            <a:miter lim="800000"/>
            <a:headEnd/>
            <a:tailEnd/>
          </a:ln>
        </p:spPr>
        <p:txBody>
          <a:bodyPr lIns="0" tIns="0" rIns="0" bIns="0"/>
          <a:lstStyle/>
          <a:p>
            <a:pPr marL="0" marR="0" lvl="0" indent="0" algn="l" defTabSz="16691946" rtl="0" eaLnBrk="1" fontAlgn="base" latinLnBrk="0" hangingPunct="1">
              <a:lnSpc>
                <a:spcPct val="100000"/>
              </a:lnSpc>
              <a:spcBef>
                <a:spcPct val="20000"/>
              </a:spcBef>
              <a:spcAft>
                <a:spcPct val="0"/>
              </a:spcAft>
              <a:buClrTx/>
              <a:buSzTx/>
              <a:buFontTx/>
              <a:buNone/>
              <a:tabLst/>
              <a:defRPr/>
            </a:pPr>
            <a:r>
              <a:rPr kumimoji="0" lang="en-US" sz="6600" b="1" i="0" u="none" strike="noStrike" kern="1200" cap="none" spc="0" normalizeH="0" baseline="0" noProof="0" dirty="0">
                <a:ln>
                  <a:noFill/>
                </a:ln>
                <a:effectLst/>
                <a:uLnTx/>
                <a:uFillTx/>
                <a:latin typeface="Arial" charset="0"/>
                <a:ea typeface="+mn-ea"/>
                <a:cs typeface="+mn-cs"/>
              </a:rPr>
              <a:t>Assays</a:t>
            </a:r>
          </a:p>
        </p:txBody>
      </p:sp>
      <p:sp>
        <p:nvSpPr>
          <p:cNvPr id="33" name="Rectangle 1148"/>
          <p:cNvSpPr>
            <a:spLocks noChangeArrowheads="1"/>
          </p:cNvSpPr>
          <p:nvPr/>
        </p:nvSpPr>
        <p:spPr bwMode="auto">
          <a:xfrm>
            <a:off x="25663067" y="19000978"/>
            <a:ext cx="12264796" cy="1738756"/>
          </a:xfrm>
          <a:prstGeom prst="rect">
            <a:avLst/>
          </a:prstGeom>
          <a:solidFill>
            <a:srgbClr val="FFCCFF"/>
          </a:solidFill>
          <a:ln w="9525">
            <a:solidFill>
              <a:schemeClr val="tx1"/>
            </a:solidFill>
            <a:miter lim="800000"/>
            <a:headEnd/>
            <a:tailEnd/>
          </a:ln>
        </p:spPr>
        <p:txBody>
          <a:bodyPr wrap="none" lIns="82020" tIns="41010" rIns="82020" bIns="4101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195"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34" name="Rectangle 1154"/>
          <p:cNvSpPr>
            <a:spLocks noChangeArrowheads="1"/>
          </p:cNvSpPr>
          <p:nvPr/>
        </p:nvSpPr>
        <p:spPr bwMode="auto">
          <a:xfrm>
            <a:off x="25979120" y="19362483"/>
            <a:ext cx="7725484" cy="989215"/>
          </a:xfrm>
          <a:prstGeom prst="rect">
            <a:avLst/>
          </a:prstGeom>
          <a:noFill/>
          <a:ln w="9525">
            <a:noFill/>
            <a:miter lim="800000"/>
            <a:headEnd/>
            <a:tailEnd/>
          </a:ln>
        </p:spPr>
        <p:txBody>
          <a:bodyPr lIns="0" tIns="0" rIns="0" bIns="0"/>
          <a:lstStyle/>
          <a:p>
            <a:pPr marL="0" marR="0" lvl="0" indent="0" algn="l" defTabSz="16691946" rtl="0" eaLnBrk="1" fontAlgn="base" latinLnBrk="0" hangingPunct="1">
              <a:lnSpc>
                <a:spcPct val="100000"/>
              </a:lnSpc>
              <a:spcBef>
                <a:spcPct val="20000"/>
              </a:spcBef>
              <a:spcAft>
                <a:spcPct val="0"/>
              </a:spcAft>
              <a:buClrTx/>
              <a:buSzTx/>
              <a:buFontTx/>
              <a:buNone/>
              <a:tabLst/>
              <a:defRPr/>
            </a:pPr>
            <a:r>
              <a:rPr kumimoji="0" lang="en-US" sz="6600" b="1" i="0" u="none" strike="noStrike" kern="1200" cap="none" spc="0" normalizeH="0" baseline="0" noProof="0" dirty="0">
                <a:ln>
                  <a:noFill/>
                </a:ln>
                <a:effectLst/>
                <a:uLnTx/>
                <a:uFillTx/>
                <a:latin typeface="Arial" charset="0"/>
                <a:ea typeface="+mn-ea"/>
                <a:cs typeface="+mn-cs"/>
              </a:rPr>
              <a:t>Conclusion</a:t>
            </a:r>
          </a:p>
        </p:txBody>
      </p:sp>
      <p:sp>
        <p:nvSpPr>
          <p:cNvPr id="35" name="Rectangle 2"/>
          <p:cNvSpPr>
            <a:spLocks noChangeArrowheads="1"/>
          </p:cNvSpPr>
          <p:nvPr/>
        </p:nvSpPr>
        <p:spPr bwMode="auto">
          <a:xfrm>
            <a:off x="0" y="36477858"/>
            <a:ext cx="38404800" cy="1886372"/>
          </a:xfrm>
          <a:prstGeom prst="rect">
            <a:avLst/>
          </a:prstGeom>
          <a:solidFill>
            <a:srgbClr val="FFCCFF"/>
          </a:solidFill>
          <a:ln w="9525">
            <a:noFill/>
            <a:miter lim="800000"/>
            <a:headEnd/>
            <a:tailEnd/>
          </a:ln>
        </p:spPr>
        <p:txBody>
          <a:bodyPr wrap="none" lIns="82020" tIns="41010" rIns="82020" bIns="41010" anchor="ctr"/>
          <a:lstStyle/>
          <a:p>
            <a:pPr lvl="0" algn="ctr" defTabSz="914400" fontAlgn="base">
              <a:spcBef>
                <a:spcPct val="0"/>
              </a:spcBef>
              <a:spcAft>
                <a:spcPct val="0"/>
              </a:spcAft>
            </a:pPr>
            <a:r>
              <a:rPr lang="en-US" sz="4100" b="1" dirty="0">
                <a:solidFill>
                  <a:srgbClr val="000000"/>
                </a:solidFill>
                <a:latin typeface="Times New Roman" pitchFamily="18" charset="0"/>
              </a:rPr>
              <a:t>This research project was supported by the Stanley S. Scott Cancer Center.</a:t>
            </a:r>
            <a:endParaRPr lang="en-US" sz="4100" dirty="0">
              <a:solidFill>
                <a:srgbClr val="000000"/>
              </a:solidFill>
              <a:latin typeface="Times New Roman" pitchFamily="18" charset="0"/>
            </a:endParaRPr>
          </a:p>
        </p:txBody>
      </p:sp>
      <p:pic>
        <p:nvPicPr>
          <p:cNvPr id="3" name="Picture 2" descr="A picture containing font, text, electric blue, graphics&#10;&#10;Description automatically generated">
            <a:extLst>
              <a:ext uri="{FF2B5EF4-FFF2-40B4-BE49-F238E27FC236}">
                <a16:creationId xmlns:a16="http://schemas.microsoft.com/office/drawing/2014/main" id="{75CB1DE7-93E0-4964-A39D-1F1134ED838C}"/>
              </a:ext>
            </a:extLst>
          </p:cNvPr>
          <p:cNvPicPr>
            <a:picLocks noChangeAspect="1"/>
          </p:cNvPicPr>
          <p:nvPr/>
        </p:nvPicPr>
        <p:blipFill>
          <a:blip r:embed="rId4">
            <a:alphaModFix/>
            <a:extLst>
              <a:ext uri="{28A0092B-C50C-407E-A947-70E740481C1C}">
                <a14:useLocalDpi xmlns:a14="http://schemas.microsoft.com/office/drawing/2010/main" val="0"/>
              </a:ext>
            </a:extLst>
          </a:blip>
          <a:stretch>
            <a:fillRect/>
          </a:stretch>
        </p:blipFill>
        <p:spPr>
          <a:xfrm>
            <a:off x="547949" y="4013796"/>
            <a:ext cx="7047231" cy="1937847"/>
          </a:xfrm>
          <a:prstGeom prst="rect">
            <a:avLst/>
          </a:prstGeom>
          <a:noFill/>
        </p:spPr>
      </p:pic>
      <p:pic>
        <p:nvPicPr>
          <p:cNvPr id="2" name="Picture 2" descr="Xavier University of Louisiana - Wikipedia">
            <a:extLst>
              <a:ext uri="{FF2B5EF4-FFF2-40B4-BE49-F238E27FC236}">
                <a16:creationId xmlns:a16="http://schemas.microsoft.com/office/drawing/2014/main" id="{E7769068-5137-E667-CC52-5A593281343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952463" y="893870"/>
            <a:ext cx="4110505" cy="411050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4422A183-40B0-BD9F-142D-2E9301EB316D}"/>
              </a:ext>
            </a:extLst>
          </p:cNvPr>
          <p:cNvSpPr>
            <a:spLocks noChangeArrowheads="1"/>
          </p:cNvSpPr>
          <p:nvPr/>
        </p:nvSpPr>
        <p:spPr bwMode="auto">
          <a:xfrm>
            <a:off x="0" y="0"/>
            <a:ext cx="384048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a:extLst>
              <a:ext uri="{FF2B5EF4-FFF2-40B4-BE49-F238E27FC236}">
                <a16:creationId xmlns:a16="http://schemas.microsoft.com/office/drawing/2014/main" id="{830BF2CC-3657-D3EE-73A7-69D0C82F0529}"/>
              </a:ext>
            </a:extLst>
          </p:cNvPr>
          <p:cNvSpPr>
            <a:spLocks noChangeArrowheads="1"/>
          </p:cNvSpPr>
          <p:nvPr/>
        </p:nvSpPr>
        <p:spPr bwMode="auto">
          <a:xfrm>
            <a:off x="152400" y="152400"/>
            <a:ext cx="384048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5">
            <a:extLst>
              <a:ext uri="{FF2B5EF4-FFF2-40B4-BE49-F238E27FC236}">
                <a16:creationId xmlns:a16="http://schemas.microsoft.com/office/drawing/2014/main" id="{D026A9FD-4979-82AF-E2A3-6E305012E881}"/>
              </a:ext>
            </a:extLst>
          </p:cNvPr>
          <p:cNvSpPr>
            <a:spLocks noChangeArrowheads="1"/>
          </p:cNvSpPr>
          <p:nvPr/>
        </p:nvSpPr>
        <p:spPr bwMode="auto">
          <a:xfrm>
            <a:off x="304800" y="304800"/>
            <a:ext cx="384048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6">
            <a:extLst>
              <a:ext uri="{FF2B5EF4-FFF2-40B4-BE49-F238E27FC236}">
                <a16:creationId xmlns:a16="http://schemas.microsoft.com/office/drawing/2014/main" id="{14DB7D06-5896-9FD2-B550-45B5ACC849D6}"/>
              </a:ext>
            </a:extLst>
          </p:cNvPr>
          <p:cNvSpPr>
            <a:spLocks noChangeArrowheads="1"/>
          </p:cNvSpPr>
          <p:nvPr/>
        </p:nvSpPr>
        <p:spPr bwMode="auto">
          <a:xfrm>
            <a:off x="457200" y="457200"/>
            <a:ext cx="384048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1" name="Rectangle 40">
            <a:extLst>
              <a:ext uri="{FF2B5EF4-FFF2-40B4-BE49-F238E27FC236}">
                <a16:creationId xmlns:a16="http://schemas.microsoft.com/office/drawing/2014/main" id="{C326C595-C695-74BC-79A4-1BD94A540122}"/>
              </a:ext>
            </a:extLst>
          </p:cNvPr>
          <p:cNvSpPr>
            <a:spLocks noChangeArrowheads="1"/>
          </p:cNvSpPr>
          <p:nvPr/>
        </p:nvSpPr>
        <p:spPr bwMode="auto">
          <a:xfrm>
            <a:off x="17722429" y="13298072"/>
            <a:ext cx="3713163" cy="754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defPPr>
              <a:defRPr lang="en-US"/>
            </a:defPPr>
            <a:lvl1pPr algn="l" rtl="0" fontAlgn="base">
              <a:spcBef>
                <a:spcPct val="0"/>
              </a:spcBef>
              <a:spcAft>
                <a:spcPct val="0"/>
              </a:spcAft>
              <a:defRPr sz="1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1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1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1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1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1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1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1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1000" kern="1200">
                <a:solidFill>
                  <a:schemeClr val="tx1"/>
                </a:solidFill>
                <a:latin typeface="Arial" charset="0"/>
                <a:ea typeface="ＭＳ Ｐゴシック" charset="0"/>
                <a:cs typeface="ＭＳ Ｐゴシック" charset="0"/>
              </a:defRPr>
            </a:lvl9pPr>
          </a:lstStyle>
          <a:p>
            <a:pPr algn="ctr" defTabSz="4702175"/>
            <a:endParaRPr lang="en-US" sz="4400" b="1">
              <a:solidFill>
                <a:srgbClr val="993300"/>
              </a:solidFill>
            </a:endParaRPr>
          </a:p>
        </p:txBody>
      </p:sp>
      <p:pic>
        <p:nvPicPr>
          <p:cNvPr id="42" name="Picture 41" descr="C:\Sruti_KunduLab\MRP_Project\4T1-R_MRP1_immunofluorescence\MRP1-Membrane_4-1.jpg">
            <a:extLst>
              <a:ext uri="{FF2B5EF4-FFF2-40B4-BE49-F238E27FC236}">
                <a16:creationId xmlns:a16="http://schemas.microsoft.com/office/drawing/2014/main" id="{591C2A00-E8BA-D537-52CB-5DD5C594197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166304" y="13903493"/>
            <a:ext cx="2616200" cy="2019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3" name="TextBox 42">
            <a:extLst>
              <a:ext uri="{FF2B5EF4-FFF2-40B4-BE49-F238E27FC236}">
                <a16:creationId xmlns:a16="http://schemas.microsoft.com/office/drawing/2014/main" id="{29F749AD-D89F-B609-D396-81C2CD079E43}"/>
              </a:ext>
            </a:extLst>
          </p:cNvPr>
          <p:cNvSpPr txBox="1">
            <a:spLocks noChangeArrowheads="1"/>
          </p:cNvSpPr>
          <p:nvPr/>
        </p:nvSpPr>
        <p:spPr bwMode="auto">
          <a:xfrm rot="16200000">
            <a:off x="11745492" y="11698456"/>
            <a:ext cx="19812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sz="1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1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1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1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1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1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1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1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1000" kern="1200">
                <a:solidFill>
                  <a:schemeClr val="tx1"/>
                </a:solidFill>
                <a:latin typeface="Arial" charset="0"/>
                <a:ea typeface="ＭＳ Ｐゴシック" charset="0"/>
                <a:cs typeface="ＭＳ Ｐゴシック" charset="0"/>
              </a:defRPr>
            </a:lvl9pPr>
          </a:lstStyle>
          <a:p>
            <a:pPr eaLnBrk="1" hangingPunct="1"/>
            <a:r>
              <a:rPr lang="en-US" sz="2800" b="1" dirty="0"/>
              <a:t>4T1-R</a:t>
            </a:r>
          </a:p>
        </p:txBody>
      </p:sp>
      <p:sp>
        <p:nvSpPr>
          <p:cNvPr id="44" name="TextBox 43">
            <a:extLst>
              <a:ext uri="{FF2B5EF4-FFF2-40B4-BE49-F238E27FC236}">
                <a16:creationId xmlns:a16="http://schemas.microsoft.com/office/drawing/2014/main" id="{1D2DFE34-3328-C61C-2DC0-4A050AB5F79D}"/>
              </a:ext>
            </a:extLst>
          </p:cNvPr>
          <p:cNvSpPr txBox="1">
            <a:spLocks noChangeArrowheads="1"/>
          </p:cNvSpPr>
          <p:nvPr/>
        </p:nvSpPr>
        <p:spPr bwMode="auto">
          <a:xfrm>
            <a:off x="14226754" y="10888830"/>
            <a:ext cx="9144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sz="1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1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1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1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1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1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1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1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1000" kern="1200">
                <a:solidFill>
                  <a:schemeClr val="tx1"/>
                </a:solidFill>
                <a:latin typeface="Arial" charset="0"/>
                <a:ea typeface="ＭＳ Ｐゴシック" charset="0"/>
                <a:cs typeface="ＭＳ Ｐゴシック" charset="0"/>
              </a:defRPr>
            </a:lvl9pPr>
          </a:lstStyle>
          <a:p>
            <a:pPr eaLnBrk="1" hangingPunct="1"/>
            <a:r>
              <a:rPr lang="en-US" sz="2400" b="1" dirty="0"/>
              <a:t>20X</a:t>
            </a:r>
          </a:p>
        </p:txBody>
      </p:sp>
      <p:pic>
        <p:nvPicPr>
          <p:cNvPr id="45" name="Picture 44" descr="C:\Sruti_KunduLab\MRP_Project\4T1-R_MRP1_immunofluorescence\MRP1-Membrane_60x_3.jpg">
            <a:extLst>
              <a:ext uri="{FF2B5EF4-FFF2-40B4-BE49-F238E27FC236}">
                <a16:creationId xmlns:a16="http://schemas.microsoft.com/office/drawing/2014/main" id="{1F6B791C-4655-980A-DE46-1B7FE926A4C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941254" y="13902489"/>
            <a:ext cx="2552700" cy="1987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6" name="Picture 45" descr="C:\Sruti_KunduLab\MRP_Project\4T1-S_MRP1_Immunofluorescence\4T1S_MRP1_2.jpg">
            <a:extLst>
              <a:ext uri="{FF2B5EF4-FFF2-40B4-BE49-F238E27FC236}">
                <a16:creationId xmlns:a16="http://schemas.microsoft.com/office/drawing/2014/main" id="{41EADF2A-CB51-3FD3-4A84-993E2D758CC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159954" y="11426993"/>
            <a:ext cx="2574925"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7" name="Picture 46" descr="C:\Sruti_KunduLab\MRP_Project\4T1-S_MRP1_Immunofluorescence\4T1S_MRP1_60x_2.jpg">
            <a:extLst>
              <a:ext uri="{FF2B5EF4-FFF2-40B4-BE49-F238E27FC236}">
                <a16:creationId xmlns:a16="http://schemas.microsoft.com/office/drawing/2014/main" id="{C5BC57C6-7DCA-7A6E-FD61-961C49C0B11C}"/>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842829" y="11403181"/>
            <a:ext cx="2574925" cy="20050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8" name="TextBox 47">
            <a:extLst>
              <a:ext uri="{FF2B5EF4-FFF2-40B4-BE49-F238E27FC236}">
                <a16:creationId xmlns:a16="http://schemas.microsoft.com/office/drawing/2014/main" id="{82C0E095-FF72-3C11-A23B-E4AD6117DAB2}"/>
              </a:ext>
            </a:extLst>
          </p:cNvPr>
          <p:cNvSpPr txBox="1">
            <a:spLocks noChangeArrowheads="1"/>
          </p:cNvSpPr>
          <p:nvPr/>
        </p:nvSpPr>
        <p:spPr bwMode="auto">
          <a:xfrm rot="16200000">
            <a:off x="12021716" y="14479755"/>
            <a:ext cx="14478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sz="1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1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1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1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1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1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1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1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1000" kern="1200">
                <a:solidFill>
                  <a:schemeClr val="tx1"/>
                </a:solidFill>
                <a:latin typeface="Arial" charset="0"/>
                <a:ea typeface="ＭＳ Ｐゴシック" charset="0"/>
                <a:cs typeface="ＭＳ Ｐゴシック" charset="0"/>
              </a:defRPr>
            </a:lvl9pPr>
          </a:lstStyle>
          <a:p>
            <a:pPr eaLnBrk="1" hangingPunct="1"/>
            <a:r>
              <a:rPr lang="en-US" sz="2800" b="1" dirty="0"/>
              <a:t>4T1-S</a:t>
            </a:r>
          </a:p>
        </p:txBody>
      </p:sp>
      <p:sp>
        <p:nvSpPr>
          <p:cNvPr id="49" name="TextBox 48">
            <a:extLst>
              <a:ext uri="{FF2B5EF4-FFF2-40B4-BE49-F238E27FC236}">
                <a16:creationId xmlns:a16="http://schemas.microsoft.com/office/drawing/2014/main" id="{29265FE5-F941-4D13-E0CB-13A768AA29E9}"/>
              </a:ext>
            </a:extLst>
          </p:cNvPr>
          <p:cNvSpPr txBox="1">
            <a:spLocks noChangeArrowheads="1"/>
          </p:cNvSpPr>
          <p:nvPr/>
        </p:nvSpPr>
        <p:spPr bwMode="auto">
          <a:xfrm>
            <a:off x="16969954" y="10888830"/>
            <a:ext cx="9144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sz="1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1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1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1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1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1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1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1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1000" kern="1200">
                <a:solidFill>
                  <a:schemeClr val="tx1"/>
                </a:solidFill>
                <a:latin typeface="Arial" charset="0"/>
                <a:ea typeface="ＭＳ Ｐゴシック" charset="0"/>
                <a:cs typeface="ＭＳ Ｐゴシック" charset="0"/>
              </a:defRPr>
            </a:lvl9pPr>
          </a:lstStyle>
          <a:p>
            <a:pPr eaLnBrk="1" hangingPunct="1"/>
            <a:r>
              <a:rPr lang="en-US" sz="2400" b="1" dirty="0"/>
              <a:t>60X</a:t>
            </a:r>
          </a:p>
        </p:txBody>
      </p:sp>
      <p:pic>
        <p:nvPicPr>
          <p:cNvPr id="50" name="Shape 100">
            <a:extLst>
              <a:ext uri="{FF2B5EF4-FFF2-40B4-BE49-F238E27FC236}">
                <a16:creationId xmlns:a16="http://schemas.microsoft.com/office/drawing/2014/main" id="{3739CD0F-03F4-AFE5-85BA-DDE37E39B894}"/>
              </a:ext>
            </a:extLst>
          </p:cNvPr>
          <p:cNvPicPr preferRelativeResize="0">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679173" y="11426993"/>
            <a:ext cx="5321811" cy="4528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TextBox 53">
            <a:extLst>
              <a:ext uri="{FF2B5EF4-FFF2-40B4-BE49-F238E27FC236}">
                <a16:creationId xmlns:a16="http://schemas.microsoft.com/office/drawing/2014/main" id="{210E28D9-88B4-1F68-B694-C40B212E6884}"/>
              </a:ext>
            </a:extLst>
          </p:cNvPr>
          <p:cNvSpPr txBox="1">
            <a:spLocks noChangeArrowheads="1"/>
          </p:cNvSpPr>
          <p:nvPr/>
        </p:nvSpPr>
        <p:spPr bwMode="auto">
          <a:xfrm>
            <a:off x="13033632" y="19450701"/>
            <a:ext cx="749300" cy="647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1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1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1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1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1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1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1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1000" kern="1200">
                <a:solidFill>
                  <a:schemeClr val="tx1"/>
                </a:solidFill>
                <a:latin typeface="Arial" charset="0"/>
                <a:ea typeface="ＭＳ Ｐゴシック" charset="0"/>
                <a:cs typeface="ＭＳ Ｐゴシック" charset="0"/>
              </a:defRPr>
            </a:lvl9pPr>
          </a:lstStyle>
          <a:p>
            <a:pPr eaLnBrk="1" hangingPunct="1"/>
            <a:r>
              <a:rPr lang="en-US" sz="3600" b="1" dirty="0"/>
              <a:t>(a)</a:t>
            </a:r>
          </a:p>
        </p:txBody>
      </p:sp>
      <p:sp>
        <p:nvSpPr>
          <p:cNvPr id="55" name="TextBox 54">
            <a:extLst>
              <a:ext uri="{FF2B5EF4-FFF2-40B4-BE49-F238E27FC236}">
                <a16:creationId xmlns:a16="http://schemas.microsoft.com/office/drawing/2014/main" id="{E5DBFA0B-AA53-9C52-81F1-1164345D0DB6}"/>
              </a:ext>
            </a:extLst>
          </p:cNvPr>
          <p:cNvSpPr txBox="1">
            <a:spLocks noChangeArrowheads="1"/>
          </p:cNvSpPr>
          <p:nvPr/>
        </p:nvSpPr>
        <p:spPr bwMode="auto">
          <a:xfrm>
            <a:off x="18988635" y="19432439"/>
            <a:ext cx="774700" cy="646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1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1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1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1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1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1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1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1000" kern="1200">
                <a:solidFill>
                  <a:schemeClr val="tx1"/>
                </a:solidFill>
                <a:latin typeface="Arial" charset="0"/>
                <a:ea typeface="ＭＳ Ｐゴシック" charset="0"/>
                <a:cs typeface="ＭＳ Ｐゴシック" charset="0"/>
              </a:defRPr>
            </a:lvl9pPr>
          </a:lstStyle>
          <a:p>
            <a:pPr eaLnBrk="1" hangingPunct="1"/>
            <a:r>
              <a:rPr lang="en-US" sz="3600" b="1" dirty="0"/>
              <a:t>(b)</a:t>
            </a:r>
          </a:p>
        </p:txBody>
      </p:sp>
      <p:pic>
        <p:nvPicPr>
          <p:cNvPr id="56" name="Picture 55">
            <a:extLst>
              <a:ext uri="{FF2B5EF4-FFF2-40B4-BE49-F238E27FC236}">
                <a16:creationId xmlns:a16="http://schemas.microsoft.com/office/drawing/2014/main" id="{06A05869-AD88-5DC2-6DDD-DA3DCB5444AC}"/>
              </a:ext>
            </a:extLst>
          </p:cNvPr>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691174" y="20103273"/>
            <a:ext cx="5519738" cy="51972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7" name="Picture 56">
            <a:extLst>
              <a:ext uri="{FF2B5EF4-FFF2-40B4-BE49-F238E27FC236}">
                <a16:creationId xmlns:a16="http://schemas.microsoft.com/office/drawing/2014/main" id="{3B9097AF-5D0F-0139-59E7-607505DA009A}"/>
              </a:ext>
            </a:extLst>
          </p:cNvPr>
          <p:cNvPicPr>
            <a:picLocks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556663" y="20098401"/>
            <a:ext cx="5387623" cy="524547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8" name="Picture 57">
            <a:extLst>
              <a:ext uri="{FF2B5EF4-FFF2-40B4-BE49-F238E27FC236}">
                <a16:creationId xmlns:a16="http://schemas.microsoft.com/office/drawing/2014/main" id="{33057085-49B1-0FA0-38AF-D755BC5313AF}"/>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13255004" y="30166723"/>
            <a:ext cx="548712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 name="Picture 58">
            <a:extLst>
              <a:ext uri="{FF2B5EF4-FFF2-40B4-BE49-F238E27FC236}">
                <a16:creationId xmlns:a16="http://schemas.microsoft.com/office/drawing/2014/main" id="{A21CF3A1-44DF-8E8B-0B45-E3B42870D7F4}"/>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19043825" y="30096468"/>
            <a:ext cx="5484993" cy="517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 name="Rectangle 1148">
            <a:extLst>
              <a:ext uri="{FF2B5EF4-FFF2-40B4-BE49-F238E27FC236}">
                <a16:creationId xmlns:a16="http://schemas.microsoft.com/office/drawing/2014/main" id="{D50851A6-A833-59FC-FB47-DDED7986640B}"/>
              </a:ext>
            </a:extLst>
          </p:cNvPr>
          <p:cNvSpPr>
            <a:spLocks noChangeArrowheads="1"/>
          </p:cNvSpPr>
          <p:nvPr/>
        </p:nvSpPr>
        <p:spPr bwMode="auto">
          <a:xfrm>
            <a:off x="432795" y="19476904"/>
            <a:ext cx="10790421" cy="1738756"/>
          </a:xfrm>
          <a:prstGeom prst="rect">
            <a:avLst/>
          </a:prstGeom>
          <a:solidFill>
            <a:srgbClr val="FFCCFF"/>
          </a:solidFill>
          <a:ln w="9525">
            <a:solidFill>
              <a:schemeClr val="tx1"/>
            </a:solidFill>
            <a:miter lim="800000"/>
            <a:headEnd/>
            <a:tailEnd/>
          </a:ln>
        </p:spPr>
        <p:txBody>
          <a:bodyPr wrap="none" lIns="82020" tIns="41010" rIns="82020" bIns="4101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195"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3" name="Rectangle 1149">
            <a:extLst>
              <a:ext uri="{FF2B5EF4-FFF2-40B4-BE49-F238E27FC236}">
                <a16:creationId xmlns:a16="http://schemas.microsoft.com/office/drawing/2014/main" id="{C209FCAF-B4F1-8744-5352-94AF140DED33}"/>
              </a:ext>
            </a:extLst>
          </p:cNvPr>
          <p:cNvSpPr txBox="1">
            <a:spLocks noChangeArrowheads="1"/>
          </p:cNvSpPr>
          <p:nvPr/>
        </p:nvSpPr>
        <p:spPr bwMode="auto">
          <a:xfrm>
            <a:off x="748295" y="19820430"/>
            <a:ext cx="10790421" cy="173875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1423863" indent="-1423863" algn="l" defTabSz="16691946" rtl="0" eaLnBrk="0" fontAlgn="base" hangingPunct="0">
              <a:spcBef>
                <a:spcPct val="20000"/>
              </a:spcBef>
              <a:spcAft>
                <a:spcPct val="0"/>
              </a:spcAft>
              <a:defRPr sz="2195">
                <a:solidFill>
                  <a:schemeClr val="tx1"/>
                </a:solidFill>
                <a:latin typeface="+mn-lt"/>
                <a:ea typeface="+mn-ea"/>
                <a:cs typeface="+mn-cs"/>
              </a:defRPr>
            </a:lvl1pPr>
            <a:lvl2pPr marL="3079815" indent="-1183230" algn="l" defTabSz="16691946" rtl="0" eaLnBrk="0" fontAlgn="base" hangingPunct="0">
              <a:spcBef>
                <a:spcPct val="20000"/>
              </a:spcBef>
              <a:spcAft>
                <a:spcPct val="0"/>
              </a:spcAft>
              <a:defRPr sz="12218">
                <a:solidFill>
                  <a:schemeClr val="tx1"/>
                </a:solidFill>
                <a:latin typeface="Times New Roman" charset="0"/>
              </a:defRPr>
            </a:lvl2pPr>
            <a:lvl3pPr marL="4741464" indent="-946870" algn="l" defTabSz="16691946" rtl="0" eaLnBrk="0" fontAlgn="base" hangingPunct="0">
              <a:spcBef>
                <a:spcPct val="20000"/>
              </a:spcBef>
              <a:spcAft>
                <a:spcPct val="0"/>
              </a:spcAft>
              <a:defRPr sz="10404">
                <a:solidFill>
                  <a:schemeClr val="tx1"/>
                </a:solidFill>
                <a:latin typeface="Times New Roman" charset="0"/>
              </a:defRPr>
            </a:lvl3pPr>
            <a:lvl4pPr marL="6636626" indent="-948292" algn="l" defTabSz="16691946" rtl="0" eaLnBrk="0" fontAlgn="base" hangingPunct="0">
              <a:spcBef>
                <a:spcPct val="20000"/>
              </a:spcBef>
              <a:spcAft>
                <a:spcPct val="0"/>
              </a:spcAft>
              <a:defRPr sz="8686">
                <a:solidFill>
                  <a:schemeClr val="tx1"/>
                </a:solidFill>
                <a:latin typeface="Times New Roman" charset="0"/>
              </a:defRPr>
            </a:lvl4pPr>
            <a:lvl5pPr marL="8536058" indent="-952565" algn="l" defTabSz="16691946" rtl="0" eaLnBrk="0" fontAlgn="base" hangingPunct="0">
              <a:spcBef>
                <a:spcPct val="20000"/>
              </a:spcBef>
              <a:spcAft>
                <a:spcPct val="0"/>
              </a:spcAft>
              <a:defRPr sz="8686">
                <a:solidFill>
                  <a:schemeClr val="tx1"/>
                </a:solidFill>
                <a:latin typeface="Times New Roman" charset="0"/>
              </a:defRPr>
            </a:lvl5pPr>
            <a:lvl6pPr marL="8946131" indent="-952565" algn="l" defTabSz="16691946" rtl="0" fontAlgn="base">
              <a:spcBef>
                <a:spcPct val="20000"/>
              </a:spcBef>
              <a:spcAft>
                <a:spcPct val="0"/>
              </a:spcAft>
              <a:defRPr sz="8686">
                <a:solidFill>
                  <a:schemeClr val="tx1"/>
                </a:solidFill>
                <a:latin typeface="Times New Roman" charset="0"/>
              </a:defRPr>
            </a:lvl6pPr>
            <a:lvl7pPr marL="9356205" indent="-952565" algn="l" defTabSz="16691946" rtl="0" fontAlgn="base">
              <a:spcBef>
                <a:spcPct val="20000"/>
              </a:spcBef>
              <a:spcAft>
                <a:spcPct val="0"/>
              </a:spcAft>
              <a:defRPr sz="8686">
                <a:solidFill>
                  <a:schemeClr val="tx1"/>
                </a:solidFill>
                <a:latin typeface="Times New Roman" charset="0"/>
              </a:defRPr>
            </a:lvl7pPr>
            <a:lvl8pPr marL="9766277" indent="-952565" algn="l" defTabSz="16691946" rtl="0" fontAlgn="base">
              <a:spcBef>
                <a:spcPct val="20000"/>
              </a:spcBef>
              <a:spcAft>
                <a:spcPct val="0"/>
              </a:spcAft>
              <a:defRPr sz="8686">
                <a:solidFill>
                  <a:schemeClr val="tx1"/>
                </a:solidFill>
                <a:latin typeface="Times New Roman" charset="0"/>
              </a:defRPr>
            </a:lvl8pPr>
            <a:lvl9pPr marL="10176348" indent="-952565" algn="l" defTabSz="16691946" rtl="0" fontAlgn="base">
              <a:spcBef>
                <a:spcPct val="20000"/>
              </a:spcBef>
              <a:spcAft>
                <a:spcPct val="0"/>
              </a:spcAft>
              <a:defRPr sz="8686">
                <a:solidFill>
                  <a:schemeClr val="tx1"/>
                </a:solidFill>
                <a:latin typeface="Times New Roman" charset="0"/>
              </a:defRPr>
            </a:lvl9pPr>
          </a:lstStyle>
          <a:p>
            <a:pPr marL="0" indent="0" eaLnBrk="1" hangingPunct="1"/>
            <a:r>
              <a:rPr lang="en-US" sz="6600" b="1" kern="0" dirty="0"/>
              <a:t>Exp. Design</a:t>
            </a:r>
          </a:p>
        </p:txBody>
      </p:sp>
      <p:graphicFrame>
        <p:nvGraphicFramePr>
          <p:cNvPr id="1031" name="Object 1173">
            <a:extLst>
              <a:ext uri="{FF2B5EF4-FFF2-40B4-BE49-F238E27FC236}">
                <a16:creationId xmlns:a16="http://schemas.microsoft.com/office/drawing/2014/main" id="{E4C85B08-997B-9396-4437-8CFE3AFAA744}"/>
              </a:ext>
            </a:extLst>
          </p:cNvPr>
          <p:cNvGraphicFramePr>
            <a:graphicFrameLocks noChangeAspect="1"/>
          </p:cNvGraphicFramePr>
          <p:nvPr>
            <p:extLst>
              <p:ext uri="{D42A27DB-BD31-4B8C-83A1-F6EECF244321}">
                <p14:modId xmlns:p14="http://schemas.microsoft.com/office/powerpoint/2010/main" val="3411894714"/>
              </p:ext>
            </p:extLst>
          </p:nvPr>
        </p:nvGraphicFramePr>
        <p:xfrm>
          <a:off x="1684273" y="27079193"/>
          <a:ext cx="343369" cy="538768"/>
        </p:xfrm>
        <a:graphic>
          <a:graphicData uri="http://schemas.openxmlformats.org/presentationml/2006/ole">
            <mc:AlternateContent xmlns:mc="http://schemas.openxmlformats.org/markup-compatibility/2006">
              <mc:Choice xmlns:v="urn:schemas-microsoft-com:vml" Requires="v">
                <p:oleObj name="Bitmap Image" r:id="rId15" imgW="514422" imgH="581106" progId="PBrush">
                  <p:embed/>
                </p:oleObj>
              </mc:Choice>
              <mc:Fallback>
                <p:oleObj name="Bitmap Image" r:id="rId15" imgW="514422" imgH="581106" progId="PBrush">
                  <p:embed/>
                  <p:pic>
                    <p:nvPicPr>
                      <p:cNvPr id="1031" name="Object 1173">
                        <a:extLst>
                          <a:ext uri="{FF2B5EF4-FFF2-40B4-BE49-F238E27FC236}">
                            <a16:creationId xmlns:a16="http://schemas.microsoft.com/office/drawing/2014/main" id="{E4C85B08-997B-9396-4437-8CFE3AFAA744}"/>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684273" y="27079193"/>
                        <a:ext cx="343369" cy="538768"/>
                      </a:xfrm>
                      <a:prstGeom prst="rect">
                        <a:avLst/>
                      </a:prstGeom>
                      <a:noFill/>
                      <a:ln>
                        <a:noFill/>
                      </a:ln>
                      <a:effectLst/>
                    </p:spPr>
                  </p:pic>
                </p:oleObj>
              </mc:Fallback>
            </mc:AlternateContent>
          </a:graphicData>
        </a:graphic>
      </p:graphicFrame>
      <p:sp>
        <p:nvSpPr>
          <p:cNvPr id="1032" name="Text Box 1166">
            <a:extLst>
              <a:ext uri="{FF2B5EF4-FFF2-40B4-BE49-F238E27FC236}">
                <a16:creationId xmlns:a16="http://schemas.microsoft.com/office/drawing/2014/main" id="{609AF2E3-F8DC-99DC-0E72-8761351C0FB1}"/>
              </a:ext>
            </a:extLst>
          </p:cNvPr>
          <p:cNvSpPr txBox="1">
            <a:spLocks noChangeArrowheads="1"/>
          </p:cNvSpPr>
          <p:nvPr/>
        </p:nvSpPr>
        <p:spPr bwMode="auto">
          <a:xfrm>
            <a:off x="547949" y="21890553"/>
            <a:ext cx="10630264" cy="13901493"/>
          </a:xfrm>
          <a:prstGeom prst="rect">
            <a:avLst/>
          </a:prstGeom>
          <a:solidFill>
            <a:schemeClr val="bg1"/>
          </a:solidFill>
          <a:ln w="25400">
            <a:solidFill>
              <a:schemeClr val="tx1"/>
            </a:solidFill>
            <a:miter lim="800000"/>
            <a:headEnd type="none" w="sm" len="sm"/>
            <a:tailEnd type="none" w="sm" len="sm"/>
          </a:ln>
        </p:spPr>
        <p:txBody>
          <a:bodyPr lIns="82020" tIns="41010" rIns="82020" bIns="41010"/>
          <a:lstStyle/>
          <a:p>
            <a:pPr marL="182880" algn="just"/>
            <a:r>
              <a:rPr lang="en-US" sz="3600" dirty="0"/>
              <a:t>For targeted delivery, Aptamer-A6 has been used which can bind to Her-2 receptors on breast cancer cells. The particles were prepared by high pressure homogenization (HPH) using different amount of DOTAP, cholesterol, PLGA or PLGA-PEG and Mal-PEG. After siRNA encapsulation, the particles were incubated with aptamer-A6 for surface labeling. The liposomal particles were characterized for their size, surface charge and cytotoxicity. The delivery of siRNA into different breast cancer cells has been assessed by immunofluorescence and FACS analysis. </a:t>
            </a:r>
          </a:p>
        </p:txBody>
      </p:sp>
      <p:pic>
        <p:nvPicPr>
          <p:cNvPr id="1033" name="Picture 1032" descr="Figure 3.tif">
            <a:extLst>
              <a:ext uri="{FF2B5EF4-FFF2-40B4-BE49-F238E27FC236}">
                <a16:creationId xmlns:a16="http://schemas.microsoft.com/office/drawing/2014/main" id="{E010DCBF-A3DF-C2F4-CAA6-827A1C2DE0F0}"/>
              </a:ext>
            </a:extLst>
          </p:cNvPr>
          <p:cNvPicPr>
            <a:picLocks noChangeAspect="1"/>
          </p:cNvPicPr>
          <p:nvPr/>
        </p:nvPicPr>
        <p:blipFill>
          <a:blip r:embed="rId17">
            <a:extLst>
              <a:ext uri="{28A0092B-C50C-407E-A947-70E740481C1C}">
                <a14:useLocalDpi xmlns:a14="http://schemas.microsoft.com/office/drawing/2010/main" val="0"/>
              </a:ext>
            </a:extLst>
          </a:blip>
          <a:srcRect/>
          <a:stretch>
            <a:fillRect/>
          </a:stretch>
        </p:blipFill>
        <p:spPr bwMode="auto">
          <a:xfrm>
            <a:off x="914051" y="29852964"/>
            <a:ext cx="6415623" cy="55715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4" name="Text Box 157">
            <a:extLst>
              <a:ext uri="{FF2B5EF4-FFF2-40B4-BE49-F238E27FC236}">
                <a16:creationId xmlns:a16="http://schemas.microsoft.com/office/drawing/2014/main" id="{9B60A507-2476-FADA-4999-E91950BAF9ED}"/>
              </a:ext>
            </a:extLst>
          </p:cNvPr>
          <p:cNvSpPr txBox="1">
            <a:spLocks noChangeArrowheads="1"/>
          </p:cNvSpPr>
          <p:nvPr/>
        </p:nvSpPr>
        <p:spPr bwMode="auto">
          <a:xfrm>
            <a:off x="7695776" y="30179475"/>
            <a:ext cx="3390585" cy="39703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sz="10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10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10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10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1000" kern="1200">
                <a:solidFill>
                  <a:schemeClr val="tx1"/>
                </a:solidFill>
                <a:latin typeface="Arial" charset="0"/>
                <a:ea typeface="ＭＳ Ｐゴシック" charset="0"/>
                <a:cs typeface="ＭＳ Ｐゴシック" charset="0"/>
              </a:defRPr>
            </a:lvl5pPr>
            <a:lvl6pPr marL="2286000" algn="l" defTabSz="457200" rtl="0" eaLnBrk="1" latinLnBrk="0" hangingPunct="1">
              <a:defRPr sz="1000" kern="1200">
                <a:solidFill>
                  <a:schemeClr val="tx1"/>
                </a:solidFill>
                <a:latin typeface="Arial" charset="0"/>
                <a:ea typeface="ＭＳ Ｐゴシック" charset="0"/>
                <a:cs typeface="ＭＳ Ｐゴシック" charset="0"/>
              </a:defRPr>
            </a:lvl6pPr>
            <a:lvl7pPr marL="2743200" algn="l" defTabSz="457200" rtl="0" eaLnBrk="1" latinLnBrk="0" hangingPunct="1">
              <a:defRPr sz="1000" kern="1200">
                <a:solidFill>
                  <a:schemeClr val="tx1"/>
                </a:solidFill>
                <a:latin typeface="Arial" charset="0"/>
                <a:ea typeface="ＭＳ Ｐゴシック" charset="0"/>
                <a:cs typeface="ＭＳ Ｐゴシック" charset="0"/>
              </a:defRPr>
            </a:lvl7pPr>
            <a:lvl8pPr marL="3200400" algn="l" defTabSz="457200" rtl="0" eaLnBrk="1" latinLnBrk="0" hangingPunct="1">
              <a:defRPr sz="1000" kern="1200">
                <a:solidFill>
                  <a:schemeClr val="tx1"/>
                </a:solidFill>
                <a:latin typeface="Arial" charset="0"/>
                <a:ea typeface="ＭＳ Ｐゴシック" charset="0"/>
                <a:cs typeface="ＭＳ Ｐゴシック" charset="0"/>
              </a:defRPr>
            </a:lvl8pPr>
            <a:lvl9pPr marL="3657600" algn="l" defTabSz="457200" rtl="0" eaLnBrk="1" latinLnBrk="0" hangingPunct="1">
              <a:defRPr sz="1000" kern="1200">
                <a:solidFill>
                  <a:schemeClr val="tx1"/>
                </a:solidFill>
                <a:latin typeface="Arial" charset="0"/>
                <a:ea typeface="ＭＳ Ｐゴシック" charset="0"/>
                <a:cs typeface="ＭＳ Ｐゴシック" charset="0"/>
              </a:defRPr>
            </a:lvl9pPr>
          </a:lstStyle>
          <a:p>
            <a:pPr eaLnBrk="1" hangingPunct="1">
              <a:spcBef>
                <a:spcPct val="50000"/>
              </a:spcBef>
              <a:defRPr/>
            </a:pPr>
            <a:r>
              <a:rPr lang="en-US" sz="3600" b="1" dirty="0">
                <a:latin typeface="+mn-lt"/>
              </a:rPr>
              <a:t>Figure 1. Schematic diagram showing the organization of the nanoparticles </a:t>
            </a:r>
            <a:endParaRPr lang="en-US" sz="3600" b="1" dirty="0">
              <a:latin typeface="+mn-lt"/>
              <a:ea typeface="+mn-ea"/>
              <a:cs typeface="+mn-cs"/>
            </a:endParaRPr>
          </a:p>
        </p:txBody>
      </p:sp>
      <p:sp>
        <p:nvSpPr>
          <p:cNvPr id="1038" name="Rectangle 1037">
            <a:extLst>
              <a:ext uri="{FF2B5EF4-FFF2-40B4-BE49-F238E27FC236}">
                <a16:creationId xmlns:a16="http://schemas.microsoft.com/office/drawing/2014/main" id="{A6D55C9D-0EC3-2A02-33D4-DFD8579F05E3}"/>
              </a:ext>
            </a:extLst>
          </p:cNvPr>
          <p:cNvSpPr/>
          <p:nvPr/>
        </p:nvSpPr>
        <p:spPr bwMode="auto">
          <a:xfrm>
            <a:off x="25695552" y="9114148"/>
            <a:ext cx="12036335" cy="957668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4000" dirty="0">
              <a:latin typeface="+mj-lt"/>
            </a:endParaRPr>
          </a:p>
          <a:p>
            <a:pPr marL="342900" marR="0" indent="-342900" algn="l" defTabSz="914400" rtl="0" eaLnBrk="1" fontAlgn="base" latinLnBrk="0" hangingPunct="1">
              <a:lnSpc>
                <a:spcPct val="100000"/>
              </a:lnSpc>
              <a:spcBef>
                <a:spcPct val="0"/>
              </a:spcBef>
              <a:spcAft>
                <a:spcPct val="0"/>
              </a:spcAft>
              <a:buClrTx/>
              <a:buSzTx/>
              <a:buFont typeface="Wingdings" panose="05000000000000000000" pitchFamily="2" charset="2"/>
              <a:buChar char="Ø"/>
              <a:tabLst/>
            </a:pPr>
            <a:r>
              <a:rPr kumimoji="0" lang="en-US" sz="4400" b="1" i="0" u="none" strike="noStrike" cap="none" normalizeH="0" baseline="0" dirty="0">
                <a:ln>
                  <a:noFill/>
                </a:ln>
                <a:solidFill>
                  <a:schemeClr val="tx1"/>
                </a:solidFill>
                <a:effectLst/>
                <a:latin typeface="+mj-lt"/>
              </a:rPr>
              <a:t>	</a:t>
            </a:r>
            <a:r>
              <a:rPr kumimoji="0" lang="en-US" sz="4400" b="1" i="0" u="sng" strike="noStrike" cap="none" normalizeH="0" baseline="0" dirty="0">
                <a:ln>
                  <a:noFill/>
                </a:ln>
                <a:solidFill>
                  <a:schemeClr val="tx1"/>
                </a:solidFill>
                <a:effectLst/>
                <a:latin typeface="+mj-lt"/>
              </a:rPr>
              <a:t>Western Blot</a:t>
            </a:r>
          </a:p>
          <a:p>
            <a:pPr lvl="1" algn="just" defTabSz="914400" fontAlgn="base">
              <a:spcBef>
                <a:spcPct val="0"/>
              </a:spcBef>
              <a:spcAft>
                <a:spcPct val="0"/>
              </a:spcAft>
            </a:pPr>
            <a:endParaRPr lang="en-US" sz="4400" b="1" dirty="0">
              <a:latin typeface="+mj-lt"/>
            </a:endParaRPr>
          </a:p>
          <a:p>
            <a:pPr lvl="1" algn="just" defTabSz="914400" fontAlgn="base">
              <a:spcBef>
                <a:spcPct val="0"/>
              </a:spcBef>
              <a:spcAft>
                <a:spcPct val="0"/>
              </a:spcAft>
            </a:pPr>
            <a:r>
              <a:rPr lang="en-US" sz="4400" dirty="0">
                <a:latin typeface="+mj-lt"/>
              </a:rPr>
              <a:t>Western Blot tests were conducted to confirm the presence and size of the MRP-1 (Multi-drug Resistant Protein) in the dox-resistant cells.</a:t>
            </a:r>
          </a:p>
          <a:p>
            <a:pPr lvl="1" defTabSz="914400" fontAlgn="base">
              <a:spcBef>
                <a:spcPct val="0"/>
              </a:spcBef>
              <a:spcAft>
                <a:spcPct val="0"/>
              </a:spcAft>
            </a:pPr>
            <a:endParaRPr kumimoji="0" lang="en-US" sz="6000" b="1" i="0" u="none" strike="noStrike" cap="none" normalizeH="0" baseline="0" dirty="0">
              <a:ln>
                <a:noFill/>
              </a:ln>
              <a:solidFill>
                <a:schemeClr val="tx1"/>
              </a:solidFill>
              <a:effectLst/>
              <a:latin typeface="+mj-lt"/>
            </a:endParaRPr>
          </a:p>
          <a:p>
            <a:pPr marL="342900" marR="0" indent="-342900" algn="l" defTabSz="914400" rtl="0" eaLnBrk="1" fontAlgn="base" latinLnBrk="0" hangingPunct="1">
              <a:lnSpc>
                <a:spcPct val="100000"/>
              </a:lnSpc>
              <a:spcBef>
                <a:spcPct val="0"/>
              </a:spcBef>
              <a:spcAft>
                <a:spcPct val="0"/>
              </a:spcAft>
              <a:buClrTx/>
              <a:buSzTx/>
              <a:buFont typeface="Wingdings" panose="05000000000000000000" pitchFamily="2" charset="2"/>
              <a:buChar char="Ø"/>
              <a:tabLst/>
            </a:pPr>
            <a:r>
              <a:rPr kumimoji="0" lang="en-US" sz="4400" b="1" i="0" u="sng" strike="noStrike" cap="none" normalizeH="0" baseline="0" dirty="0">
                <a:ln>
                  <a:noFill/>
                </a:ln>
                <a:solidFill>
                  <a:schemeClr val="tx1"/>
                </a:solidFill>
                <a:effectLst/>
                <a:latin typeface="+mj-lt"/>
              </a:rPr>
              <a:t> qPCR</a:t>
            </a:r>
          </a:p>
          <a:p>
            <a:pPr marL="342900" marR="0" indent="-342900" algn="l" defTabSz="914400" rtl="0" eaLnBrk="1" fontAlgn="base" latinLnBrk="0" hangingPunct="1">
              <a:lnSpc>
                <a:spcPct val="100000"/>
              </a:lnSpc>
              <a:spcBef>
                <a:spcPct val="0"/>
              </a:spcBef>
              <a:spcAft>
                <a:spcPct val="0"/>
              </a:spcAft>
              <a:buClrTx/>
              <a:buSzTx/>
              <a:buFont typeface="Wingdings" panose="05000000000000000000" pitchFamily="2" charset="2"/>
              <a:buChar char="Ø"/>
              <a:tabLst/>
            </a:pPr>
            <a:endParaRPr kumimoji="0" lang="en-US" sz="6000" b="1" i="0" u="none" strike="noStrike" cap="none" normalizeH="0" baseline="0" dirty="0">
              <a:ln>
                <a:noFill/>
              </a:ln>
              <a:solidFill>
                <a:schemeClr val="tx1"/>
              </a:solidFill>
              <a:effectLst/>
              <a:latin typeface="+mj-lt"/>
            </a:endParaRPr>
          </a:p>
          <a:p>
            <a:pPr lvl="1" algn="just" defTabSz="914400" fontAlgn="base">
              <a:spcBef>
                <a:spcPct val="0"/>
              </a:spcBef>
              <a:spcAft>
                <a:spcPct val="0"/>
              </a:spcAft>
            </a:pPr>
            <a:r>
              <a:rPr kumimoji="0" lang="en-US" sz="4400" i="0" u="none" strike="noStrike" cap="none" normalizeH="0" baseline="0" dirty="0">
                <a:ln>
                  <a:noFill/>
                </a:ln>
                <a:solidFill>
                  <a:schemeClr val="tx1"/>
                </a:solidFill>
                <a:effectLst/>
                <a:latin typeface="+mj-lt"/>
              </a:rPr>
              <a:t>Additionally, qPCR tests were  ran to identify and compare RNA concentrations amongs</a:t>
            </a:r>
            <a:r>
              <a:rPr lang="en-US" sz="4400" dirty="0">
                <a:latin typeface="+mj-lt"/>
              </a:rPr>
              <a:t>t the 4T1-R and MDA-231 cell lines.</a:t>
            </a:r>
            <a:endParaRPr kumimoji="0" lang="en-US" sz="4400" i="0" u="none" strike="noStrike" cap="none" normalizeH="0" baseline="0" dirty="0">
              <a:ln>
                <a:noFill/>
              </a:ln>
              <a:solidFill>
                <a:schemeClr val="tx1"/>
              </a:solidFill>
              <a:effectLst/>
              <a:latin typeface="+mj-lt"/>
            </a:endParaRPr>
          </a:p>
        </p:txBody>
      </p:sp>
      <p:sp>
        <p:nvSpPr>
          <p:cNvPr id="9" name="Rectangle 1148">
            <a:extLst>
              <a:ext uri="{FF2B5EF4-FFF2-40B4-BE49-F238E27FC236}">
                <a16:creationId xmlns:a16="http://schemas.microsoft.com/office/drawing/2014/main" id="{6EE3A716-57F6-A133-C77C-7D3389B61455}"/>
              </a:ext>
            </a:extLst>
          </p:cNvPr>
          <p:cNvSpPr>
            <a:spLocks noChangeArrowheads="1"/>
          </p:cNvSpPr>
          <p:nvPr/>
        </p:nvSpPr>
        <p:spPr bwMode="auto">
          <a:xfrm>
            <a:off x="25790023" y="30536179"/>
            <a:ext cx="12218034" cy="1738756"/>
          </a:xfrm>
          <a:prstGeom prst="rect">
            <a:avLst/>
          </a:prstGeom>
          <a:solidFill>
            <a:srgbClr val="FFCCFF"/>
          </a:solidFill>
          <a:ln w="9525">
            <a:solidFill>
              <a:schemeClr val="tx1"/>
            </a:solidFill>
            <a:miter lim="800000"/>
            <a:headEnd/>
            <a:tailEnd/>
          </a:ln>
        </p:spPr>
        <p:txBody>
          <a:bodyPr wrap="none" lIns="82020" tIns="41010" rIns="82020" bIns="4101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195"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0" name="Rectangle 1154">
            <a:extLst>
              <a:ext uri="{FF2B5EF4-FFF2-40B4-BE49-F238E27FC236}">
                <a16:creationId xmlns:a16="http://schemas.microsoft.com/office/drawing/2014/main" id="{639E157F-7789-1B5E-52E1-A291F20CD8A2}"/>
              </a:ext>
            </a:extLst>
          </p:cNvPr>
          <p:cNvSpPr>
            <a:spLocks noChangeArrowheads="1"/>
          </p:cNvSpPr>
          <p:nvPr/>
        </p:nvSpPr>
        <p:spPr bwMode="auto">
          <a:xfrm>
            <a:off x="26187356" y="30792309"/>
            <a:ext cx="6168044" cy="989215"/>
          </a:xfrm>
          <a:prstGeom prst="rect">
            <a:avLst/>
          </a:prstGeom>
          <a:noFill/>
          <a:ln w="9525">
            <a:noFill/>
            <a:miter lim="800000"/>
            <a:headEnd/>
            <a:tailEnd/>
          </a:ln>
        </p:spPr>
        <p:txBody>
          <a:bodyPr lIns="0" tIns="0" rIns="0" bIns="0"/>
          <a:lstStyle/>
          <a:p>
            <a:pPr marL="0" marR="0" lvl="0" indent="0" algn="l" defTabSz="16691946" rtl="0" eaLnBrk="1" fontAlgn="base" latinLnBrk="0" hangingPunct="1">
              <a:lnSpc>
                <a:spcPct val="100000"/>
              </a:lnSpc>
              <a:spcBef>
                <a:spcPct val="20000"/>
              </a:spcBef>
              <a:spcAft>
                <a:spcPct val="0"/>
              </a:spcAft>
              <a:buClrTx/>
              <a:buSzTx/>
              <a:buFontTx/>
              <a:buNone/>
              <a:tabLst/>
              <a:defRPr/>
            </a:pPr>
            <a:r>
              <a:rPr kumimoji="0" lang="en-US" sz="6600" b="1" i="0" u="none" strike="noStrike" kern="1200" cap="none" spc="0" normalizeH="0" baseline="0" noProof="0" dirty="0">
                <a:ln>
                  <a:noFill/>
                </a:ln>
                <a:effectLst/>
                <a:uLnTx/>
                <a:uFillTx/>
                <a:latin typeface="Arial" charset="0"/>
                <a:ea typeface="+mn-ea"/>
                <a:cs typeface="+mn-cs"/>
              </a:rPr>
              <a:t>References</a:t>
            </a:r>
          </a:p>
        </p:txBody>
      </p:sp>
      <p:sp>
        <p:nvSpPr>
          <p:cNvPr id="11" name="Rectangle 10">
            <a:extLst>
              <a:ext uri="{FF2B5EF4-FFF2-40B4-BE49-F238E27FC236}">
                <a16:creationId xmlns:a16="http://schemas.microsoft.com/office/drawing/2014/main" id="{DF777423-111B-05CE-785A-CAE8068D28DC}"/>
              </a:ext>
            </a:extLst>
          </p:cNvPr>
          <p:cNvSpPr/>
          <p:nvPr/>
        </p:nvSpPr>
        <p:spPr bwMode="auto">
          <a:xfrm>
            <a:off x="25835898" y="32636439"/>
            <a:ext cx="11960953" cy="302670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a:effectLst/>
              </a:rPr>
              <a:t>Powell, D., Chandra, S., Dodson, K., Shaheen, F., Wiltz, K., Ireland, S., Syed, M., Dash, S., Wiese, T., Mandal, T., &amp; Kundu, A. (2017). Aptamer-functionalized hybrid nanoparticle for the treatment of breast cancer. </a:t>
            </a:r>
            <a:r>
              <a:rPr lang="en-US" i="1" dirty="0">
                <a:effectLst/>
              </a:rPr>
              <a:t>European Journal of Pharmaceutics and Biopharmaceutics</a:t>
            </a:r>
            <a:r>
              <a:rPr lang="en-US" dirty="0">
                <a:effectLst/>
              </a:rPr>
              <a:t>, </a:t>
            </a:r>
            <a:r>
              <a:rPr lang="en-US" i="1" dirty="0">
                <a:effectLst/>
              </a:rPr>
              <a:t>114</a:t>
            </a:r>
            <a:r>
              <a:rPr lang="en-US" dirty="0">
                <a:effectLst/>
              </a:rPr>
              <a:t>, 108–118. </a:t>
            </a:r>
            <a:r>
              <a:rPr lang="en-US" dirty="0">
                <a:effectLst/>
                <a:hlinkClick r:id="rId18"/>
              </a:rPr>
              <a:t>https://doi.org/10.1016/j.ejpb.2017.01.011</a:t>
            </a:r>
            <a:endParaRPr lang="en-US" dirty="0">
              <a:effectLst/>
            </a:endParaRPr>
          </a:p>
          <a:p>
            <a:endParaRPr lang="en-US" dirty="0">
              <a:effectLst/>
            </a:endParaRPr>
          </a:p>
          <a:p>
            <a:r>
              <a:rPr lang="en-US" dirty="0">
                <a:effectLst/>
              </a:rPr>
              <a:t>Kundu, A. K., Iyer, S. V., Chandra, S., Adhikari, A. S., Iwakuma, T., &amp; Mandal, T. K. (2017). Novel </a:t>
            </a:r>
            <a:r>
              <a:rPr lang="en-US" dirty="0" err="1">
                <a:effectLst/>
              </a:rPr>
              <a:t>sirna</a:t>
            </a:r>
            <a:r>
              <a:rPr lang="en-US" dirty="0">
                <a:effectLst/>
              </a:rPr>
              <a:t> formulation to effectively knockdown mutant p53 in osteosarcoma. </a:t>
            </a:r>
            <a:r>
              <a:rPr lang="en-US" i="1" dirty="0">
                <a:effectLst/>
              </a:rPr>
              <a:t>PLOS ONE</a:t>
            </a:r>
            <a:r>
              <a:rPr lang="en-US" dirty="0">
                <a:effectLst/>
              </a:rPr>
              <a:t>, </a:t>
            </a:r>
            <a:r>
              <a:rPr lang="en-US" i="1" dirty="0">
                <a:effectLst/>
              </a:rPr>
              <a:t>12</a:t>
            </a:r>
            <a:r>
              <a:rPr lang="en-US" dirty="0">
                <a:effectLst/>
              </a:rPr>
              <a:t>(6). https://doi.org/10.1371/journal.pone.0179168 </a:t>
            </a:r>
          </a:p>
          <a:p>
            <a:r>
              <a:rPr lang="en-US" dirty="0">
                <a:effectLst/>
              </a:rPr>
              <a:t> </a:t>
            </a:r>
          </a:p>
          <a:p>
            <a:r>
              <a:rPr lang="en-US" dirty="0">
                <a:effectLst/>
              </a:rPr>
              <a:t>Chowdhury, N., Chaudhry, S., Hall, N., </a:t>
            </a:r>
            <a:r>
              <a:rPr lang="en-US" dirty="0" err="1">
                <a:effectLst/>
              </a:rPr>
              <a:t>Olverson</a:t>
            </a:r>
            <a:r>
              <a:rPr lang="en-US" dirty="0">
                <a:effectLst/>
              </a:rPr>
              <a:t>, G., Zhang, Q.-J., Mandal, T., Dash, S., &amp; Kundu, A. (2020). Targeted delivery of doxorubicin liposomes for her-2+ Breast Cancer treatment. </a:t>
            </a:r>
            <a:r>
              <a:rPr lang="en-US" i="1" dirty="0">
                <a:effectLst/>
              </a:rPr>
              <a:t>AAPS </a:t>
            </a:r>
            <a:r>
              <a:rPr lang="en-US" i="1" dirty="0" err="1">
                <a:effectLst/>
              </a:rPr>
              <a:t>PharmSciTech</a:t>
            </a:r>
            <a:r>
              <a:rPr lang="en-US" dirty="0">
                <a:effectLst/>
              </a:rPr>
              <a:t>, </a:t>
            </a:r>
            <a:r>
              <a:rPr lang="en-US" i="1" dirty="0">
                <a:effectLst/>
              </a:rPr>
              <a:t>21</a:t>
            </a:r>
            <a:r>
              <a:rPr lang="en-US" dirty="0">
                <a:effectLst/>
              </a:rPr>
              <a:t>(6). https://doi.org/10.1208/s12249-020-01743-8 </a:t>
            </a:r>
          </a:p>
          <a:p>
            <a:endParaRPr lang="en-US" dirty="0">
              <a:effectLst/>
            </a:endParaRPr>
          </a:p>
        </p:txBody>
      </p:sp>
    </p:spTree>
    <p:extLst>
      <p:ext uri="{BB962C8B-B14F-4D97-AF65-F5344CB8AC3E}">
        <p14:creationId xmlns:p14="http://schemas.microsoft.com/office/powerpoint/2010/main" val="792499481"/>
      </p:ext>
    </p:extLst>
  </p:cSld>
  <p:clrMapOvr>
    <a:masterClrMapping/>
  </p:clrMapOvr>
</p:sld>
</file>

<file path=ppt/theme/theme1.xml><?xml version="1.0" encoding="utf-8"?>
<a:theme xmlns:a="http://schemas.openxmlformats.org/drawingml/2006/main" name="Blank Presentation">
  <a:themeElements>
    <a:clrScheme name="Blank Presentation.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po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Blank Presentation.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8654</TotalTime>
  <Words>731</Words>
  <Application>Microsoft Macintosh PowerPoint</Application>
  <PresentationFormat>Custom</PresentationFormat>
  <Paragraphs>34</Paragraphs>
  <Slides>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7" baseType="lpstr">
      <vt:lpstr>Arial</vt:lpstr>
      <vt:lpstr>Calibri</vt:lpstr>
      <vt:lpstr>Times New Roman</vt:lpstr>
      <vt:lpstr>Wingdings</vt:lpstr>
      <vt:lpstr>Blank Presentation</vt:lpstr>
      <vt:lpstr>Bitmap Image</vt:lpstr>
      <vt:lpstr>Overcoming Multidrug Resistance in Breast Cancer: Targeting MRP Proteins for Enhanced Therapeutic Efficacy Camryn Tims, Rajib Biswas, Treiveanna Jenkins, Anup Kundu PhD. Biology Department, Xavier University; Tulane University Health Sciences Center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Title Goes Here  Your Name, Co-authors. Affiliations.</dc:title>
  <dc:creator>Moore, Brittney T.</dc:creator>
  <cp:lastModifiedBy>Anup Kundu</cp:lastModifiedBy>
  <cp:revision>9</cp:revision>
  <dcterms:created xsi:type="dcterms:W3CDTF">2022-07-05T21:07:59Z</dcterms:created>
  <dcterms:modified xsi:type="dcterms:W3CDTF">2024-07-25T18:37:50Z</dcterms:modified>
</cp:coreProperties>
</file>