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7"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C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348C7-BD34-A336-AB2A-FE54DAD4DBA3}" v="156" dt="2026-04-14T17:40:15.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2672"/>
            </a:lvl1pPr>
          </a:lstStyle>
          <a:p>
            <a:r>
              <a:rPr lang="en-US"/>
              <a:t>Click to edit Master title style</a:t>
            </a:r>
          </a:p>
        </p:txBody>
      </p:sp>
      <p:sp>
        <p:nvSpPr>
          <p:cNvPr id="3" name="Subtitle 2"/>
          <p:cNvSpPr>
            <a:spLocks noGrp="1"/>
          </p:cNvSpPr>
          <p:nvPr>
            <p:ph type="subTitle" idx="1"/>
          </p:nvPr>
        </p:nvSpPr>
        <p:spPr>
          <a:xfrm>
            <a:off x="2743200" y="17289783"/>
            <a:ext cx="16459200" cy="7947658"/>
          </a:xfrm>
        </p:spPr>
        <p:txBody>
          <a:bodyPr/>
          <a:lstStyle>
            <a:lvl1pPr marL="0" indent="0" algn="ctr">
              <a:buNone/>
              <a:defRPr sz="5069"/>
            </a:lvl1pPr>
            <a:lvl2pPr marL="965606" indent="0" algn="ctr">
              <a:buNone/>
              <a:defRPr sz="4224"/>
            </a:lvl2pPr>
            <a:lvl3pPr marL="1931213" indent="0" algn="ctr">
              <a:buNone/>
              <a:defRPr sz="3802"/>
            </a:lvl3pPr>
            <a:lvl4pPr marL="2896819" indent="0" algn="ctr">
              <a:buNone/>
              <a:defRPr sz="3379"/>
            </a:lvl4pPr>
            <a:lvl5pPr marL="3862426" indent="0" algn="ctr">
              <a:buNone/>
              <a:defRPr sz="3379"/>
            </a:lvl5pPr>
            <a:lvl6pPr marL="4828032" indent="0" algn="ctr">
              <a:buNone/>
              <a:defRPr sz="3379"/>
            </a:lvl6pPr>
            <a:lvl7pPr marL="5793638" indent="0" algn="ctr">
              <a:buNone/>
              <a:defRPr sz="3379"/>
            </a:lvl7pPr>
            <a:lvl8pPr marL="6759245" indent="0" algn="ctr">
              <a:buNone/>
              <a:defRPr sz="3379"/>
            </a:lvl8pPr>
            <a:lvl9pPr marL="7724851" indent="0" algn="ctr">
              <a:buNone/>
              <a:defRPr sz="3379"/>
            </a:lvl9pPr>
          </a:lstStyle>
          <a:p>
            <a:r>
              <a:rPr lang="en-US"/>
              <a:t>Click to edit Master subtitle style</a:t>
            </a:r>
          </a:p>
        </p:txBody>
      </p:sp>
      <p:sp>
        <p:nvSpPr>
          <p:cNvPr id="4" name="Date Placeholder 3"/>
          <p:cNvSpPr>
            <a:spLocks noGrp="1"/>
          </p:cNvSpPr>
          <p:nvPr>
            <p:ph type="dt" sz="half" idx="10"/>
          </p:nvPr>
        </p:nvSpPr>
        <p:spPr/>
        <p:txBody>
          <a:bodyPr/>
          <a:lstStyle/>
          <a:p>
            <a:fld id="{4E74FEF9-F309-804C-A015-89CF7461FA6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3415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4FEF9-F309-804C-A015-89CF7461FA6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7505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2" y="1752600"/>
            <a:ext cx="473202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08763"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4FEF9-F309-804C-A015-89CF7461FA6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217097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4FEF9-F309-804C-A015-89CF7461FA6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382463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2" y="8206749"/>
            <a:ext cx="18928080" cy="13693138"/>
          </a:xfrm>
        </p:spPr>
        <p:txBody>
          <a:bodyPr anchor="b"/>
          <a:lstStyle>
            <a:lvl1pPr>
              <a:defRPr sz="12672"/>
            </a:lvl1pPr>
          </a:lstStyle>
          <a:p>
            <a:r>
              <a:rPr lang="en-US"/>
              <a:t>Click to edit Master title style</a:t>
            </a:r>
          </a:p>
        </p:txBody>
      </p:sp>
      <p:sp>
        <p:nvSpPr>
          <p:cNvPr id="3" name="Text Placeholder 2"/>
          <p:cNvSpPr>
            <a:spLocks noGrp="1"/>
          </p:cNvSpPr>
          <p:nvPr>
            <p:ph type="body" idx="1"/>
          </p:nvPr>
        </p:nvSpPr>
        <p:spPr>
          <a:xfrm>
            <a:off x="1497332" y="22029429"/>
            <a:ext cx="18928080" cy="7200898"/>
          </a:xfrm>
        </p:spPr>
        <p:txBody>
          <a:bodyPr/>
          <a:lstStyle>
            <a:lvl1pPr marL="0" indent="0">
              <a:buNone/>
              <a:defRPr sz="5069">
                <a:solidFill>
                  <a:schemeClr val="tx1">
                    <a:tint val="82000"/>
                  </a:schemeClr>
                </a:solidFill>
              </a:defRPr>
            </a:lvl1pPr>
            <a:lvl2pPr marL="965606" indent="0">
              <a:buNone/>
              <a:defRPr sz="4224">
                <a:solidFill>
                  <a:schemeClr val="tx1">
                    <a:tint val="82000"/>
                  </a:schemeClr>
                </a:solidFill>
              </a:defRPr>
            </a:lvl2pPr>
            <a:lvl3pPr marL="1931213" indent="0">
              <a:buNone/>
              <a:defRPr sz="3802">
                <a:solidFill>
                  <a:schemeClr val="tx1">
                    <a:tint val="82000"/>
                  </a:schemeClr>
                </a:solidFill>
              </a:defRPr>
            </a:lvl3pPr>
            <a:lvl4pPr marL="2896819" indent="0">
              <a:buNone/>
              <a:defRPr sz="3379">
                <a:solidFill>
                  <a:schemeClr val="tx1">
                    <a:tint val="82000"/>
                  </a:schemeClr>
                </a:solidFill>
              </a:defRPr>
            </a:lvl4pPr>
            <a:lvl5pPr marL="3862426" indent="0">
              <a:buNone/>
              <a:defRPr sz="3379">
                <a:solidFill>
                  <a:schemeClr val="tx1">
                    <a:tint val="82000"/>
                  </a:schemeClr>
                </a:solidFill>
              </a:defRPr>
            </a:lvl5pPr>
            <a:lvl6pPr marL="4828032" indent="0">
              <a:buNone/>
              <a:defRPr sz="3379">
                <a:solidFill>
                  <a:schemeClr val="tx1">
                    <a:tint val="82000"/>
                  </a:schemeClr>
                </a:solidFill>
              </a:defRPr>
            </a:lvl6pPr>
            <a:lvl7pPr marL="5793638" indent="0">
              <a:buNone/>
              <a:defRPr sz="3379">
                <a:solidFill>
                  <a:schemeClr val="tx1">
                    <a:tint val="82000"/>
                  </a:schemeClr>
                </a:solidFill>
              </a:defRPr>
            </a:lvl7pPr>
            <a:lvl8pPr marL="6759245" indent="0">
              <a:buNone/>
              <a:defRPr sz="3379">
                <a:solidFill>
                  <a:schemeClr val="tx1">
                    <a:tint val="82000"/>
                  </a:schemeClr>
                </a:solidFill>
              </a:defRPr>
            </a:lvl8pPr>
            <a:lvl9pPr marL="7724851" indent="0">
              <a:buNone/>
              <a:defRPr sz="337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74FEF9-F309-804C-A015-89CF7461FA6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69520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8760" y="8763001"/>
            <a:ext cx="932688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09960" y="8763001"/>
            <a:ext cx="932688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74FEF9-F309-804C-A015-89CF7461FA65}"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93601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8"/>
            <a:ext cx="18928080" cy="6362702"/>
          </a:xfrm>
        </p:spPr>
        <p:txBody>
          <a:bodyPr/>
          <a:lstStyle/>
          <a:p>
            <a:r>
              <a:rPr lang="en-US"/>
              <a:t>Click to edit Master title style</a:t>
            </a:r>
          </a:p>
        </p:txBody>
      </p:sp>
      <p:sp>
        <p:nvSpPr>
          <p:cNvPr id="3" name="Text Placeholder 2"/>
          <p:cNvSpPr>
            <a:spLocks noGrp="1"/>
          </p:cNvSpPr>
          <p:nvPr>
            <p:ph type="body" idx="1"/>
          </p:nvPr>
        </p:nvSpPr>
        <p:spPr>
          <a:xfrm>
            <a:off x="1511620" y="8069582"/>
            <a:ext cx="9284016" cy="3954778"/>
          </a:xfrm>
        </p:spPr>
        <p:txBody>
          <a:bodyPr anchor="b"/>
          <a:lstStyle>
            <a:lvl1pPr marL="0" indent="0">
              <a:buNone/>
              <a:defRPr sz="5069" b="1"/>
            </a:lvl1pPr>
            <a:lvl2pPr marL="965606" indent="0">
              <a:buNone/>
              <a:defRPr sz="4224" b="1"/>
            </a:lvl2pPr>
            <a:lvl3pPr marL="1931213" indent="0">
              <a:buNone/>
              <a:defRPr sz="3802" b="1"/>
            </a:lvl3pPr>
            <a:lvl4pPr marL="2896819" indent="0">
              <a:buNone/>
              <a:defRPr sz="3379" b="1"/>
            </a:lvl4pPr>
            <a:lvl5pPr marL="3862426" indent="0">
              <a:buNone/>
              <a:defRPr sz="3379" b="1"/>
            </a:lvl5pPr>
            <a:lvl6pPr marL="4828032" indent="0">
              <a:buNone/>
              <a:defRPr sz="3379" b="1"/>
            </a:lvl6pPr>
            <a:lvl7pPr marL="5793638" indent="0">
              <a:buNone/>
              <a:defRPr sz="3379" b="1"/>
            </a:lvl7pPr>
            <a:lvl8pPr marL="6759245" indent="0">
              <a:buNone/>
              <a:defRPr sz="3379" b="1"/>
            </a:lvl8pPr>
            <a:lvl9pPr marL="7724851" indent="0">
              <a:buNone/>
              <a:defRPr sz="3379" b="1"/>
            </a:lvl9pPr>
          </a:lstStyle>
          <a:p>
            <a:pPr lvl="0"/>
            <a:r>
              <a:rPr lang="en-US"/>
              <a:t>Click to edit Master text styles</a:t>
            </a:r>
          </a:p>
        </p:txBody>
      </p:sp>
      <p:sp>
        <p:nvSpPr>
          <p:cNvPr id="4" name="Content Placeholder 3"/>
          <p:cNvSpPr>
            <a:spLocks noGrp="1"/>
          </p:cNvSpPr>
          <p:nvPr>
            <p:ph sz="half" idx="2"/>
          </p:nvPr>
        </p:nvSpPr>
        <p:spPr>
          <a:xfrm>
            <a:off x="1511620" y="12024362"/>
            <a:ext cx="9284016"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069" b="1"/>
            </a:lvl1pPr>
            <a:lvl2pPr marL="965606" indent="0">
              <a:buNone/>
              <a:defRPr sz="4224" b="1"/>
            </a:lvl2pPr>
            <a:lvl3pPr marL="1931213" indent="0">
              <a:buNone/>
              <a:defRPr sz="3802" b="1"/>
            </a:lvl3pPr>
            <a:lvl4pPr marL="2896819" indent="0">
              <a:buNone/>
              <a:defRPr sz="3379" b="1"/>
            </a:lvl4pPr>
            <a:lvl5pPr marL="3862426" indent="0">
              <a:buNone/>
              <a:defRPr sz="3379" b="1"/>
            </a:lvl5pPr>
            <a:lvl6pPr marL="4828032" indent="0">
              <a:buNone/>
              <a:defRPr sz="3379" b="1"/>
            </a:lvl6pPr>
            <a:lvl7pPr marL="5793638" indent="0">
              <a:buNone/>
              <a:defRPr sz="3379" b="1"/>
            </a:lvl7pPr>
            <a:lvl8pPr marL="6759245" indent="0">
              <a:buNone/>
              <a:defRPr sz="3379" b="1"/>
            </a:lvl8pPr>
            <a:lvl9pPr marL="7724851" indent="0">
              <a:buNone/>
              <a:defRPr sz="3379" b="1"/>
            </a:lvl9pPr>
          </a:lstStyle>
          <a:p>
            <a:pPr lvl="0"/>
            <a:r>
              <a:rPr lang="en-US"/>
              <a:t>Click to edit Master text styles</a:t>
            </a:r>
          </a:p>
        </p:txBody>
      </p:sp>
      <p:sp>
        <p:nvSpPr>
          <p:cNvPr id="6" name="Content Placeholder 5"/>
          <p:cNvSpPr>
            <a:spLocks noGrp="1"/>
          </p:cNvSpPr>
          <p:nvPr>
            <p:ph sz="quarter" idx="4"/>
          </p:nvPr>
        </p:nvSpPr>
        <p:spPr>
          <a:xfrm>
            <a:off x="11109961" y="12024362"/>
            <a:ext cx="9329738"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74FEF9-F309-804C-A015-89CF7461FA65}" type="datetimeFigureOut">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288104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74FEF9-F309-804C-A015-89CF7461FA65}" type="datetimeFigureOut">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214370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4FEF9-F309-804C-A015-89CF7461FA65}" type="datetimeFigureOut">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207468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8" y="2194560"/>
            <a:ext cx="7078028" cy="7680960"/>
          </a:xfrm>
        </p:spPr>
        <p:txBody>
          <a:bodyPr anchor="b"/>
          <a:lstStyle>
            <a:lvl1pPr>
              <a:defRPr sz="6758"/>
            </a:lvl1pPr>
          </a:lstStyle>
          <a:p>
            <a:r>
              <a:rPr lang="en-US"/>
              <a:t>Click to edit Master title style</a:t>
            </a:r>
          </a:p>
        </p:txBody>
      </p:sp>
      <p:sp>
        <p:nvSpPr>
          <p:cNvPr id="3" name="Content Placeholder 2"/>
          <p:cNvSpPr>
            <a:spLocks noGrp="1"/>
          </p:cNvSpPr>
          <p:nvPr>
            <p:ph idx="1"/>
          </p:nvPr>
        </p:nvSpPr>
        <p:spPr>
          <a:xfrm>
            <a:off x="9329738" y="4739647"/>
            <a:ext cx="11109960" cy="23393400"/>
          </a:xfrm>
        </p:spPr>
        <p:txBody>
          <a:bodyPr/>
          <a:lstStyle>
            <a:lvl1pPr>
              <a:defRPr sz="6758"/>
            </a:lvl1pPr>
            <a:lvl2pPr>
              <a:defRPr sz="5914"/>
            </a:lvl2pPr>
            <a:lvl3pPr>
              <a:defRPr sz="5069"/>
            </a:lvl3pPr>
            <a:lvl4pPr>
              <a:defRPr sz="4224"/>
            </a:lvl4pPr>
            <a:lvl5pPr>
              <a:defRPr sz="4224"/>
            </a:lvl5pPr>
            <a:lvl6pPr>
              <a:defRPr sz="4224"/>
            </a:lvl6pPr>
            <a:lvl7pPr>
              <a:defRPr sz="4224"/>
            </a:lvl7pPr>
            <a:lvl8pPr>
              <a:defRPr sz="4224"/>
            </a:lvl8pPr>
            <a:lvl9pPr>
              <a:defRPr sz="4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1618" y="9875521"/>
            <a:ext cx="7078028" cy="18295622"/>
          </a:xfrm>
        </p:spPr>
        <p:txBody>
          <a:bodyPr/>
          <a:lstStyle>
            <a:lvl1pPr marL="0" indent="0">
              <a:buNone/>
              <a:defRPr sz="3379"/>
            </a:lvl1pPr>
            <a:lvl2pPr marL="965606" indent="0">
              <a:buNone/>
              <a:defRPr sz="2957"/>
            </a:lvl2pPr>
            <a:lvl3pPr marL="1931213" indent="0">
              <a:buNone/>
              <a:defRPr sz="2534"/>
            </a:lvl3pPr>
            <a:lvl4pPr marL="2896819" indent="0">
              <a:buNone/>
              <a:defRPr sz="2112"/>
            </a:lvl4pPr>
            <a:lvl5pPr marL="3862426" indent="0">
              <a:buNone/>
              <a:defRPr sz="2112"/>
            </a:lvl5pPr>
            <a:lvl6pPr marL="4828032" indent="0">
              <a:buNone/>
              <a:defRPr sz="2112"/>
            </a:lvl6pPr>
            <a:lvl7pPr marL="5793638" indent="0">
              <a:buNone/>
              <a:defRPr sz="2112"/>
            </a:lvl7pPr>
            <a:lvl8pPr marL="6759245" indent="0">
              <a:buNone/>
              <a:defRPr sz="2112"/>
            </a:lvl8pPr>
            <a:lvl9pPr marL="7724851" indent="0">
              <a:buNone/>
              <a:defRPr sz="2112"/>
            </a:lvl9pPr>
          </a:lstStyle>
          <a:p>
            <a:pPr lvl="0"/>
            <a:r>
              <a:rPr lang="en-US"/>
              <a:t>Click to edit Master text styles</a:t>
            </a:r>
          </a:p>
        </p:txBody>
      </p:sp>
      <p:sp>
        <p:nvSpPr>
          <p:cNvPr id="5" name="Date Placeholder 4"/>
          <p:cNvSpPr>
            <a:spLocks noGrp="1"/>
          </p:cNvSpPr>
          <p:nvPr>
            <p:ph type="dt" sz="half" idx="10"/>
          </p:nvPr>
        </p:nvSpPr>
        <p:spPr/>
        <p:txBody>
          <a:bodyPr/>
          <a:lstStyle/>
          <a:p>
            <a:fld id="{4E74FEF9-F309-804C-A015-89CF7461FA65}"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270592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8" y="2194560"/>
            <a:ext cx="7078028" cy="7680960"/>
          </a:xfrm>
        </p:spPr>
        <p:txBody>
          <a:bodyPr anchor="b"/>
          <a:lstStyle>
            <a:lvl1pPr>
              <a:defRPr sz="6758"/>
            </a:lvl1pPr>
          </a:lstStyle>
          <a:p>
            <a:r>
              <a:rPr lang="en-US"/>
              <a:t>Click to edit Master title style</a:t>
            </a:r>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6758"/>
            </a:lvl1pPr>
            <a:lvl2pPr marL="965606" indent="0">
              <a:buNone/>
              <a:defRPr sz="5914"/>
            </a:lvl2pPr>
            <a:lvl3pPr marL="1931213" indent="0">
              <a:buNone/>
              <a:defRPr sz="5069"/>
            </a:lvl3pPr>
            <a:lvl4pPr marL="2896819" indent="0">
              <a:buNone/>
              <a:defRPr sz="4224"/>
            </a:lvl4pPr>
            <a:lvl5pPr marL="3862426" indent="0">
              <a:buNone/>
              <a:defRPr sz="4224"/>
            </a:lvl5pPr>
            <a:lvl6pPr marL="4828032" indent="0">
              <a:buNone/>
              <a:defRPr sz="4224"/>
            </a:lvl6pPr>
            <a:lvl7pPr marL="5793638" indent="0">
              <a:buNone/>
              <a:defRPr sz="4224"/>
            </a:lvl7pPr>
            <a:lvl8pPr marL="6759245" indent="0">
              <a:buNone/>
              <a:defRPr sz="4224"/>
            </a:lvl8pPr>
            <a:lvl9pPr marL="7724851" indent="0">
              <a:buNone/>
              <a:defRPr sz="4224"/>
            </a:lvl9pPr>
          </a:lstStyle>
          <a:p>
            <a:r>
              <a:rPr lang="en-US"/>
              <a:t>Click icon to add picture</a:t>
            </a:r>
          </a:p>
        </p:txBody>
      </p:sp>
      <p:sp>
        <p:nvSpPr>
          <p:cNvPr id="4" name="Text Placeholder 3"/>
          <p:cNvSpPr>
            <a:spLocks noGrp="1"/>
          </p:cNvSpPr>
          <p:nvPr>
            <p:ph type="body" sz="half" idx="2"/>
          </p:nvPr>
        </p:nvSpPr>
        <p:spPr>
          <a:xfrm>
            <a:off x="1511618" y="9875521"/>
            <a:ext cx="7078028" cy="18295622"/>
          </a:xfrm>
        </p:spPr>
        <p:txBody>
          <a:bodyPr/>
          <a:lstStyle>
            <a:lvl1pPr marL="0" indent="0">
              <a:buNone/>
              <a:defRPr sz="3379"/>
            </a:lvl1pPr>
            <a:lvl2pPr marL="965606" indent="0">
              <a:buNone/>
              <a:defRPr sz="2957"/>
            </a:lvl2pPr>
            <a:lvl3pPr marL="1931213" indent="0">
              <a:buNone/>
              <a:defRPr sz="2534"/>
            </a:lvl3pPr>
            <a:lvl4pPr marL="2896819" indent="0">
              <a:buNone/>
              <a:defRPr sz="2112"/>
            </a:lvl4pPr>
            <a:lvl5pPr marL="3862426" indent="0">
              <a:buNone/>
              <a:defRPr sz="2112"/>
            </a:lvl5pPr>
            <a:lvl6pPr marL="4828032" indent="0">
              <a:buNone/>
              <a:defRPr sz="2112"/>
            </a:lvl6pPr>
            <a:lvl7pPr marL="5793638" indent="0">
              <a:buNone/>
              <a:defRPr sz="2112"/>
            </a:lvl7pPr>
            <a:lvl8pPr marL="6759245" indent="0">
              <a:buNone/>
              <a:defRPr sz="2112"/>
            </a:lvl8pPr>
            <a:lvl9pPr marL="7724851" indent="0">
              <a:buNone/>
              <a:defRPr sz="2112"/>
            </a:lvl9pPr>
          </a:lstStyle>
          <a:p>
            <a:pPr lvl="0"/>
            <a:r>
              <a:rPr lang="en-US"/>
              <a:t>Click to edit Master text styles</a:t>
            </a:r>
          </a:p>
        </p:txBody>
      </p:sp>
      <p:sp>
        <p:nvSpPr>
          <p:cNvPr id="5" name="Date Placeholder 4"/>
          <p:cNvSpPr>
            <a:spLocks noGrp="1"/>
          </p:cNvSpPr>
          <p:nvPr>
            <p:ph type="dt" sz="half" idx="10"/>
          </p:nvPr>
        </p:nvSpPr>
        <p:spPr/>
        <p:txBody>
          <a:bodyPr/>
          <a:lstStyle/>
          <a:p>
            <a:fld id="{4E74FEF9-F309-804C-A015-89CF7461FA65}"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EB484-B673-3D42-8743-FBCC0249D8DC}" type="slidenum">
              <a:rPr lang="en-US" smtClean="0"/>
              <a:t>‹#›</a:t>
            </a:fld>
            <a:endParaRPr lang="en-US"/>
          </a:p>
        </p:txBody>
      </p:sp>
    </p:spTree>
    <p:extLst>
      <p:ext uri="{BB962C8B-B14F-4D97-AF65-F5344CB8AC3E}">
        <p14:creationId xmlns:p14="http://schemas.microsoft.com/office/powerpoint/2010/main" val="407040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8"/>
            <a:ext cx="189280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08760" y="8763001"/>
            <a:ext cx="18928080" cy="208864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534">
                <a:solidFill>
                  <a:schemeClr val="tx1">
                    <a:tint val="82000"/>
                  </a:schemeClr>
                </a:solidFill>
              </a:defRPr>
            </a:lvl1pPr>
          </a:lstStyle>
          <a:p>
            <a:fld id="{4E74FEF9-F309-804C-A015-89CF7461FA65}" type="datetimeFigureOut">
              <a:rPr lang="en-US" smtClean="0"/>
              <a:t>4/14/2026</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534">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534">
                <a:solidFill>
                  <a:schemeClr val="tx1">
                    <a:tint val="82000"/>
                  </a:schemeClr>
                </a:solidFill>
              </a:defRPr>
            </a:lvl1pPr>
          </a:lstStyle>
          <a:p>
            <a:fld id="{0D9EB484-B673-3D42-8743-FBCC0249D8DC}" type="slidenum">
              <a:rPr lang="en-US" smtClean="0"/>
              <a:t>‹#›</a:t>
            </a:fld>
            <a:endParaRPr lang="en-US"/>
          </a:p>
        </p:txBody>
      </p:sp>
    </p:spTree>
    <p:extLst>
      <p:ext uri="{BB962C8B-B14F-4D97-AF65-F5344CB8AC3E}">
        <p14:creationId xmlns:p14="http://schemas.microsoft.com/office/powerpoint/2010/main" val="3796819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11680" rtl="0" eaLnBrk="1" latinLnBrk="0" hangingPunct="1">
        <a:lnSpc>
          <a:spcPct val="90000"/>
        </a:lnSpc>
        <a:spcBef>
          <a:spcPct val="0"/>
        </a:spcBef>
        <a:buNone/>
        <a:defRPr sz="9680" kern="1200">
          <a:solidFill>
            <a:schemeClr val="tx1"/>
          </a:solidFill>
          <a:latin typeface="+mj-lt"/>
          <a:ea typeface="+mj-ea"/>
          <a:cs typeface="+mj-cs"/>
        </a:defRPr>
      </a:lvl1pPr>
    </p:titleStyle>
    <p:bodyStyle>
      <a:lvl1pPr marL="502920" indent="-502920" algn="l" defTabSz="2011680" rtl="0" eaLnBrk="1" latinLnBrk="0" hangingPunct="1">
        <a:lnSpc>
          <a:spcPct val="90000"/>
        </a:lnSpc>
        <a:spcBef>
          <a:spcPts val="2200"/>
        </a:spcBef>
        <a:buFont typeface="Arial" panose="020B0604020202020204" pitchFamily="34" charset="0"/>
        <a:buChar char="•"/>
        <a:defRPr sz="6160" kern="1200">
          <a:solidFill>
            <a:schemeClr val="tx1"/>
          </a:solidFill>
          <a:latin typeface="+mn-lt"/>
          <a:ea typeface="+mn-ea"/>
          <a:cs typeface="+mn-cs"/>
        </a:defRPr>
      </a:lvl1pPr>
      <a:lvl2pPr marL="1508760" indent="-502920" algn="l" defTabSz="2011680" rtl="0" eaLnBrk="1" latinLnBrk="0" hangingPunct="1">
        <a:lnSpc>
          <a:spcPct val="90000"/>
        </a:lnSpc>
        <a:spcBef>
          <a:spcPts val="1100"/>
        </a:spcBef>
        <a:buFont typeface="Arial" panose="020B0604020202020204" pitchFamily="34" charset="0"/>
        <a:buChar char="•"/>
        <a:defRPr sz="5280" kern="1200">
          <a:solidFill>
            <a:schemeClr val="tx1"/>
          </a:solidFill>
          <a:latin typeface="+mn-lt"/>
          <a:ea typeface="+mn-ea"/>
          <a:cs typeface="+mn-cs"/>
        </a:defRPr>
      </a:lvl2pPr>
      <a:lvl3pPr marL="2514600" indent="-502920" algn="l" defTabSz="2011680" rtl="0" eaLnBrk="1" latinLnBrk="0" hangingPunct="1">
        <a:lnSpc>
          <a:spcPct val="90000"/>
        </a:lnSpc>
        <a:spcBef>
          <a:spcPts val="1100"/>
        </a:spcBef>
        <a:buFont typeface="Arial" panose="020B0604020202020204" pitchFamily="34" charset="0"/>
        <a:buChar char="•"/>
        <a:defRPr sz="4400" kern="1200">
          <a:solidFill>
            <a:schemeClr val="tx1"/>
          </a:solidFill>
          <a:latin typeface="+mn-lt"/>
          <a:ea typeface="+mn-ea"/>
          <a:cs typeface="+mn-cs"/>
        </a:defRPr>
      </a:lvl3pPr>
      <a:lvl4pPr marL="35204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4pPr>
      <a:lvl5pPr marL="452628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5pPr>
      <a:lvl6pPr marL="553212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6pPr>
      <a:lvl7pPr marL="653796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7pPr>
      <a:lvl8pPr marL="754380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8pPr>
      <a:lvl9pPr marL="85496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9pPr>
    </p:bodyStyle>
    <p:otherStyle>
      <a:defPPr>
        <a:defRPr lang="en-US"/>
      </a:defPPr>
      <a:lvl1pPr marL="0" algn="l" defTabSz="2011680" rtl="0" eaLnBrk="1" latinLnBrk="0" hangingPunct="1">
        <a:defRPr sz="3960" kern="1200">
          <a:solidFill>
            <a:schemeClr val="tx1"/>
          </a:solidFill>
          <a:latin typeface="+mn-lt"/>
          <a:ea typeface="+mn-ea"/>
          <a:cs typeface="+mn-cs"/>
        </a:defRPr>
      </a:lvl1pPr>
      <a:lvl2pPr marL="1005840" algn="l" defTabSz="2011680" rtl="0" eaLnBrk="1" latinLnBrk="0" hangingPunct="1">
        <a:defRPr sz="3960" kern="1200">
          <a:solidFill>
            <a:schemeClr val="tx1"/>
          </a:solidFill>
          <a:latin typeface="+mn-lt"/>
          <a:ea typeface="+mn-ea"/>
          <a:cs typeface="+mn-cs"/>
        </a:defRPr>
      </a:lvl2pPr>
      <a:lvl3pPr marL="2011680" algn="l" defTabSz="2011680" rtl="0" eaLnBrk="1" latinLnBrk="0" hangingPunct="1">
        <a:defRPr sz="3960" kern="1200">
          <a:solidFill>
            <a:schemeClr val="tx1"/>
          </a:solidFill>
          <a:latin typeface="+mn-lt"/>
          <a:ea typeface="+mn-ea"/>
          <a:cs typeface="+mn-cs"/>
        </a:defRPr>
      </a:lvl3pPr>
      <a:lvl4pPr marL="3017520" algn="l" defTabSz="2011680" rtl="0" eaLnBrk="1" latinLnBrk="0" hangingPunct="1">
        <a:defRPr sz="3960" kern="1200">
          <a:solidFill>
            <a:schemeClr val="tx1"/>
          </a:solidFill>
          <a:latin typeface="+mn-lt"/>
          <a:ea typeface="+mn-ea"/>
          <a:cs typeface="+mn-cs"/>
        </a:defRPr>
      </a:lvl4pPr>
      <a:lvl5pPr marL="4023360" algn="l" defTabSz="2011680" rtl="0" eaLnBrk="1" latinLnBrk="0" hangingPunct="1">
        <a:defRPr sz="3960" kern="1200">
          <a:solidFill>
            <a:schemeClr val="tx1"/>
          </a:solidFill>
          <a:latin typeface="+mn-lt"/>
          <a:ea typeface="+mn-ea"/>
          <a:cs typeface="+mn-cs"/>
        </a:defRPr>
      </a:lvl5pPr>
      <a:lvl6pPr marL="5029200" algn="l" defTabSz="2011680" rtl="0" eaLnBrk="1" latinLnBrk="0" hangingPunct="1">
        <a:defRPr sz="3960" kern="1200">
          <a:solidFill>
            <a:schemeClr val="tx1"/>
          </a:solidFill>
          <a:latin typeface="+mn-lt"/>
          <a:ea typeface="+mn-ea"/>
          <a:cs typeface="+mn-cs"/>
        </a:defRPr>
      </a:lvl6pPr>
      <a:lvl7pPr marL="6035040" algn="l" defTabSz="2011680" rtl="0" eaLnBrk="1" latinLnBrk="0" hangingPunct="1">
        <a:defRPr sz="3960" kern="1200">
          <a:solidFill>
            <a:schemeClr val="tx1"/>
          </a:solidFill>
          <a:latin typeface="+mn-lt"/>
          <a:ea typeface="+mn-ea"/>
          <a:cs typeface="+mn-cs"/>
        </a:defRPr>
      </a:lvl7pPr>
      <a:lvl8pPr marL="7040880" algn="l" defTabSz="2011680" rtl="0" eaLnBrk="1" latinLnBrk="0" hangingPunct="1">
        <a:defRPr sz="3960" kern="1200">
          <a:solidFill>
            <a:schemeClr val="tx1"/>
          </a:solidFill>
          <a:latin typeface="+mn-lt"/>
          <a:ea typeface="+mn-ea"/>
          <a:cs typeface="+mn-cs"/>
        </a:defRPr>
      </a:lvl8pPr>
      <a:lvl9pPr marL="8046720" algn="l" defTabSz="2011680" rtl="0" eaLnBrk="1" latinLnBrk="0" hangingPunct="1">
        <a:defRPr sz="3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00B4C85-B431-B990-CDC4-6F1C1FA6F771}"/>
              </a:ext>
              <a:ext uri="{C183D7F6-B498-43B3-948B-1728B52AA6E4}">
                <adec:decorative xmlns:adec="http://schemas.microsoft.com/office/drawing/2017/decorative" val="1"/>
              </a:ext>
            </a:extLst>
          </p:cNvPr>
          <p:cNvSpPr>
            <a:spLocks/>
          </p:cNvSpPr>
          <p:nvPr/>
        </p:nvSpPr>
        <p:spPr bwMode="auto">
          <a:xfrm>
            <a:off x="419229" y="638689"/>
            <a:ext cx="21154379" cy="4541611"/>
          </a:xfrm>
          <a:prstGeom prst="rect">
            <a:avLst/>
          </a:prstGeom>
          <a:solidFill>
            <a:srgbClr val="C6B1FF"/>
          </a:solidFill>
          <a:ln w="9525">
            <a:noFill/>
            <a:miter lim="800000"/>
            <a:headEnd/>
            <a:tailEnd/>
          </a:ln>
        </p:spPr>
        <p:txBody>
          <a:bodyPr wrap="none" lIns="68335" tIns="34163" rIns="68335" bIns="34163" anchor="ctr"/>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endParaRPr lang="en-US" sz="1829"/>
          </a:p>
        </p:txBody>
      </p:sp>
      <p:sp>
        <p:nvSpPr>
          <p:cNvPr id="5" name="Rectangle 4">
            <a:extLst>
              <a:ext uri="{FF2B5EF4-FFF2-40B4-BE49-F238E27FC236}">
                <a16:creationId xmlns:a16="http://schemas.microsoft.com/office/drawing/2014/main" id="{02292C6A-3C2D-009E-B200-3E3790E95DFF}"/>
              </a:ext>
            </a:extLst>
          </p:cNvPr>
          <p:cNvSpPr txBox="1">
            <a:spLocks noChangeAspect="1"/>
          </p:cNvSpPr>
          <p:nvPr/>
        </p:nvSpPr>
        <p:spPr>
          <a:xfrm>
            <a:off x="5928741" y="861636"/>
            <a:ext cx="15635441" cy="5225554"/>
          </a:xfrm>
          <a:prstGeom prst="rect">
            <a:avLst/>
          </a:prstGeom>
          <a:noFill/>
        </p:spPr>
        <p:txBody>
          <a:bodyPr vert="horz" wrap="square" lIns="0" tIns="0" rIns="0" bIns="0" numCol="1" rtlCol="0" anchor="ctr" anchorCtr="0" compatLnSpc="1">
            <a:prstTxWarp prst="textNoShape">
              <a:avLst/>
            </a:prstTxWarp>
            <a:spAutoFit/>
          </a:bodyPr>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algn="l"/>
            <a:r>
              <a:rPr lang="en-US" sz="6432" b="1">
                <a:latin typeface="Arial" panose="020B0604020202020204" pitchFamily="34" charset="0"/>
                <a:ea typeface="Times New Roman" panose="02020603050405020304" pitchFamily="18" charset="0"/>
                <a:cs typeface="Arial" panose="020B0604020202020204" pitchFamily="34" charset="0"/>
              </a:rPr>
              <a:t>Concurrent </a:t>
            </a:r>
            <a:r>
              <a:rPr lang="en-US" sz="6432" b="1" err="1">
                <a:latin typeface="Arial" panose="020B0604020202020204" pitchFamily="34" charset="0"/>
                <a:ea typeface="Times New Roman" panose="02020603050405020304" pitchFamily="18" charset="0"/>
                <a:cs typeface="Arial" panose="020B0604020202020204" pitchFamily="34" charset="0"/>
              </a:rPr>
              <a:t>Hyperinsulinemic</a:t>
            </a:r>
            <a:r>
              <a:rPr lang="en-US" sz="6432" b="1">
                <a:latin typeface="Arial" panose="020B0604020202020204" pitchFamily="34" charset="0"/>
                <a:ea typeface="Times New Roman" panose="02020603050405020304" pitchFamily="18" charset="0"/>
                <a:cs typeface="Arial" panose="020B0604020202020204" pitchFamily="34" charset="0"/>
              </a:rPr>
              <a:t> Hypoglycemia and Central Adrenal Insufficiency: A Case Report</a:t>
            </a:r>
          </a:p>
          <a:p>
            <a:br>
              <a:rPr lang="en-US" sz="7331">
                <a:latin typeface="Arial" panose="020B0604020202020204" pitchFamily="34" charset="0"/>
                <a:ea typeface="Times New Roman" panose="02020603050405020304" pitchFamily="18" charset="0"/>
                <a:cs typeface="Arial" panose="020B0604020202020204" pitchFamily="34" charset="0"/>
              </a:rPr>
            </a:br>
            <a:endParaRPr lang="en-US" sz="7331">
              <a:solidFill>
                <a:srgbClr val="000000"/>
              </a:solidFill>
              <a:latin typeface="Arial" panose="020B0604020202020204" pitchFamily="34" charset="0"/>
              <a:cs typeface="Arial" panose="020B0604020202020204" pitchFamily="34" charset="0"/>
            </a:endParaRPr>
          </a:p>
        </p:txBody>
      </p:sp>
      <p:pic>
        <p:nvPicPr>
          <p:cNvPr id="3" name="Picture 2" descr="LSU Health New Orleans School of Medicine">
            <a:extLst>
              <a:ext uri="{FF2B5EF4-FFF2-40B4-BE49-F238E27FC236}">
                <a16:creationId xmlns:a16="http://schemas.microsoft.com/office/drawing/2014/main" id="{2FBC0F3C-CE61-22BC-F5E7-9ED588D67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94" y="649684"/>
            <a:ext cx="5072823" cy="2018466"/>
          </a:xfrm>
          <a:prstGeom prst="rect">
            <a:avLst/>
          </a:prstGeom>
        </p:spPr>
      </p:pic>
      <p:sp>
        <p:nvSpPr>
          <p:cNvPr id="7" name="TextBox 6">
            <a:extLst>
              <a:ext uri="{FF2B5EF4-FFF2-40B4-BE49-F238E27FC236}">
                <a16:creationId xmlns:a16="http://schemas.microsoft.com/office/drawing/2014/main" id="{7094C751-11F2-812F-BE31-C742000011E0}"/>
              </a:ext>
            </a:extLst>
          </p:cNvPr>
          <p:cNvSpPr txBox="1"/>
          <p:nvPr/>
        </p:nvSpPr>
        <p:spPr>
          <a:xfrm>
            <a:off x="4018892" y="3867915"/>
            <a:ext cx="16629924" cy="1034129"/>
          </a:xfrm>
          <a:prstGeom prst="rect">
            <a:avLst/>
          </a:prstGeom>
          <a:noFill/>
        </p:spPr>
        <p:txBody>
          <a:bodyPr wrap="square" lIns="87782" tIns="43891" rIns="87782" bIns="43891" anchor="t">
            <a:spAutoFit/>
          </a:bodyPr>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r>
              <a:rPr lang="en-US" sz="3072">
                <a:latin typeface="Arial"/>
                <a:cs typeface="Arial"/>
              </a:rPr>
              <a:t>Peyton </a:t>
            </a:r>
            <a:r>
              <a:rPr lang="en-US" sz="3072" err="1">
                <a:latin typeface="Arial"/>
                <a:cs typeface="Arial"/>
              </a:rPr>
              <a:t>Saiontz</a:t>
            </a:r>
            <a:r>
              <a:rPr lang="en-US" sz="3072">
                <a:latin typeface="Arial"/>
                <a:cs typeface="Arial"/>
              </a:rPr>
              <a:t>, M.S., Tyler Hernandez, M.D., </a:t>
            </a:r>
            <a:r>
              <a:rPr lang="en-US" sz="3072">
                <a:solidFill>
                  <a:srgbClr val="000000"/>
                </a:solidFill>
                <a:latin typeface="Arial"/>
                <a:cs typeface="Arial"/>
              </a:rPr>
              <a:t>Lauren Ziegenbein, M.D., Stephany Nguyen, M.D., Ross Dies, M.D., Michael Modica, M.D. LSU Department of Internal Medicine</a:t>
            </a:r>
          </a:p>
        </p:txBody>
      </p:sp>
      <p:sp>
        <p:nvSpPr>
          <p:cNvPr id="8" name="Rectangle 1149">
            <a:extLst>
              <a:ext uri="{FF2B5EF4-FFF2-40B4-BE49-F238E27FC236}">
                <a16:creationId xmlns:a16="http://schemas.microsoft.com/office/drawing/2014/main" id="{1A6C308F-55D7-53B6-5211-3D3F37E69F30}"/>
              </a:ext>
            </a:extLst>
          </p:cNvPr>
          <p:cNvSpPr txBox="1">
            <a:spLocks/>
          </p:cNvSpPr>
          <p:nvPr/>
        </p:nvSpPr>
        <p:spPr>
          <a:xfrm>
            <a:off x="560942" y="5275376"/>
            <a:ext cx="7636068" cy="866560"/>
          </a:xfrm>
          <a:prstGeom prst="rect">
            <a:avLst/>
          </a:prstGeom>
          <a:solidFill>
            <a:srgbClr val="E4DCF1"/>
          </a:solidFill>
        </p:spPr>
        <p:txBody>
          <a:bodyPr vert="horz" lIns="87724" tIns="43861" rIns="87724" bIns="43861" rtlCol="0" anchor="ctr">
            <a:normAutofit/>
          </a:bodyPr>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algn="l"/>
            <a:r>
              <a:rPr lang="en-US" sz="4605" b="1">
                <a:solidFill>
                  <a:srgbClr val="FFC000"/>
                </a:solidFill>
              </a:rPr>
              <a:t>  </a:t>
            </a:r>
            <a:r>
              <a:rPr lang="en-US" sz="4605" b="1"/>
              <a:t>Introduction</a:t>
            </a:r>
          </a:p>
        </p:txBody>
      </p:sp>
      <p:sp>
        <p:nvSpPr>
          <p:cNvPr id="9" name="Text Box 1147">
            <a:extLst>
              <a:ext uri="{FF2B5EF4-FFF2-40B4-BE49-F238E27FC236}">
                <a16:creationId xmlns:a16="http://schemas.microsoft.com/office/drawing/2014/main" id="{DC488B16-E6F4-7258-1EF8-DB9050EDDADB}"/>
              </a:ext>
            </a:extLst>
          </p:cNvPr>
          <p:cNvSpPr txBox="1">
            <a:spLocks/>
          </p:cNvSpPr>
          <p:nvPr/>
        </p:nvSpPr>
        <p:spPr bwMode="auto">
          <a:xfrm>
            <a:off x="-52588" y="6109650"/>
            <a:ext cx="8249600" cy="9751462"/>
          </a:xfrm>
          <a:prstGeom prst="rect">
            <a:avLst/>
          </a:prstGeom>
          <a:solidFill>
            <a:schemeClr val="bg1"/>
          </a:solidFill>
          <a:ln w="12700">
            <a:solidFill>
              <a:schemeClr val="tx1"/>
            </a:solidFill>
            <a:miter lim="800000"/>
            <a:headEnd type="none" w="sm" len="sm"/>
            <a:tailEnd type="none" w="sm" len="sm"/>
          </a:ln>
        </p:spPr>
        <p:txBody>
          <a:bodyPr lIns="59017" tIns="29505" rIns="59017" bIns="29505" anchor="t"/>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marL="438912" indent="-438912" eaLnBrk="0" hangingPunct="0">
              <a:buFont typeface="Arial" panose="020B0604020202020204" pitchFamily="34" charset="0"/>
              <a:buChar char="•"/>
            </a:pPr>
            <a:r>
              <a:rPr lang="en-US" sz="3072">
                <a:latin typeface="Arial"/>
                <a:cs typeface="Arial"/>
              </a:rPr>
              <a:t>Hypoglycemia is defined as blood sugar &lt;70 mg/mL, with severe hypoglycemia defined as BG &lt;55 mg/</a:t>
            </a:r>
            <a:r>
              <a:rPr lang="en-US" sz="3072" err="1">
                <a:latin typeface="Arial"/>
                <a:cs typeface="Arial"/>
              </a:rPr>
              <a:t>mL.</a:t>
            </a:r>
            <a:endParaRPr lang="en-US" sz="3072">
              <a:latin typeface="Arial"/>
              <a:cs typeface="Arial"/>
            </a:endParaRPr>
          </a:p>
          <a:p>
            <a:pPr marL="438912" indent="-438912" eaLnBrk="0" hangingPunct="0">
              <a:buFont typeface="Arial" panose="020B0604020202020204" pitchFamily="34" charset="0"/>
              <a:buChar char="•"/>
            </a:pPr>
            <a:r>
              <a:rPr lang="en-US" sz="3072">
                <a:latin typeface="Arial"/>
                <a:cs typeface="Arial"/>
              </a:rPr>
              <a:t>Manifestations include diaphoresis, tremulousness, presyncope, syncope, headache, tachycardia, confusion, seizures, and death.</a:t>
            </a:r>
          </a:p>
          <a:p>
            <a:pPr marL="438912" indent="-438912" eaLnBrk="0" hangingPunct="0">
              <a:buFont typeface="Arial" panose="020B0604020202020204" pitchFamily="34" charset="0"/>
              <a:buChar char="•"/>
            </a:pPr>
            <a:r>
              <a:rPr lang="en-US" sz="3072">
                <a:latin typeface="Arial"/>
                <a:cs typeface="Arial"/>
              </a:rPr>
              <a:t>Etiologies of hypoglycemia include low cortisol (</a:t>
            </a:r>
            <a:r>
              <a:rPr lang="en-US" sz="3072" err="1">
                <a:latin typeface="Arial"/>
                <a:cs typeface="Arial"/>
              </a:rPr>
              <a:t>eg.</a:t>
            </a:r>
            <a:r>
              <a:rPr lang="en-US" sz="3072">
                <a:latin typeface="Arial"/>
                <a:cs typeface="Arial"/>
              </a:rPr>
              <a:t> adrenal insufficiency), and hyperinsulinism (</a:t>
            </a:r>
            <a:r>
              <a:rPr lang="en-US" sz="3072" err="1">
                <a:latin typeface="Arial"/>
                <a:cs typeface="Arial"/>
              </a:rPr>
              <a:t>eg.</a:t>
            </a:r>
            <a:r>
              <a:rPr lang="en-US" sz="3072">
                <a:latin typeface="Arial"/>
                <a:cs typeface="Arial"/>
              </a:rPr>
              <a:t> ingestion of excessive insulin or sulfonylureas, insulinoma, and </a:t>
            </a:r>
            <a:r>
              <a:rPr lang="en-US" sz="3072" err="1">
                <a:latin typeface="Arial"/>
                <a:cs typeface="Arial"/>
              </a:rPr>
              <a:t>noninsulinoma</a:t>
            </a:r>
            <a:r>
              <a:rPr lang="en-US" sz="3072">
                <a:latin typeface="Arial"/>
                <a:cs typeface="Arial"/>
              </a:rPr>
              <a:t> </a:t>
            </a:r>
            <a:r>
              <a:rPr lang="en-US" sz="3072" err="1">
                <a:latin typeface="Arial"/>
                <a:cs typeface="Arial"/>
              </a:rPr>
              <a:t>pancreatogenous</a:t>
            </a:r>
            <a:r>
              <a:rPr lang="en-US" sz="3072">
                <a:latin typeface="Arial"/>
                <a:cs typeface="Arial"/>
              </a:rPr>
              <a:t> hypoglycemia syndrome (NIPHS)).</a:t>
            </a:r>
          </a:p>
          <a:p>
            <a:pPr marL="438912" indent="-438912" eaLnBrk="0" hangingPunct="0">
              <a:buFont typeface="Arial" panose="020B0604020202020204" pitchFamily="34" charset="0"/>
              <a:buChar char="•"/>
            </a:pPr>
            <a:r>
              <a:rPr lang="en-US" sz="3072">
                <a:latin typeface="Arial"/>
                <a:cs typeface="Arial"/>
              </a:rPr>
              <a:t>In endogenous </a:t>
            </a:r>
            <a:r>
              <a:rPr lang="en-US" sz="3072" err="1">
                <a:latin typeface="Arial"/>
                <a:cs typeface="Arial"/>
              </a:rPr>
              <a:t>hyperinsulinemic</a:t>
            </a:r>
            <a:r>
              <a:rPr lang="en-US" sz="3072">
                <a:latin typeface="Arial"/>
                <a:cs typeface="Arial"/>
              </a:rPr>
              <a:t> hypoglycemia (</a:t>
            </a:r>
            <a:r>
              <a:rPr lang="en-US" sz="3072" err="1">
                <a:latin typeface="Arial"/>
                <a:cs typeface="Arial"/>
              </a:rPr>
              <a:t>insulinoma</a:t>
            </a:r>
            <a:r>
              <a:rPr lang="en-US" sz="3072">
                <a:latin typeface="Arial"/>
                <a:cs typeface="Arial"/>
              </a:rPr>
              <a:t> and NIPHS), C peptide and insulin are elevated or inappropriately normal during a hypoglycemic episode, beta </a:t>
            </a:r>
            <a:r>
              <a:rPr lang="en-US" sz="3072" err="1">
                <a:latin typeface="Arial"/>
                <a:cs typeface="Arial"/>
              </a:rPr>
              <a:t>hydroxybuterate</a:t>
            </a:r>
            <a:r>
              <a:rPr lang="en-US" sz="3072">
                <a:latin typeface="Arial"/>
                <a:cs typeface="Arial"/>
              </a:rPr>
              <a:t> levels are low, and sulfonylurea testing is negative.</a:t>
            </a:r>
          </a:p>
          <a:p>
            <a:pPr marL="438912" indent="-438912" eaLnBrk="0" hangingPunct="0">
              <a:buFont typeface="Arial" panose="020B0604020202020204" pitchFamily="34" charset="0"/>
              <a:buChar char="•"/>
            </a:pPr>
            <a:endParaRPr lang="en-US" sz="3072">
              <a:latin typeface="Arial" panose="020B0604020202020204" pitchFamily="34" charset="0"/>
              <a:cs typeface="Arial" panose="020B0604020202020204" pitchFamily="34" charset="0"/>
            </a:endParaRPr>
          </a:p>
        </p:txBody>
      </p:sp>
      <p:sp>
        <p:nvSpPr>
          <p:cNvPr id="10" name="Rectangle 1149">
            <a:extLst>
              <a:ext uri="{FF2B5EF4-FFF2-40B4-BE49-F238E27FC236}">
                <a16:creationId xmlns:a16="http://schemas.microsoft.com/office/drawing/2014/main" id="{E6FA7E7F-7947-CD63-CCB9-DB1F8D45AB18}"/>
              </a:ext>
            </a:extLst>
          </p:cNvPr>
          <p:cNvSpPr txBox="1">
            <a:spLocks/>
          </p:cNvSpPr>
          <p:nvPr/>
        </p:nvSpPr>
        <p:spPr>
          <a:xfrm>
            <a:off x="8525584" y="5262750"/>
            <a:ext cx="12823426" cy="819324"/>
          </a:xfrm>
          <a:prstGeom prst="rect">
            <a:avLst/>
          </a:prstGeom>
          <a:solidFill>
            <a:srgbClr val="E4DCF1"/>
          </a:solidFill>
        </p:spPr>
        <p:txBody>
          <a:bodyPr vert="horz" lIns="368440" tIns="184220" rIns="368440" bIns="184220" rtlCol="0" anchor="ctr">
            <a:noAutofit/>
          </a:bodyPr>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marL="0" indent="0">
              <a:buNone/>
            </a:pPr>
            <a:r>
              <a:rPr lang="en-US" sz="4605" b="1"/>
              <a:t>Case Presentation</a:t>
            </a:r>
          </a:p>
        </p:txBody>
      </p:sp>
      <p:sp>
        <p:nvSpPr>
          <p:cNvPr id="11" name="Text Box 1165">
            <a:extLst>
              <a:ext uri="{FF2B5EF4-FFF2-40B4-BE49-F238E27FC236}">
                <a16:creationId xmlns:a16="http://schemas.microsoft.com/office/drawing/2014/main" id="{1E3A49B6-669B-D0A6-1D98-5BB8EEB3CE56}"/>
              </a:ext>
            </a:extLst>
          </p:cNvPr>
          <p:cNvSpPr txBox="1">
            <a:spLocks/>
          </p:cNvSpPr>
          <p:nvPr/>
        </p:nvSpPr>
        <p:spPr bwMode="auto">
          <a:xfrm>
            <a:off x="8525581" y="6109650"/>
            <a:ext cx="12823427" cy="9656988"/>
          </a:xfrm>
          <a:prstGeom prst="rect">
            <a:avLst/>
          </a:prstGeom>
          <a:solidFill>
            <a:schemeClr val="bg1"/>
          </a:solidFill>
          <a:ln w="12700">
            <a:solidFill>
              <a:schemeClr val="tx1"/>
            </a:solidFill>
            <a:miter lim="800000"/>
            <a:headEnd type="none" w="sm" len="sm"/>
            <a:tailEnd type="none" w="sm" len="sm"/>
          </a:ln>
        </p:spPr>
        <p:txBody>
          <a:bodyPr lIns="59017" tIns="29505" rIns="59017" bIns="29505" anchor="t"/>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marL="76810" eaLnBrk="0" hangingPunct="0"/>
            <a:r>
              <a:rPr lang="en-US" sz="3072">
                <a:latin typeface="Arial"/>
                <a:cs typeface="Arial"/>
              </a:rPr>
              <a:t>A 65-year-old man with a history of Roux-en-Y gastric bypass (RYGB) in 2005 presented following a near-syncopal episode. Over the preceding 2 months, he experienced progressive anorexia, decreased oral intake, a 20 </a:t>
            </a:r>
            <a:r>
              <a:rPr lang="en-US" sz="3072" err="1">
                <a:latin typeface="Arial"/>
                <a:cs typeface="Arial"/>
              </a:rPr>
              <a:t>lb</a:t>
            </a:r>
            <a:r>
              <a:rPr lang="en-US" sz="3072">
                <a:latin typeface="Arial"/>
                <a:cs typeface="Arial"/>
              </a:rPr>
              <a:t> weight loss, fatigue, and dyspnea. On the morning of presentation, while seated, he experienced acute diaphoresis, lightheadedness, and visual dimming. On arrival, he was hypotensive to 50/30 mmHg and hypoglycemic to 59 mg/dL. Recurrent hypoglycemia was noted during admission. A low morning cortisol with an inappropriately normal cosyntropin stimulation test confirmed secondary adrenal insufficiency, and oral hydrocortisone was initiated. Despite adequate glucocorticoid replacement, hypoglycemia persisted with a noted postprandial pattern. During a hypoglycemic episode (BG &lt;55 mg/dL), C-peptide was elevated (2.1 ng/mL), plasma insulin was elevated (8.3 </a:t>
            </a:r>
            <a:r>
              <a:rPr lang="en-US" sz="3072" err="1">
                <a:latin typeface="Arial"/>
                <a:cs typeface="Arial"/>
              </a:rPr>
              <a:t>uU</a:t>
            </a:r>
            <a:r>
              <a:rPr lang="en-US" sz="3072">
                <a:latin typeface="Arial"/>
                <a:cs typeface="Arial"/>
              </a:rPr>
              <a:t>/mL), and beta-hydroxybutyrate was suppressed (0.1 mmol/L), confirming hyperinsulinism. Sulfonylurea screening was negative, narrowing the differential to endogenous hyperinsulinism. Acarbose and a </a:t>
            </a:r>
            <a:r>
              <a:rPr lang="en-US" sz="3072" err="1">
                <a:latin typeface="Arial"/>
                <a:cs typeface="Arial"/>
              </a:rPr>
              <a:t>lowcarbohydrate</a:t>
            </a:r>
            <a:r>
              <a:rPr lang="en-US" sz="3072">
                <a:latin typeface="Arial"/>
                <a:cs typeface="Arial"/>
              </a:rPr>
              <a:t> diet were started, resulting in the resolution of his hypoglycemic episodes. Given the postprandial pattern and RYGB history, he was tentatively diagnosed with NIPHS. Discussions regarding further imaging and selective arterial calcium stimulation testing for definitive localization are ongoing.</a:t>
            </a:r>
          </a:p>
          <a:p>
            <a:pPr marL="76810" eaLnBrk="0" hangingPunct="0"/>
            <a:endParaRPr lang="en-US" sz="3072">
              <a:latin typeface="Arial" panose="020B0604020202020204" pitchFamily="34" charset="0"/>
              <a:cs typeface="Arial" panose="020B0604020202020204" pitchFamily="34" charset="0"/>
            </a:endParaRPr>
          </a:p>
        </p:txBody>
      </p:sp>
      <p:sp>
        <p:nvSpPr>
          <p:cNvPr id="12" name="Rectangle 1149">
            <a:extLst>
              <a:ext uri="{FF2B5EF4-FFF2-40B4-BE49-F238E27FC236}">
                <a16:creationId xmlns:a16="http://schemas.microsoft.com/office/drawing/2014/main" id="{AFDD3FC8-8A31-A139-F7D7-23F9E8323DA0}"/>
              </a:ext>
            </a:extLst>
          </p:cNvPr>
          <p:cNvSpPr txBox="1">
            <a:spLocks/>
          </p:cNvSpPr>
          <p:nvPr/>
        </p:nvSpPr>
        <p:spPr>
          <a:xfrm>
            <a:off x="413327" y="16434346"/>
            <a:ext cx="11929783" cy="918641"/>
          </a:xfrm>
          <a:prstGeom prst="rect">
            <a:avLst/>
          </a:prstGeom>
          <a:solidFill>
            <a:srgbClr val="E4DCF1"/>
          </a:solidFill>
        </p:spPr>
        <p:txBody>
          <a:bodyPr vert="horz" lIns="368440" tIns="184220" rIns="368440" bIns="184220" rtlCol="0" anchor="ctr">
            <a:noAutofit/>
          </a:bodyPr>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marL="0" indent="0">
              <a:buNone/>
            </a:pPr>
            <a:r>
              <a:rPr lang="en-US" sz="4605" b="1"/>
              <a:t>Discussion and Conclusions</a:t>
            </a:r>
          </a:p>
        </p:txBody>
      </p:sp>
      <p:sp>
        <p:nvSpPr>
          <p:cNvPr id="15" name="Text Box 1165">
            <a:extLst>
              <a:ext uri="{FF2B5EF4-FFF2-40B4-BE49-F238E27FC236}">
                <a16:creationId xmlns:a16="http://schemas.microsoft.com/office/drawing/2014/main" id="{B2AB5591-762C-C56D-1C6F-FA85F01AA09B}"/>
              </a:ext>
            </a:extLst>
          </p:cNvPr>
          <p:cNvSpPr txBox="1">
            <a:spLocks/>
          </p:cNvSpPr>
          <p:nvPr/>
        </p:nvSpPr>
        <p:spPr bwMode="auto">
          <a:xfrm>
            <a:off x="410830" y="17368929"/>
            <a:ext cx="11883074" cy="15287975"/>
          </a:xfrm>
          <a:prstGeom prst="rect">
            <a:avLst/>
          </a:prstGeom>
          <a:solidFill>
            <a:schemeClr val="bg1"/>
          </a:solidFill>
          <a:ln w="12700">
            <a:solidFill>
              <a:schemeClr val="tx1"/>
            </a:solidFill>
            <a:miter lim="800000"/>
            <a:headEnd type="none" w="sm" len="sm"/>
            <a:tailEnd type="none" w="sm" len="sm"/>
          </a:ln>
        </p:spPr>
        <p:txBody>
          <a:bodyPr lIns="59017" tIns="29505" rIns="59017" bIns="29505" anchor="t"/>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marL="515722" indent="-438912" eaLnBrk="0" hangingPunct="0">
              <a:buFont typeface="Arial" panose="020B0604020202020204" pitchFamily="34" charset="0"/>
              <a:buChar char="•"/>
            </a:pPr>
            <a:r>
              <a:rPr lang="en-US" sz="3072">
                <a:latin typeface="Arial"/>
                <a:cs typeface="Arial"/>
              </a:rPr>
              <a:t>The main causes of endogenous </a:t>
            </a:r>
            <a:r>
              <a:rPr lang="en-US" sz="3072" err="1">
                <a:latin typeface="Arial"/>
                <a:cs typeface="Arial"/>
              </a:rPr>
              <a:t>hyperinsulinism</a:t>
            </a:r>
            <a:r>
              <a:rPr lang="en-US" sz="3072">
                <a:latin typeface="Arial"/>
                <a:cs typeface="Arial"/>
              </a:rPr>
              <a:t> in adults are </a:t>
            </a:r>
            <a:r>
              <a:rPr lang="en-US" sz="3072" err="1">
                <a:latin typeface="Arial"/>
                <a:cs typeface="Arial"/>
              </a:rPr>
              <a:t>insulinoma</a:t>
            </a:r>
            <a:r>
              <a:rPr lang="en-US" sz="3072">
                <a:latin typeface="Arial"/>
                <a:cs typeface="Arial"/>
              </a:rPr>
              <a:t> and </a:t>
            </a:r>
            <a:r>
              <a:rPr lang="en-US" sz="3072" err="1">
                <a:latin typeface="Arial"/>
                <a:cs typeface="Arial"/>
              </a:rPr>
              <a:t>noninsulinoma</a:t>
            </a:r>
            <a:r>
              <a:rPr lang="en-US" sz="3072">
                <a:latin typeface="Arial"/>
                <a:cs typeface="Arial"/>
              </a:rPr>
              <a:t> </a:t>
            </a:r>
            <a:r>
              <a:rPr lang="en-US" sz="3072" err="1">
                <a:latin typeface="Arial"/>
                <a:cs typeface="Arial"/>
              </a:rPr>
              <a:t>pancreatogenous</a:t>
            </a:r>
            <a:r>
              <a:rPr lang="en-US" sz="3072">
                <a:latin typeface="Arial"/>
                <a:cs typeface="Arial"/>
              </a:rPr>
              <a:t> hypoglycemia syndrome (NIPHS). </a:t>
            </a:r>
          </a:p>
          <a:p>
            <a:pPr marL="515722" indent="-438912" eaLnBrk="0" hangingPunct="0">
              <a:buFont typeface="Arial" panose="020B0604020202020204" pitchFamily="34" charset="0"/>
              <a:buChar char="•"/>
            </a:pPr>
            <a:r>
              <a:rPr lang="en-US" sz="3072">
                <a:latin typeface="Arial"/>
                <a:cs typeface="Arial"/>
              </a:rPr>
              <a:t>In NIPHS, </a:t>
            </a:r>
            <a:r>
              <a:rPr lang="en-US" sz="3072" err="1">
                <a:latin typeface="Arial"/>
                <a:cs typeface="Arial"/>
              </a:rPr>
              <a:t>hyperinsulinemic</a:t>
            </a:r>
            <a:r>
              <a:rPr lang="en-US" sz="3072">
                <a:latin typeface="Arial"/>
                <a:cs typeface="Arial"/>
              </a:rPr>
              <a:t> hypoglycemia is caused by diffuse, non-neoplastic beta cell hypertrophy and hyperplasia. It is associated with a history of RYGB. No pancreatic tumor is visualized on imaging. Hypoglycemic episodes in NIPHS are commonly postprandial, though they may occur at any time. Nesidioblastosis refers to the histologic finding of diffuse, non-neoplastic beta cell hypertrophy and hyperplasia. The terms NIPHS and nesidioblastosis are often used interchangeably, however, “nesidioblastosis” properly describes a histologic appearance and does not necessarily indicate islet dysfunction, as these changes have been observed in asymptomatic individuals at autopsy.</a:t>
            </a:r>
          </a:p>
          <a:p>
            <a:pPr marL="515722" indent="-438912" eaLnBrk="0" hangingPunct="0">
              <a:buFont typeface="Arial" panose="020B0604020202020204" pitchFamily="34" charset="0"/>
              <a:buChar char="•"/>
            </a:pPr>
            <a:r>
              <a:rPr lang="en-US" sz="3072" err="1">
                <a:latin typeface="Arial"/>
                <a:cs typeface="Arial"/>
              </a:rPr>
              <a:t>Insulinoma</a:t>
            </a:r>
            <a:r>
              <a:rPr lang="en-US" sz="3072">
                <a:latin typeface="Arial"/>
                <a:cs typeface="Arial"/>
              </a:rPr>
              <a:t> is a neoplastic beta cell proliferation forming a discrete tumor that autonomously secretes insulin, classically causing fasting hypoglycemia. Most are identifiable on imaging. </a:t>
            </a:r>
          </a:p>
          <a:p>
            <a:pPr marL="515722" indent="-438912" eaLnBrk="0" hangingPunct="0">
              <a:buFont typeface="Arial" panose="020B0604020202020204" pitchFamily="34" charset="0"/>
              <a:buChar char="•"/>
            </a:pPr>
            <a:r>
              <a:rPr lang="en-US" sz="3072">
                <a:latin typeface="Arial"/>
                <a:cs typeface="Arial"/>
              </a:rPr>
              <a:t>When imaging is negative, selective arterial calcium stimulation testing (SACST) can aid in diagnosis. In SACST, calcium gluconate is injected into arteries supplying different pancreatic regions while hepatic venous insulin is sampled; a </a:t>
            </a:r>
            <a:r>
              <a:rPr lang="en-US" sz="3072" u="sng">
                <a:latin typeface="Arial"/>
                <a:cs typeface="Arial"/>
              </a:rPr>
              <a:t>&gt;</a:t>
            </a:r>
            <a:r>
              <a:rPr lang="en-US" sz="3072">
                <a:latin typeface="Arial"/>
                <a:cs typeface="Arial"/>
              </a:rPr>
              <a:t>twofold rise in hepatic venous insulin constitutes a positive response. In NIPHS, positive responses are observed after injection of multiple arteries, whereas insulinoma produces a focal response.</a:t>
            </a:r>
          </a:p>
          <a:p>
            <a:pPr marL="515722" indent="-438912" eaLnBrk="0" hangingPunct="0">
              <a:buFont typeface="Arial" panose="020B0604020202020204" pitchFamily="34" charset="0"/>
              <a:buChar char="•"/>
            </a:pPr>
            <a:r>
              <a:rPr lang="en-US" sz="3072">
                <a:latin typeface="Arial"/>
                <a:cs typeface="Arial"/>
              </a:rPr>
              <a:t>First-line management of NIPHS consists of dietary modification and acarbose, which attenuate postprandial blood glucose spikes. Refractory cases may require diazoxide, octreotide, or graded pancreatectomy. Insulinoma is typically treated with surgical resection. </a:t>
            </a:r>
          </a:p>
          <a:p>
            <a:pPr marL="515722" indent="-438912" eaLnBrk="0" hangingPunct="0">
              <a:buFont typeface="Arial" panose="020B0604020202020204" pitchFamily="34" charset="0"/>
              <a:buChar char="•"/>
            </a:pPr>
            <a:r>
              <a:rPr lang="en-US" sz="3072">
                <a:latin typeface="Arial"/>
                <a:cs typeface="Arial"/>
              </a:rPr>
              <a:t>This case highlights the importance of considering NIPHS in RYGB patients and demonstrates the efficacy of non-surgical management as first-line therapy.</a:t>
            </a:r>
          </a:p>
        </p:txBody>
      </p:sp>
      <p:sp>
        <p:nvSpPr>
          <p:cNvPr id="16" name="Text Box 1147" descr="3 images of islets from patients with nesidioblastosis, 3 islets from control patients. IHC staining highlights beta cells. In the patients with nesidioblastosis, islets are larger, and beta cells are larger and more numerous compared to controls.">
            <a:extLst>
              <a:ext uri="{FF2B5EF4-FFF2-40B4-BE49-F238E27FC236}">
                <a16:creationId xmlns:a16="http://schemas.microsoft.com/office/drawing/2014/main" id="{2402CACC-32F9-9A3C-25AF-DA2249C2EC9F}"/>
              </a:ext>
            </a:extLst>
          </p:cNvPr>
          <p:cNvSpPr txBox="1">
            <a:spLocks/>
          </p:cNvSpPr>
          <p:nvPr/>
        </p:nvSpPr>
        <p:spPr bwMode="auto">
          <a:xfrm>
            <a:off x="12693407" y="15843882"/>
            <a:ext cx="8655603" cy="10706943"/>
          </a:xfrm>
          <a:prstGeom prst="rect">
            <a:avLst/>
          </a:prstGeom>
          <a:solidFill>
            <a:schemeClr val="bg1"/>
          </a:solidFill>
          <a:ln w="12700">
            <a:solidFill>
              <a:schemeClr val="tx1"/>
            </a:solidFill>
            <a:miter lim="800000"/>
            <a:headEnd type="none" w="sm" len="sm"/>
            <a:tailEnd type="none" w="sm" len="sm"/>
          </a:ln>
        </p:spPr>
        <p:txBody>
          <a:bodyPr lIns="59017" tIns="29505" rIns="59017" bIns="29505" anchor="t"/>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panose="020B0604020202020204" pitchFamily="34" charset="0"/>
              <a:cs typeface="Arial" panose="020B0604020202020204" pitchFamily="34" charset="0"/>
            </a:endParaRPr>
          </a:p>
          <a:p>
            <a:pPr eaLnBrk="0" hangingPunct="0"/>
            <a:endParaRPr lang="en-US" sz="2400">
              <a:latin typeface="Arial"/>
              <a:cs typeface="Arial"/>
            </a:endParaRPr>
          </a:p>
          <a:p>
            <a:r>
              <a:rPr lang="en-US" sz="2400">
                <a:latin typeface="Arial"/>
                <a:cs typeface="Arial"/>
              </a:rPr>
              <a:t>IHC</a:t>
            </a:r>
            <a:r>
              <a:rPr lang="en-US" sz="2400" b="0" i="0" u="none" strike="noStrike">
                <a:effectLst/>
                <a:latin typeface="Arial"/>
                <a:cs typeface="Arial"/>
              </a:rPr>
              <a:t> stained islets from patients with nesidioblastosis (</a:t>
            </a:r>
            <a:r>
              <a:rPr lang="en-US" sz="2400">
                <a:latin typeface="Arial"/>
                <a:cs typeface="Arial"/>
              </a:rPr>
              <a:t>A, B, C</a:t>
            </a:r>
            <a:r>
              <a:rPr lang="en-US" sz="2400" b="0" i="0" u="none" strike="noStrike">
                <a:effectLst/>
                <a:latin typeface="Arial"/>
                <a:cs typeface="Arial"/>
              </a:rPr>
              <a:t>) and controls (</a:t>
            </a:r>
            <a:r>
              <a:rPr lang="en-US" sz="2400">
                <a:latin typeface="Arial"/>
                <a:cs typeface="Arial"/>
              </a:rPr>
              <a:t>E, F, G</a:t>
            </a:r>
            <a:r>
              <a:rPr lang="en-US" sz="2400" b="0" i="0" u="none" strike="noStrike">
                <a:effectLst/>
                <a:latin typeface="Arial"/>
                <a:cs typeface="Arial"/>
              </a:rPr>
              <a:t>)</a:t>
            </a:r>
            <a:r>
              <a:rPr lang="en-US" sz="2400">
                <a:latin typeface="Arial"/>
                <a:cs typeface="Arial"/>
              </a:rPr>
              <a:t>. Beta cells are stained brown. In A, B, and C, islets are larger, and beta cells are larger and more numerous compared to controls.</a:t>
            </a:r>
            <a:endParaRPr lang="en-US" sz="1852">
              <a:latin typeface="Arial"/>
              <a:cs typeface="Arial"/>
            </a:endParaRPr>
          </a:p>
          <a:p>
            <a:pPr eaLnBrk="0" hangingPunct="0"/>
            <a:endParaRPr lang="en-US" sz="2400">
              <a:latin typeface="Arial" panose="020B0604020202020204" pitchFamily="34" charset="0"/>
              <a:cs typeface="Arial" panose="020B0604020202020204" pitchFamily="34" charset="0"/>
            </a:endParaRPr>
          </a:p>
        </p:txBody>
      </p:sp>
      <p:pic>
        <p:nvPicPr>
          <p:cNvPr id="23" name="Picture 22" descr="Six-panel microscopic photograph showing stained tissue samples.&#10;3 images of islets from patients with nesidioblastosis, 3 images of islets from control patients. IHC staining highlights beta cells. In the patients with nesidioblastosis, islets are larger, and beta cells are larger and more numerous compared to controls.">
            <a:extLst>
              <a:ext uri="{FF2B5EF4-FFF2-40B4-BE49-F238E27FC236}">
                <a16:creationId xmlns:a16="http://schemas.microsoft.com/office/drawing/2014/main" id="{199898B5-8FB4-5CAA-58B0-5B2190DBD81D}"/>
              </a:ext>
            </a:extLst>
          </p:cNvPr>
          <p:cNvPicPr>
            <a:picLocks noChangeAspect="1"/>
          </p:cNvPicPr>
          <p:nvPr/>
        </p:nvPicPr>
        <p:blipFill>
          <a:blip r:embed="rId3"/>
          <a:srcRect l="741" t="710" r="730" b="1482"/>
          <a:stretch>
            <a:fillRect/>
          </a:stretch>
        </p:blipFill>
        <p:spPr>
          <a:xfrm>
            <a:off x="13530719" y="16296630"/>
            <a:ext cx="6939301" cy="7862503"/>
          </a:xfrm>
          <a:prstGeom prst="rect">
            <a:avLst/>
          </a:prstGeom>
        </p:spPr>
      </p:pic>
      <p:sp>
        <p:nvSpPr>
          <p:cNvPr id="14" name="Rectangle 1149">
            <a:extLst>
              <a:ext uri="{FF2B5EF4-FFF2-40B4-BE49-F238E27FC236}">
                <a16:creationId xmlns:a16="http://schemas.microsoft.com/office/drawing/2014/main" id="{FDBC8ABC-809D-D75F-82DB-3A4D16FA43D0}"/>
              </a:ext>
            </a:extLst>
          </p:cNvPr>
          <p:cNvSpPr txBox="1">
            <a:spLocks/>
          </p:cNvSpPr>
          <p:nvPr/>
        </p:nvSpPr>
        <p:spPr>
          <a:xfrm>
            <a:off x="12672867" y="27176459"/>
            <a:ext cx="8661151" cy="676621"/>
          </a:xfrm>
          <a:prstGeom prst="rect">
            <a:avLst/>
          </a:prstGeom>
          <a:solidFill>
            <a:srgbClr val="E4DCF1"/>
          </a:solidFill>
        </p:spPr>
        <p:txBody>
          <a:bodyPr vert="horz" lIns="368440" tIns="184220" rIns="368440" bIns="184220" rtlCol="0" anchor="ctr">
            <a:noAutofit/>
          </a:bodyPr>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marL="0" indent="0">
              <a:buNone/>
            </a:pPr>
            <a:r>
              <a:rPr lang="en-US" sz="4605" b="1"/>
              <a:t>References</a:t>
            </a:r>
          </a:p>
        </p:txBody>
      </p:sp>
      <p:sp>
        <p:nvSpPr>
          <p:cNvPr id="17" name="Text Box 1165">
            <a:extLst>
              <a:ext uri="{FF2B5EF4-FFF2-40B4-BE49-F238E27FC236}">
                <a16:creationId xmlns:a16="http://schemas.microsoft.com/office/drawing/2014/main" id="{E02E865D-5091-57E8-ED47-AEB3EC174ED6}"/>
              </a:ext>
            </a:extLst>
          </p:cNvPr>
          <p:cNvSpPr txBox="1">
            <a:spLocks/>
          </p:cNvSpPr>
          <p:nvPr/>
        </p:nvSpPr>
        <p:spPr bwMode="auto">
          <a:xfrm>
            <a:off x="12690184" y="28007763"/>
            <a:ext cx="9291158" cy="4649143"/>
          </a:xfrm>
          <a:prstGeom prst="rect">
            <a:avLst/>
          </a:prstGeom>
          <a:solidFill>
            <a:schemeClr val="bg1"/>
          </a:solidFill>
          <a:ln w="12700">
            <a:solidFill>
              <a:schemeClr val="tx1"/>
            </a:solidFill>
            <a:miter lim="800000"/>
            <a:headEnd type="none" w="sm" len="sm"/>
            <a:tailEnd type="none" w="sm" len="sm"/>
          </a:ln>
        </p:spPr>
        <p:txBody>
          <a:bodyPr lIns="59017" tIns="29505" rIns="59017" bIns="29505"/>
          <a:lstStyle>
            <a:defPPr>
              <a:defRPr lang="en-US"/>
            </a:defPPr>
            <a:lvl1pPr marL="0" algn="l" defTabSz="489844" rtl="0" eaLnBrk="1" latinLnBrk="0" hangingPunct="1">
              <a:defRPr sz="1929" kern="1200">
                <a:solidFill>
                  <a:schemeClr val="tx1"/>
                </a:solidFill>
                <a:latin typeface="+mn-lt"/>
                <a:ea typeface="+mn-ea"/>
                <a:cs typeface="+mn-cs"/>
              </a:defRPr>
            </a:lvl1pPr>
            <a:lvl2pPr marL="489844" algn="l" defTabSz="489844" rtl="0" eaLnBrk="1" latinLnBrk="0" hangingPunct="1">
              <a:defRPr sz="1929" kern="1200">
                <a:solidFill>
                  <a:schemeClr val="tx1"/>
                </a:solidFill>
                <a:latin typeface="+mn-lt"/>
                <a:ea typeface="+mn-ea"/>
                <a:cs typeface="+mn-cs"/>
              </a:defRPr>
            </a:lvl2pPr>
            <a:lvl3pPr marL="979688" algn="l" defTabSz="489844" rtl="0" eaLnBrk="1" latinLnBrk="0" hangingPunct="1">
              <a:defRPr sz="1929" kern="1200">
                <a:solidFill>
                  <a:schemeClr val="tx1"/>
                </a:solidFill>
                <a:latin typeface="+mn-lt"/>
                <a:ea typeface="+mn-ea"/>
                <a:cs typeface="+mn-cs"/>
              </a:defRPr>
            </a:lvl3pPr>
            <a:lvl4pPr marL="1469532" algn="l" defTabSz="489844" rtl="0" eaLnBrk="1" latinLnBrk="0" hangingPunct="1">
              <a:defRPr sz="1929" kern="1200">
                <a:solidFill>
                  <a:schemeClr val="tx1"/>
                </a:solidFill>
                <a:latin typeface="+mn-lt"/>
                <a:ea typeface="+mn-ea"/>
                <a:cs typeface="+mn-cs"/>
              </a:defRPr>
            </a:lvl4pPr>
            <a:lvl5pPr marL="1959376" algn="l" defTabSz="489844" rtl="0" eaLnBrk="1" latinLnBrk="0" hangingPunct="1">
              <a:defRPr sz="1929" kern="1200">
                <a:solidFill>
                  <a:schemeClr val="tx1"/>
                </a:solidFill>
                <a:latin typeface="+mn-lt"/>
                <a:ea typeface="+mn-ea"/>
                <a:cs typeface="+mn-cs"/>
              </a:defRPr>
            </a:lvl5pPr>
            <a:lvl6pPr marL="2449220" algn="l" defTabSz="489844" rtl="0" eaLnBrk="1" latinLnBrk="0" hangingPunct="1">
              <a:defRPr sz="1929" kern="1200">
                <a:solidFill>
                  <a:schemeClr val="tx1"/>
                </a:solidFill>
                <a:latin typeface="+mn-lt"/>
                <a:ea typeface="+mn-ea"/>
                <a:cs typeface="+mn-cs"/>
              </a:defRPr>
            </a:lvl6pPr>
            <a:lvl7pPr marL="2939064" algn="l" defTabSz="489844" rtl="0" eaLnBrk="1" latinLnBrk="0" hangingPunct="1">
              <a:defRPr sz="1929" kern="1200">
                <a:solidFill>
                  <a:schemeClr val="tx1"/>
                </a:solidFill>
                <a:latin typeface="+mn-lt"/>
                <a:ea typeface="+mn-ea"/>
                <a:cs typeface="+mn-cs"/>
              </a:defRPr>
            </a:lvl7pPr>
            <a:lvl8pPr marL="3428909" algn="l" defTabSz="489844" rtl="0" eaLnBrk="1" latinLnBrk="0" hangingPunct="1">
              <a:defRPr sz="1929" kern="1200">
                <a:solidFill>
                  <a:schemeClr val="tx1"/>
                </a:solidFill>
                <a:latin typeface="+mn-lt"/>
                <a:ea typeface="+mn-ea"/>
                <a:cs typeface="+mn-cs"/>
              </a:defRPr>
            </a:lvl8pPr>
            <a:lvl9pPr marL="3918753" algn="l" defTabSz="489844" rtl="0" eaLnBrk="1" latinLnBrk="0" hangingPunct="1">
              <a:defRPr sz="1929" kern="1200">
                <a:solidFill>
                  <a:schemeClr val="tx1"/>
                </a:solidFill>
                <a:latin typeface="+mn-lt"/>
                <a:ea typeface="+mn-ea"/>
                <a:cs typeface="+mn-cs"/>
              </a:defRPr>
            </a:lvl9pPr>
          </a:lstStyle>
          <a:p>
            <a:pPr marL="274320" indent="-274320">
              <a:buFont typeface="Arial" panose="020B0604020202020204" pitchFamily="34" charset="0"/>
              <a:buChar char="•"/>
            </a:pPr>
            <a:r>
              <a:rPr lang="en-US" sz="1344">
                <a:latin typeface="Arial" panose="020B0604020202020204" pitchFamily="34" charset="0"/>
                <a:cs typeface="Arial" panose="020B0604020202020204" pitchFamily="34" charset="0"/>
              </a:rPr>
              <a:t>Izumo W, Higuchi R, </a:t>
            </a:r>
            <a:r>
              <a:rPr lang="en-US" sz="1344" err="1">
                <a:latin typeface="Arial" panose="020B0604020202020204" pitchFamily="34" charset="0"/>
                <a:cs typeface="Arial" panose="020B0604020202020204" pitchFamily="34" charset="0"/>
              </a:rPr>
              <a:t>Shiihara</a:t>
            </a:r>
            <a:r>
              <a:rPr lang="en-US" sz="1344">
                <a:latin typeface="Arial" panose="020B0604020202020204" pitchFamily="34" charset="0"/>
                <a:cs typeface="Arial" panose="020B0604020202020204" pitchFamily="34" charset="0"/>
              </a:rPr>
              <a:t> M, et al. Clinically Adult-Onset Nesidioblastosis with Repeated Severe Hypoglycemia, Successfully Treated by Two Times Pancreatectomies. A Rare Case Report. </a:t>
            </a:r>
            <a:r>
              <a:rPr lang="en-US" sz="1344" i="1">
                <a:latin typeface="Arial" panose="020B0604020202020204" pitchFamily="34" charset="0"/>
                <a:cs typeface="Arial" panose="020B0604020202020204" pitchFamily="34" charset="0"/>
              </a:rPr>
              <a:t>Clin Exp Gastroenterol</a:t>
            </a:r>
            <a:r>
              <a:rPr lang="en-US" sz="1344">
                <a:latin typeface="Arial" panose="020B0604020202020204" pitchFamily="34" charset="0"/>
                <a:cs typeface="Arial" panose="020B0604020202020204" pitchFamily="34" charset="0"/>
              </a:rPr>
              <a:t>. 2025;18:163-170. Published 2025 Jul 8. doi:10.2147/CEG.S520986</a:t>
            </a:r>
          </a:p>
          <a:p>
            <a:pPr marL="274320" indent="-274320">
              <a:buFont typeface="Arial" panose="020B0604020202020204" pitchFamily="34" charset="0"/>
              <a:buChar char="•"/>
            </a:pPr>
            <a:r>
              <a:rPr lang="en-US" sz="1344">
                <a:latin typeface="Arial" panose="020B0604020202020204" pitchFamily="34" charset="0"/>
                <a:cs typeface="Arial" panose="020B0604020202020204" pitchFamily="34" charset="0"/>
              </a:rPr>
              <a:t>Gottsponer, Josephine A, Baker, David L, Osborn, Tamara, Estrada, Martha M, </a:t>
            </a:r>
            <a:r>
              <a:rPr lang="en-US" sz="1344" err="1">
                <a:latin typeface="Arial" panose="020B0604020202020204" pitchFamily="34" charset="0"/>
                <a:cs typeface="Arial" panose="020B0604020202020204" pitchFamily="34" charset="0"/>
              </a:rPr>
              <a:t>Giorgakis</a:t>
            </a:r>
            <a:r>
              <a:rPr lang="en-US" sz="1344">
                <a:latin typeface="Arial" panose="020B0604020202020204" pitchFamily="34" charset="0"/>
                <a:cs typeface="Arial" panose="020B0604020202020204" pitchFamily="34" charset="0"/>
              </a:rPr>
              <a:t>, Emmanouil, Burdine, Lyle J, Patel, Raj B. Non-insulinoma </a:t>
            </a:r>
            <a:r>
              <a:rPr lang="en-US" sz="1344" err="1">
                <a:latin typeface="Arial" panose="020B0604020202020204" pitchFamily="34" charset="0"/>
                <a:cs typeface="Arial" panose="020B0604020202020204" pitchFamily="34" charset="0"/>
              </a:rPr>
              <a:t>pancreatogenous</a:t>
            </a:r>
            <a:r>
              <a:rPr lang="en-US" sz="1344">
                <a:latin typeface="Arial" panose="020B0604020202020204" pitchFamily="34" charset="0"/>
                <a:cs typeface="Arial" panose="020B0604020202020204" pitchFamily="34" charset="0"/>
              </a:rPr>
              <a:t> hypoglycemia syndrome due to nesidioblastosis following bariatric Roux-en-Y gastric bypass, </a:t>
            </a:r>
            <a:r>
              <a:rPr lang="en-US" sz="1344" i="1">
                <a:latin typeface="Arial" panose="020B0604020202020204" pitchFamily="34" charset="0"/>
                <a:cs typeface="Arial" panose="020B0604020202020204" pitchFamily="34" charset="0"/>
              </a:rPr>
              <a:t>Journal of Surgical Case Reports</a:t>
            </a:r>
            <a:r>
              <a:rPr lang="en-US" sz="1344">
                <a:latin typeface="Arial" panose="020B0604020202020204" pitchFamily="34" charset="0"/>
                <a:cs typeface="Arial" panose="020B0604020202020204" pitchFamily="34" charset="0"/>
              </a:rPr>
              <a:t>, Volume 2023, Issue 2, February 2023, https://doi.org/10.1093/</a:t>
            </a:r>
            <a:r>
              <a:rPr lang="en-US" sz="1344" err="1">
                <a:latin typeface="Arial" panose="020B0604020202020204" pitchFamily="34" charset="0"/>
                <a:cs typeface="Arial" panose="020B0604020202020204" pitchFamily="34" charset="0"/>
              </a:rPr>
              <a:t>jscr</a:t>
            </a:r>
            <a:r>
              <a:rPr lang="en-US" sz="1344">
                <a:latin typeface="Arial" panose="020B0604020202020204" pitchFamily="34" charset="0"/>
                <a:cs typeface="Arial" panose="020B0604020202020204" pitchFamily="34" charset="0"/>
              </a:rPr>
              <a:t>/</a:t>
            </a:r>
            <a:r>
              <a:rPr lang="en-US" sz="1344" err="1">
                <a:latin typeface="Arial" panose="020B0604020202020204" pitchFamily="34" charset="0"/>
                <a:cs typeface="Arial" panose="020B0604020202020204" pitchFamily="34" charset="0"/>
              </a:rPr>
              <a:t>rjad050</a:t>
            </a:r>
            <a:endParaRPr lang="en-US" sz="1344">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1344" b="0" i="0" u="none" strike="noStrike" err="1">
                <a:effectLst/>
                <a:latin typeface="Arial" panose="020B0604020202020204" pitchFamily="34" charset="0"/>
                <a:cs typeface="Arial" panose="020B0604020202020204" pitchFamily="34" charset="0"/>
              </a:rPr>
              <a:t>Rumilla</a:t>
            </a:r>
            <a:r>
              <a:rPr lang="en-US" sz="1344" b="0" i="0" u="none" strike="noStrike">
                <a:effectLst/>
                <a:latin typeface="Arial" panose="020B0604020202020204" pitchFamily="34" charset="0"/>
                <a:cs typeface="Arial" panose="020B0604020202020204" pitchFamily="34" charset="0"/>
              </a:rPr>
              <a:t>, K., Erickson, L., Service, F. </a:t>
            </a:r>
            <a:r>
              <a:rPr lang="en-US" sz="1344" b="0" i="1" u="none" strike="noStrike">
                <a:effectLst/>
                <a:latin typeface="Arial" panose="020B0604020202020204" pitchFamily="34" charset="0"/>
                <a:cs typeface="Arial" panose="020B0604020202020204" pitchFamily="34" charset="0"/>
              </a:rPr>
              <a:t>et al.</a:t>
            </a:r>
            <a:r>
              <a:rPr lang="en-US" sz="1344" b="0" i="0" u="none" strike="noStrike">
                <a:effectLst/>
                <a:latin typeface="Arial" panose="020B0604020202020204" pitchFamily="34" charset="0"/>
                <a:cs typeface="Arial" panose="020B0604020202020204" pitchFamily="34" charset="0"/>
              </a:rPr>
              <a:t> </a:t>
            </a:r>
            <a:r>
              <a:rPr lang="en-US" sz="1344" b="0" i="0" u="none" strike="noStrike" err="1">
                <a:effectLst/>
                <a:latin typeface="Arial" panose="020B0604020202020204" pitchFamily="34" charset="0"/>
                <a:cs typeface="Arial" panose="020B0604020202020204" pitchFamily="34" charset="0"/>
              </a:rPr>
              <a:t>Hyperinsulinemic</a:t>
            </a:r>
            <a:r>
              <a:rPr lang="en-US" sz="1344" b="0" i="0" u="none" strike="noStrike">
                <a:effectLst/>
                <a:latin typeface="Arial" panose="020B0604020202020204" pitchFamily="34" charset="0"/>
                <a:cs typeface="Arial" panose="020B0604020202020204" pitchFamily="34" charset="0"/>
              </a:rPr>
              <a:t> hypoglycemia with </a:t>
            </a:r>
            <a:r>
              <a:rPr lang="en-US" sz="1344" b="0" i="0" u="none" strike="noStrike" err="1">
                <a:effectLst/>
                <a:latin typeface="Arial" panose="020B0604020202020204" pitchFamily="34" charset="0"/>
                <a:cs typeface="Arial" panose="020B0604020202020204" pitchFamily="34" charset="0"/>
              </a:rPr>
              <a:t>nesidioblastosis</a:t>
            </a:r>
            <a:r>
              <a:rPr lang="en-US" sz="1344" b="0" i="0" u="none" strike="noStrike">
                <a:effectLst/>
                <a:latin typeface="Arial" panose="020B0604020202020204" pitchFamily="34" charset="0"/>
                <a:cs typeface="Arial" panose="020B0604020202020204" pitchFamily="34" charset="0"/>
              </a:rPr>
              <a:t>: histologic features and growth factor expression. </a:t>
            </a:r>
            <a:r>
              <a:rPr lang="en-US" sz="1344" b="0" i="1" u="none" strike="noStrike">
                <a:effectLst/>
                <a:latin typeface="Arial" panose="020B0604020202020204" pitchFamily="34" charset="0"/>
                <a:cs typeface="Arial" panose="020B0604020202020204" pitchFamily="34" charset="0"/>
              </a:rPr>
              <a:t>Mod Pathol</a:t>
            </a:r>
            <a:r>
              <a:rPr lang="en-US" sz="1344" b="0" i="0" u="none" strike="noStrike">
                <a:effectLst/>
                <a:latin typeface="Arial" panose="020B0604020202020204" pitchFamily="34" charset="0"/>
                <a:cs typeface="Arial" panose="020B0604020202020204" pitchFamily="34" charset="0"/>
              </a:rPr>
              <a:t> </a:t>
            </a:r>
            <a:r>
              <a:rPr lang="en-US" sz="1344" b="1" i="0" u="none" strike="noStrike">
                <a:effectLst/>
                <a:latin typeface="Arial" panose="020B0604020202020204" pitchFamily="34" charset="0"/>
                <a:cs typeface="Arial" panose="020B0604020202020204" pitchFamily="34" charset="0"/>
              </a:rPr>
              <a:t>22</a:t>
            </a:r>
            <a:r>
              <a:rPr lang="en-US" sz="1344" b="0" i="0" u="none" strike="noStrike">
                <a:effectLst/>
                <a:latin typeface="Arial" panose="020B0604020202020204" pitchFamily="34" charset="0"/>
                <a:cs typeface="Arial" panose="020B0604020202020204" pitchFamily="34" charset="0"/>
              </a:rPr>
              <a:t>, 239–245 (2009). https://doi.org/10.1038/</a:t>
            </a:r>
            <a:r>
              <a:rPr lang="en-US" sz="1344" b="0" i="0" u="none" strike="noStrike" err="1">
                <a:effectLst/>
                <a:latin typeface="Arial" panose="020B0604020202020204" pitchFamily="34" charset="0"/>
                <a:cs typeface="Arial" panose="020B0604020202020204" pitchFamily="34" charset="0"/>
              </a:rPr>
              <a:t>modpathol.2008.169</a:t>
            </a:r>
            <a:endParaRPr lang="en-US" sz="1344">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1344">
                <a:latin typeface="Arial" panose="020B0604020202020204" pitchFamily="34" charset="0"/>
                <a:cs typeface="Arial" panose="020B0604020202020204" pitchFamily="34" charset="0"/>
              </a:rPr>
              <a:t>Schwetz, </a:t>
            </a:r>
            <a:r>
              <a:rPr lang="en-US" sz="1344" err="1">
                <a:latin typeface="Arial" panose="020B0604020202020204" pitchFamily="34" charset="0"/>
                <a:cs typeface="Arial" panose="020B0604020202020204" pitchFamily="34" charset="0"/>
              </a:rPr>
              <a:t>Verena</a:t>
            </a:r>
            <a:r>
              <a:rPr lang="en-US" sz="1344">
                <a:latin typeface="Arial" panose="020B0604020202020204" pitchFamily="34" charset="0"/>
                <a:cs typeface="Arial" panose="020B0604020202020204" pitchFamily="34" charset="0"/>
              </a:rPr>
              <a:t> MD, PhD; Horvath, Karl MD; Kump, Patrizia MD; Lackner, Carolin MD; Perren, Aurel MD; Forrer, Flavio MD; Pieber, Thomas R. MD; Treiber, </a:t>
            </a:r>
            <a:r>
              <a:rPr lang="en-US" sz="1344" err="1">
                <a:latin typeface="Arial" panose="020B0604020202020204" pitchFamily="34" charset="0"/>
                <a:cs typeface="Arial" panose="020B0604020202020204" pitchFamily="34" charset="0"/>
              </a:rPr>
              <a:t>Gerlies</a:t>
            </a:r>
            <a:r>
              <a:rPr lang="en-US" sz="1344">
                <a:latin typeface="Arial" panose="020B0604020202020204" pitchFamily="34" charset="0"/>
                <a:cs typeface="Arial" panose="020B0604020202020204" pitchFamily="34" charset="0"/>
              </a:rPr>
              <a:t> MD; </a:t>
            </a:r>
            <a:r>
              <a:rPr lang="en-US" sz="1344" err="1">
                <a:latin typeface="Arial" panose="020B0604020202020204" pitchFamily="34" charset="0"/>
                <a:cs typeface="Arial" panose="020B0604020202020204" pitchFamily="34" charset="0"/>
              </a:rPr>
              <a:t>Sourij</a:t>
            </a:r>
            <a:r>
              <a:rPr lang="en-US" sz="1344">
                <a:latin typeface="Arial" panose="020B0604020202020204" pitchFamily="34" charset="0"/>
                <a:cs typeface="Arial" panose="020B0604020202020204" pitchFamily="34" charset="0"/>
              </a:rPr>
              <a:t>, Harald MD; Mader, Julia K. MD. Successful Medical Treatment of Adult Nesidioblastosis With </a:t>
            </a:r>
            <a:r>
              <a:rPr lang="en-US" sz="1344" err="1">
                <a:latin typeface="Arial" panose="020B0604020202020204" pitchFamily="34" charset="0"/>
                <a:cs typeface="Arial" panose="020B0604020202020204" pitchFamily="34" charset="0"/>
              </a:rPr>
              <a:t>Pasireotide</a:t>
            </a:r>
            <a:r>
              <a:rPr lang="en-US" sz="1344">
                <a:latin typeface="Arial" panose="020B0604020202020204" pitchFamily="34" charset="0"/>
                <a:cs typeface="Arial" panose="020B0604020202020204" pitchFamily="34" charset="0"/>
              </a:rPr>
              <a:t> over 3 Years: A Case Report. Medicine 95(14):p e3272, April 2016. | DOI: 10.1097/MD.0000000000003272</a:t>
            </a:r>
          </a:p>
          <a:p>
            <a:pPr marL="274320" indent="-274320">
              <a:buFont typeface="Arial" panose="020B0604020202020204" pitchFamily="34" charset="0"/>
              <a:buChar char="•"/>
            </a:pPr>
            <a:r>
              <a:rPr lang="en-US" sz="1344">
                <a:latin typeface="Arial" panose="020B0604020202020204" pitchFamily="34" charset="0"/>
                <a:cs typeface="Arial" panose="020B0604020202020204" pitchFamily="34" charset="0"/>
              </a:rPr>
              <a:t>Service GJ, Thompson GB, Service FJ, Andrews JC, Collazo-Clavell ML, Lloyd RV. </a:t>
            </a:r>
            <a:r>
              <a:rPr lang="en-US" sz="1344" err="1">
                <a:latin typeface="Arial" panose="020B0604020202020204" pitchFamily="34" charset="0"/>
                <a:cs typeface="Arial" panose="020B0604020202020204" pitchFamily="34" charset="0"/>
              </a:rPr>
              <a:t>Hyperinsulinemic</a:t>
            </a:r>
            <a:r>
              <a:rPr lang="en-US" sz="1344">
                <a:latin typeface="Arial" panose="020B0604020202020204" pitchFamily="34" charset="0"/>
                <a:cs typeface="Arial" panose="020B0604020202020204" pitchFamily="34" charset="0"/>
              </a:rPr>
              <a:t> hypoglycemia with nesidioblastosis after gastric-bypass surgery. </a:t>
            </a:r>
            <a:r>
              <a:rPr lang="en-US" sz="1344" i="1">
                <a:latin typeface="Arial" panose="020B0604020202020204" pitchFamily="34" charset="0"/>
                <a:cs typeface="Arial" panose="020B0604020202020204" pitchFamily="34" charset="0"/>
              </a:rPr>
              <a:t>N Engl J Med</a:t>
            </a:r>
            <a:r>
              <a:rPr lang="en-US" sz="1344">
                <a:latin typeface="Arial" panose="020B0604020202020204" pitchFamily="34" charset="0"/>
                <a:cs typeface="Arial" panose="020B0604020202020204" pitchFamily="34" charset="0"/>
              </a:rPr>
              <a:t>. 2005;353(3):249–254. </a:t>
            </a:r>
            <a:r>
              <a:rPr lang="en-US" sz="1344" err="1">
                <a:latin typeface="Arial" panose="020B0604020202020204" pitchFamily="34" charset="0"/>
                <a:cs typeface="Arial" panose="020B0604020202020204" pitchFamily="34" charset="0"/>
              </a:rPr>
              <a:t>doi</a:t>
            </a:r>
            <a:r>
              <a:rPr lang="en-US" sz="1344">
                <a:latin typeface="Arial" panose="020B0604020202020204" pitchFamily="34" charset="0"/>
                <a:cs typeface="Arial" panose="020B0604020202020204" pitchFamily="34" charset="0"/>
              </a:rPr>
              <a:t>: 10.1056/NEJMoa043690</a:t>
            </a:r>
          </a:p>
          <a:p>
            <a:pPr marL="274320" indent="-274320">
              <a:buFont typeface="Arial" panose="020B0604020202020204" pitchFamily="34" charset="0"/>
              <a:buChar char="•"/>
            </a:pPr>
            <a:r>
              <a:rPr lang="en-US" sz="1344">
                <a:latin typeface="Arial" panose="020B0604020202020204" pitchFamily="34" charset="0"/>
                <a:cs typeface="Arial" panose="020B0604020202020204" pitchFamily="34" charset="0"/>
              </a:rPr>
              <a:t>Thompson SM, Vella A, Thompson GB, et al. Selective arterial calcium stimulation with hepatic venous sampling differentiates insulinoma from nesidioblastosis. J Clin Endocrinol </a:t>
            </a:r>
            <a:r>
              <a:rPr lang="en-US" sz="1344" err="1">
                <a:latin typeface="Arial" panose="020B0604020202020204" pitchFamily="34" charset="0"/>
                <a:cs typeface="Arial" panose="020B0604020202020204" pitchFamily="34" charset="0"/>
              </a:rPr>
              <a:t>Metab</a:t>
            </a:r>
            <a:r>
              <a:rPr lang="en-US" sz="1344">
                <a:latin typeface="Arial" panose="020B0604020202020204" pitchFamily="34" charset="0"/>
                <a:cs typeface="Arial" panose="020B0604020202020204" pitchFamily="34" charset="0"/>
              </a:rPr>
              <a:t>. 2015;100(11):4189-4197</a:t>
            </a:r>
          </a:p>
        </p:txBody>
      </p:sp>
    </p:spTree>
    <p:extLst>
      <p:ext uri="{BB962C8B-B14F-4D97-AF65-F5344CB8AC3E}">
        <p14:creationId xmlns:p14="http://schemas.microsoft.com/office/powerpoint/2010/main" val="3757009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Saiontz, Peyton</dc:creator>
  <cp:revision>2</cp:revision>
  <dcterms:created xsi:type="dcterms:W3CDTF">2026-03-30T01:34:42Z</dcterms:created>
  <dcterms:modified xsi:type="dcterms:W3CDTF">2026-04-14T19:51:54Z</dcterms:modified>
</cp:coreProperties>
</file>