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28443238" cy="37587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2470716" indent="-20292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4942967" indent="-40601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7415216" indent="-60909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9887466" indent="-81217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07091" algn="l" defTabSz="88283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648511" algn="l" defTabSz="88283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089928" algn="l" defTabSz="88283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531348" algn="l" defTabSz="88283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D7C"/>
    <a:srgbClr val="FDD023"/>
    <a:srgbClr val="FEEDB0"/>
    <a:srgbClr val="441B7B"/>
    <a:srgbClr val="EDF8D4"/>
    <a:srgbClr val="007377"/>
    <a:srgbClr val="05C3DE"/>
    <a:srgbClr val="CC9900"/>
    <a:srgbClr val="00757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3120" autoAdjust="0"/>
  </p:normalViewPr>
  <p:slideViewPr>
    <p:cSldViewPr>
      <p:cViewPr>
        <p:scale>
          <a:sx n="38" d="100"/>
          <a:sy n="38" d="100"/>
        </p:scale>
        <p:origin x="992" y="-436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325350" cy="188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111538" y="0"/>
            <a:ext cx="12325350" cy="188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E134B-DE89-4BA7-9431-F69A751CF398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64675" y="4699000"/>
            <a:ext cx="9513888" cy="1268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44800" y="18089563"/>
            <a:ext cx="22753638" cy="14798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5702875"/>
            <a:ext cx="12325350" cy="1884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111538" y="35702875"/>
            <a:ext cx="12325350" cy="1884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E0794-4F52-479B-ADBE-52DD412D5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1pPr>
    <a:lvl2pPr marL="569205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2pPr>
    <a:lvl3pPr marL="1138409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3pPr>
    <a:lvl4pPr marL="1707615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4pPr>
    <a:lvl5pPr marL="2276820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5pPr>
    <a:lvl6pPr marL="2846024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6pPr>
    <a:lvl7pPr marL="3415229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7pPr>
    <a:lvl8pPr marL="3984435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8pPr>
    <a:lvl9pPr marL="4553639" algn="l" defTabSz="1138409" rtl="0" eaLnBrk="1" latinLnBrk="0" hangingPunct="1">
      <a:defRPr sz="14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4675" y="4699000"/>
            <a:ext cx="9513888" cy="1268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E0794-4F52-479B-ADBE-52DD412D56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7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39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58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7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9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917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73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5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B505-9AC4-4C05-A98D-7736BF29291B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F304-4512-4861-B023-8EA1B528C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3183-66EE-4D56-BADB-860C0C78510C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AA38-B9A4-4F30-B17D-2F262EAA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9"/>
            <a:ext cx="7406640" cy="37449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9"/>
            <a:ext cx="21671280" cy="37449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1197-E80E-4302-9BF9-CF043FE3559E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71A2-1697-40C6-95B9-418C0A46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09C2-55AE-4B73-8185-A1FAEE45A3CD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64EE-9D8F-4655-8F52-E6057FB4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5"/>
            <a:ext cx="27980640" cy="8717280"/>
          </a:xfrm>
        </p:spPr>
        <p:txBody>
          <a:bodyPr anchor="t"/>
          <a:lstStyle>
            <a:lvl1pPr algn="l">
              <a:defRPr sz="246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78"/>
            <a:ext cx="27980640" cy="9601199"/>
          </a:xfrm>
        </p:spPr>
        <p:txBody>
          <a:bodyPr anchor="b"/>
          <a:lstStyle>
            <a:lvl1pPr marL="0" indent="0">
              <a:buNone/>
              <a:defRPr sz="12335">
                <a:solidFill>
                  <a:schemeClr val="tx1">
                    <a:tint val="75000"/>
                  </a:schemeClr>
                </a:solidFill>
              </a:defRPr>
            </a:lvl1pPr>
            <a:lvl2pPr marL="2819627" indent="0">
              <a:buNone/>
              <a:defRPr sz="11123">
                <a:solidFill>
                  <a:schemeClr val="tx1">
                    <a:tint val="75000"/>
                  </a:schemeClr>
                </a:solidFill>
              </a:defRPr>
            </a:lvl2pPr>
            <a:lvl3pPr marL="5639250" indent="0">
              <a:buNone/>
              <a:defRPr sz="9910">
                <a:solidFill>
                  <a:schemeClr val="tx1">
                    <a:tint val="75000"/>
                  </a:schemeClr>
                </a:solidFill>
              </a:defRPr>
            </a:lvl3pPr>
            <a:lvl4pPr marL="8458871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4pPr>
            <a:lvl5pPr marL="11278495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5pPr>
            <a:lvl6pPr marL="14098121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6pPr>
            <a:lvl7pPr marL="16917746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7pPr>
            <a:lvl8pPr marL="19737369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8pPr>
            <a:lvl9pPr marL="22556992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D568-69E2-43F5-9C96-EEC469C93503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6F94-814B-4BB0-BC15-CE032CD92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6"/>
            <a:ext cx="14538960" cy="28966165"/>
          </a:xfrm>
        </p:spPr>
        <p:txBody>
          <a:bodyPr/>
          <a:lstStyle>
            <a:lvl1pPr>
              <a:defRPr sz="17292"/>
            </a:lvl1pPr>
            <a:lvl2pPr>
              <a:defRPr sz="14756"/>
            </a:lvl2pPr>
            <a:lvl3pPr>
              <a:defRPr sz="12335"/>
            </a:lvl3pPr>
            <a:lvl4pPr>
              <a:defRPr sz="11123"/>
            </a:lvl4pPr>
            <a:lvl5pPr>
              <a:defRPr sz="11123"/>
            </a:lvl5pPr>
            <a:lvl6pPr>
              <a:defRPr sz="11123"/>
            </a:lvl6pPr>
            <a:lvl7pPr>
              <a:defRPr sz="11123"/>
            </a:lvl7pPr>
            <a:lvl8pPr>
              <a:defRPr sz="11123"/>
            </a:lvl8pPr>
            <a:lvl9pPr>
              <a:defRPr sz="111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6"/>
            <a:ext cx="14538960" cy="28966165"/>
          </a:xfrm>
        </p:spPr>
        <p:txBody>
          <a:bodyPr/>
          <a:lstStyle>
            <a:lvl1pPr>
              <a:defRPr sz="17292"/>
            </a:lvl1pPr>
            <a:lvl2pPr>
              <a:defRPr sz="14756"/>
            </a:lvl2pPr>
            <a:lvl3pPr>
              <a:defRPr sz="12335"/>
            </a:lvl3pPr>
            <a:lvl4pPr>
              <a:defRPr sz="11123"/>
            </a:lvl4pPr>
            <a:lvl5pPr>
              <a:defRPr sz="11123"/>
            </a:lvl5pPr>
            <a:lvl6pPr>
              <a:defRPr sz="11123"/>
            </a:lvl6pPr>
            <a:lvl7pPr>
              <a:defRPr sz="11123"/>
            </a:lvl7pPr>
            <a:lvl8pPr>
              <a:defRPr sz="11123"/>
            </a:lvl8pPr>
            <a:lvl9pPr>
              <a:defRPr sz="111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7A4-18A0-4C9D-830C-8BB9D492F086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EE1F-6E2F-4E2D-AABE-8948170D8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5" y="9824727"/>
            <a:ext cx="14544677" cy="4094477"/>
          </a:xfrm>
        </p:spPr>
        <p:txBody>
          <a:bodyPr anchor="b"/>
          <a:lstStyle>
            <a:lvl1pPr marL="0" indent="0">
              <a:buNone/>
              <a:defRPr sz="14756" b="1"/>
            </a:lvl1pPr>
            <a:lvl2pPr marL="2819627" indent="0">
              <a:buNone/>
              <a:defRPr sz="12335" b="1"/>
            </a:lvl2pPr>
            <a:lvl3pPr marL="5639250" indent="0">
              <a:buNone/>
              <a:defRPr sz="11123" b="1"/>
            </a:lvl3pPr>
            <a:lvl4pPr marL="8458871" indent="0">
              <a:buNone/>
              <a:defRPr sz="9910" b="1"/>
            </a:lvl4pPr>
            <a:lvl5pPr marL="11278495" indent="0">
              <a:buNone/>
              <a:defRPr sz="9910" b="1"/>
            </a:lvl5pPr>
            <a:lvl6pPr marL="14098121" indent="0">
              <a:buNone/>
              <a:defRPr sz="9910" b="1"/>
            </a:lvl6pPr>
            <a:lvl7pPr marL="16917746" indent="0">
              <a:buNone/>
              <a:defRPr sz="9910" b="1"/>
            </a:lvl7pPr>
            <a:lvl8pPr marL="19737369" indent="0">
              <a:buNone/>
              <a:defRPr sz="9910" b="1"/>
            </a:lvl8pPr>
            <a:lvl9pPr marL="22556992" indent="0">
              <a:buNone/>
              <a:defRPr sz="9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5" y="13919203"/>
            <a:ext cx="14544677" cy="25288245"/>
          </a:xfrm>
        </p:spPr>
        <p:txBody>
          <a:bodyPr/>
          <a:lstStyle>
            <a:lvl1pPr>
              <a:defRPr sz="14756"/>
            </a:lvl1pPr>
            <a:lvl2pPr>
              <a:defRPr sz="12335"/>
            </a:lvl2pPr>
            <a:lvl3pPr>
              <a:defRPr sz="11123"/>
            </a:lvl3pPr>
            <a:lvl4pPr>
              <a:defRPr sz="9910"/>
            </a:lvl4pPr>
            <a:lvl5pPr>
              <a:defRPr sz="9910"/>
            </a:lvl5pPr>
            <a:lvl6pPr>
              <a:defRPr sz="9910"/>
            </a:lvl6pPr>
            <a:lvl7pPr>
              <a:defRPr sz="9910"/>
            </a:lvl7pPr>
            <a:lvl8pPr>
              <a:defRPr sz="9910"/>
            </a:lvl8pPr>
            <a:lvl9pPr>
              <a:defRPr sz="9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9824727"/>
            <a:ext cx="14550390" cy="4094477"/>
          </a:xfrm>
        </p:spPr>
        <p:txBody>
          <a:bodyPr anchor="b"/>
          <a:lstStyle>
            <a:lvl1pPr marL="0" indent="0">
              <a:buNone/>
              <a:defRPr sz="14756" b="1"/>
            </a:lvl1pPr>
            <a:lvl2pPr marL="2819627" indent="0">
              <a:buNone/>
              <a:defRPr sz="12335" b="1"/>
            </a:lvl2pPr>
            <a:lvl3pPr marL="5639250" indent="0">
              <a:buNone/>
              <a:defRPr sz="11123" b="1"/>
            </a:lvl3pPr>
            <a:lvl4pPr marL="8458871" indent="0">
              <a:buNone/>
              <a:defRPr sz="9910" b="1"/>
            </a:lvl4pPr>
            <a:lvl5pPr marL="11278495" indent="0">
              <a:buNone/>
              <a:defRPr sz="9910" b="1"/>
            </a:lvl5pPr>
            <a:lvl6pPr marL="14098121" indent="0">
              <a:buNone/>
              <a:defRPr sz="9910" b="1"/>
            </a:lvl6pPr>
            <a:lvl7pPr marL="16917746" indent="0">
              <a:buNone/>
              <a:defRPr sz="9910" b="1"/>
            </a:lvl7pPr>
            <a:lvl8pPr marL="19737369" indent="0">
              <a:buNone/>
              <a:defRPr sz="9910" b="1"/>
            </a:lvl8pPr>
            <a:lvl9pPr marL="22556992" indent="0">
              <a:buNone/>
              <a:defRPr sz="9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13919203"/>
            <a:ext cx="14550390" cy="25288245"/>
          </a:xfrm>
        </p:spPr>
        <p:txBody>
          <a:bodyPr/>
          <a:lstStyle>
            <a:lvl1pPr>
              <a:defRPr sz="14756"/>
            </a:lvl1pPr>
            <a:lvl2pPr>
              <a:defRPr sz="12335"/>
            </a:lvl2pPr>
            <a:lvl3pPr>
              <a:defRPr sz="11123"/>
            </a:lvl3pPr>
            <a:lvl4pPr>
              <a:defRPr sz="9910"/>
            </a:lvl4pPr>
            <a:lvl5pPr>
              <a:defRPr sz="9910"/>
            </a:lvl5pPr>
            <a:lvl6pPr>
              <a:defRPr sz="9910"/>
            </a:lvl6pPr>
            <a:lvl7pPr>
              <a:defRPr sz="9910"/>
            </a:lvl7pPr>
            <a:lvl8pPr>
              <a:defRPr sz="9910"/>
            </a:lvl8pPr>
            <a:lvl9pPr>
              <a:defRPr sz="9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07C4-D0F1-424E-8371-A96F424CC8FC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7C00-AF1A-4D43-AAD4-C5BF401E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3D09-FAFD-4C2B-AB7B-FF1CCA5BCF17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E032-2099-4784-8541-0DA84E15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1AD0-1468-4D41-B3A4-79FB3C2B7B7D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034A-C775-4D79-8570-72E3AA6F5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7" cy="7437120"/>
          </a:xfrm>
        </p:spPr>
        <p:txBody>
          <a:bodyPr anchor="b"/>
          <a:lstStyle>
            <a:lvl1pPr algn="l">
              <a:defRPr sz="12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3" y="1747527"/>
            <a:ext cx="18402300" cy="37459925"/>
          </a:xfrm>
        </p:spPr>
        <p:txBody>
          <a:bodyPr/>
          <a:lstStyle>
            <a:lvl1pPr>
              <a:defRPr sz="19712"/>
            </a:lvl1pPr>
            <a:lvl2pPr>
              <a:defRPr sz="17292"/>
            </a:lvl2pPr>
            <a:lvl3pPr>
              <a:defRPr sz="14756"/>
            </a:lvl3pPr>
            <a:lvl4pPr>
              <a:defRPr sz="12335"/>
            </a:lvl4pPr>
            <a:lvl5pPr>
              <a:defRPr sz="12335"/>
            </a:lvl5pPr>
            <a:lvl6pPr>
              <a:defRPr sz="12335"/>
            </a:lvl6pPr>
            <a:lvl7pPr>
              <a:defRPr sz="12335"/>
            </a:lvl7pPr>
            <a:lvl8pPr>
              <a:defRPr sz="12335"/>
            </a:lvl8pPr>
            <a:lvl9pPr>
              <a:defRPr sz="12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7"/>
            <a:ext cx="10829927" cy="30022805"/>
          </a:xfrm>
        </p:spPr>
        <p:txBody>
          <a:bodyPr/>
          <a:lstStyle>
            <a:lvl1pPr marL="0" indent="0">
              <a:buNone/>
              <a:defRPr sz="8591"/>
            </a:lvl1pPr>
            <a:lvl2pPr marL="2819627" indent="0">
              <a:buNone/>
              <a:defRPr sz="7379"/>
            </a:lvl2pPr>
            <a:lvl3pPr marL="5639250" indent="0">
              <a:buNone/>
              <a:defRPr sz="6168"/>
            </a:lvl3pPr>
            <a:lvl4pPr marL="8458871" indent="0">
              <a:buNone/>
              <a:defRPr sz="5508"/>
            </a:lvl4pPr>
            <a:lvl5pPr marL="11278495" indent="0">
              <a:buNone/>
              <a:defRPr sz="5508"/>
            </a:lvl5pPr>
            <a:lvl6pPr marL="14098121" indent="0">
              <a:buNone/>
              <a:defRPr sz="5508"/>
            </a:lvl6pPr>
            <a:lvl7pPr marL="16917746" indent="0">
              <a:buNone/>
              <a:defRPr sz="5508"/>
            </a:lvl7pPr>
            <a:lvl8pPr marL="19737369" indent="0">
              <a:buNone/>
              <a:defRPr sz="5508"/>
            </a:lvl8pPr>
            <a:lvl9pPr marL="22556992" indent="0">
              <a:buNone/>
              <a:defRPr sz="5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01E9-81F5-4E4B-989D-9F094D3A05EB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F5E6-5B16-49F9-A5BE-739E5B78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6"/>
            <a:ext cx="19751040" cy="3627125"/>
          </a:xfrm>
        </p:spPr>
        <p:txBody>
          <a:bodyPr anchor="b"/>
          <a:lstStyle>
            <a:lvl1pPr algn="l">
              <a:defRPr sz="12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 rtlCol="0">
            <a:normAutofit/>
          </a:bodyPr>
          <a:lstStyle>
            <a:lvl1pPr marL="0" indent="0">
              <a:buNone/>
              <a:defRPr sz="19712"/>
            </a:lvl1pPr>
            <a:lvl2pPr marL="2819627" indent="0">
              <a:buNone/>
              <a:defRPr sz="17292"/>
            </a:lvl2pPr>
            <a:lvl3pPr marL="5639250" indent="0">
              <a:buNone/>
              <a:defRPr sz="14756"/>
            </a:lvl3pPr>
            <a:lvl4pPr marL="8458871" indent="0">
              <a:buNone/>
              <a:defRPr sz="12335"/>
            </a:lvl4pPr>
            <a:lvl5pPr marL="11278495" indent="0">
              <a:buNone/>
              <a:defRPr sz="12335"/>
            </a:lvl5pPr>
            <a:lvl6pPr marL="14098121" indent="0">
              <a:buNone/>
              <a:defRPr sz="12335"/>
            </a:lvl6pPr>
            <a:lvl7pPr marL="16917746" indent="0">
              <a:buNone/>
              <a:defRPr sz="12335"/>
            </a:lvl7pPr>
            <a:lvl8pPr marL="19737369" indent="0">
              <a:buNone/>
              <a:defRPr sz="12335"/>
            </a:lvl8pPr>
            <a:lvl9pPr marL="22556992" indent="0">
              <a:buNone/>
              <a:defRPr sz="1233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78"/>
            <a:ext cx="19751040" cy="5151119"/>
          </a:xfrm>
        </p:spPr>
        <p:txBody>
          <a:bodyPr/>
          <a:lstStyle>
            <a:lvl1pPr marL="0" indent="0">
              <a:buNone/>
              <a:defRPr sz="8591"/>
            </a:lvl1pPr>
            <a:lvl2pPr marL="2819627" indent="0">
              <a:buNone/>
              <a:defRPr sz="7379"/>
            </a:lvl2pPr>
            <a:lvl3pPr marL="5639250" indent="0">
              <a:buNone/>
              <a:defRPr sz="6168"/>
            </a:lvl3pPr>
            <a:lvl4pPr marL="8458871" indent="0">
              <a:buNone/>
              <a:defRPr sz="5508"/>
            </a:lvl4pPr>
            <a:lvl5pPr marL="11278495" indent="0">
              <a:buNone/>
              <a:defRPr sz="5508"/>
            </a:lvl5pPr>
            <a:lvl6pPr marL="14098121" indent="0">
              <a:buNone/>
              <a:defRPr sz="5508"/>
            </a:lvl6pPr>
            <a:lvl7pPr marL="16917746" indent="0">
              <a:buNone/>
              <a:defRPr sz="5508"/>
            </a:lvl7pPr>
            <a:lvl8pPr marL="19737369" indent="0">
              <a:buNone/>
              <a:defRPr sz="5508"/>
            </a:lvl8pPr>
            <a:lvl9pPr marL="22556992" indent="0">
              <a:buNone/>
              <a:defRPr sz="5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7F3F-4462-4031-99DA-17176F0C142A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ADB7-A22D-483D-A9F2-D29A0ED5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126" y="1758045"/>
            <a:ext cx="2962615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126" y="10241650"/>
            <a:ext cx="29626152" cy="289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126" y="40679919"/>
            <a:ext cx="7680552" cy="23368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37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22499-BC3F-4C15-B316-C25AE9E0BA77}" type="datetimeFigureOut">
              <a:rPr lang="en-US"/>
              <a:pPr>
                <a:defRPr/>
              </a:pPr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326" y="40679919"/>
            <a:ext cx="10423752" cy="23368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37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726" y="40679919"/>
            <a:ext cx="7680552" cy="23368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37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0B7A6-ADF1-4262-992D-9BEFB4A56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9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9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9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9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91">
          <a:solidFill>
            <a:schemeClr val="tx1"/>
          </a:solidFill>
          <a:latin typeface="Calibri" pitchFamily="34" charset="0"/>
        </a:defRPr>
      </a:lvl5pPr>
      <a:lvl6pPr marL="2819627" algn="ctr" rtl="0" fontAlgn="base">
        <a:spcBef>
          <a:spcPct val="0"/>
        </a:spcBef>
        <a:spcAft>
          <a:spcPct val="0"/>
        </a:spcAft>
        <a:defRPr sz="27091">
          <a:solidFill>
            <a:schemeClr val="tx1"/>
          </a:solidFill>
          <a:latin typeface="Calibri" pitchFamily="34" charset="0"/>
        </a:defRPr>
      </a:lvl6pPr>
      <a:lvl7pPr marL="5639250" algn="ctr" rtl="0" fontAlgn="base">
        <a:spcBef>
          <a:spcPct val="0"/>
        </a:spcBef>
        <a:spcAft>
          <a:spcPct val="0"/>
        </a:spcAft>
        <a:defRPr sz="27091">
          <a:solidFill>
            <a:schemeClr val="tx1"/>
          </a:solidFill>
          <a:latin typeface="Calibri" pitchFamily="34" charset="0"/>
        </a:defRPr>
      </a:lvl7pPr>
      <a:lvl8pPr marL="8458871" algn="ctr" rtl="0" fontAlgn="base">
        <a:spcBef>
          <a:spcPct val="0"/>
        </a:spcBef>
        <a:spcAft>
          <a:spcPct val="0"/>
        </a:spcAft>
        <a:defRPr sz="27091">
          <a:solidFill>
            <a:schemeClr val="tx1"/>
          </a:solidFill>
          <a:latin typeface="Calibri" pitchFamily="34" charset="0"/>
        </a:defRPr>
      </a:lvl8pPr>
      <a:lvl9pPr marL="11278495" algn="ctr" rtl="0" fontAlgn="base">
        <a:spcBef>
          <a:spcPct val="0"/>
        </a:spcBef>
        <a:spcAft>
          <a:spcPct val="0"/>
        </a:spcAft>
        <a:defRPr sz="27091">
          <a:solidFill>
            <a:schemeClr val="tx1"/>
          </a:solidFill>
          <a:latin typeface="Calibri" pitchFamily="34" charset="0"/>
        </a:defRPr>
      </a:lvl9pPr>
    </p:titleStyle>
    <p:bodyStyle>
      <a:lvl1pPr marL="2113671" indent="-21136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712" kern="1200">
          <a:solidFill>
            <a:schemeClr val="tx1"/>
          </a:solidFill>
          <a:latin typeface="+mn-lt"/>
          <a:ea typeface="+mn-ea"/>
          <a:cs typeface="+mn-cs"/>
        </a:defRPr>
      </a:lvl1pPr>
      <a:lvl2pPr marL="4580491" indent="-1762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292" kern="1200">
          <a:solidFill>
            <a:schemeClr val="tx1"/>
          </a:solidFill>
          <a:latin typeface="+mn-lt"/>
          <a:ea typeface="+mn-ea"/>
          <a:cs typeface="+mn-cs"/>
        </a:defRPr>
      </a:lvl2pPr>
      <a:lvl3pPr marL="7049061" indent="-14091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56" kern="1200">
          <a:solidFill>
            <a:schemeClr val="tx1"/>
          </a:solidFill>
          <a:latin typeface="+mn-lt"/>
          <a:ea typeface="+mn-ea"/>
          <a:cs typeface="+mn-cs"/>
        </a:defRPr>
      </a:lvl3pPr>
      <a:lvl4pPr marL="9867286" indent="-14091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335" kern="1200">
          <a:solidFill>
            <a:schemeClr val="tx1"/>
          </a:solidFill>
          <a:latin typeface="+mn-lt"/>
          <a:ea typeface="+mn-ea"/>
          <a:cs typeface="+mn-cs"/>
        </a:defRPr>
      </a:lvl4pPr>
      <a:lvl5pPr marL="12687261" indent="-14091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335" kern="1200">
          <a:solidFill>
            <a:schemeClr val="tx1"/>
          </a:solidFill>
          <a:latin typeface="+mn-lt"/>
          <a:ea typeface="+mn-ea"/>
          <a:cs typeface="+mn-cs"/>
        </a:defRPr>
      </a:lvl5pPr>
      <a:lvl6pPr marL="15507932" indent="-1409811" algn="l" defTabSz="5639250" rtl="0" eaLnBrk="1" latinLnBrk="0" hangingPunct="1">
        <a:spcBef>
          <a:spcPct val="20000"/>
        </a:spcBef>
        <a:buFont typeface="Arial" pitchFamily="34" charset="0"/>
        <a:buChar char="•"/>
        <a:defRPr sz="12335" kern="1200">
          <a:solidFill>
            <a:schemeClr val="tx1"/>
          </a:solidFill>
          <a:latin typeface="+mn-lt"/>
          <a:ea typeface="+mn-ea"/>
          <a:cs typeface="+mn-cs"/>
        </a:defRPr>
      </a:lvl6pPr>
      <a:lvl7pPr marL="18327557" indent="-1409811" algn="l" defTabSz="5639250" rtl="0" eaLnBrk="1" latinLnBrk="0" hangingPunct="1">
        <a:spcBef>
          <a:spcPct val="20000"/>
        </a:spcBef>
        <a:buFont typeface="Arial" pitchFamily="34" charset="0"/>
        <a:buChar char="•"/>
        <a:defRPr sz="12335" kern="1200">
          <a:solidFill>
            <a:schemeClr val="tx1"/>
          </a:solidFill>
          <a:latin typeface="+mn-lt"/>
          <a:ea typeface="+mn-ea"/>
          <a:cs typeface="+mn-cs"/>
        </a:defRPr>
      </a:lvl7pPr>
      <a:lvl8pPr marL="21147180" indent="-1409811" algn="l" defTabSz="5639250" rtl="0" eaLnBrk="1" latinLnBrk="0" hangingPunct="1">
        <a:spcBef>
          <a:spcPct val="20000"/>
        </a:spcBef>
        <a:buFont typeface="Arial" pitchFamily="34" charset="0"/>
        <a:buChar char="•"/>
        <a:defRPr sz="12335" kern="1200">
          <a:solidFill>
            <a:schemeClr val="tx1"/>
          </a:solidFill>
          <a:latin typeface="+mn-lt"/>
          <a:ea typeface="+mn-ea"/>
          <a:cs typeface="+mn-cs"/>
        </a:defRPr>
      </a:lvl8pPr>
      <a:lvl9pPr marL="23966804" indent="-1409811" algn="l" defTabSz="5639250" rtl="0" eaLnBrk="1" latinLnBrk="0" hangingPunct="1">
        <a:spcBef>
          <a:spcPct val="20000"/>
        </a:spcBef>
        <a:buFont typeface="Arial" pitchFamily="34" charset="0"/>
        <a:buChar char="•"/>
        <a:defRPr sz="12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1pPr>
      <a:lvl2pPr marL="2819627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2pPr>
      <a:lvl3pPr marL="5639250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3pPr>
      <a:lvl4pPr marL="8458871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4pPr>
      <a:lvl5pPr marL="11278495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5pPr>
      <a:lvl6pPr marL="14098121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6pPr>
      <a:lvl7pPr marL="16917746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7pPr>
      <a:lvl8pPr marL="19737369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8pPr>
      <a:lvl9pPr marL="22556992" algn="l" defTabSz="5639250" rtl="0" eaLnBrk="1" latinLnBrk="0" hangingPunct="1">
        <a:defRPr sz="111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BD670E-5409-BB56-357F-6810F343F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918400" cy="5810381"/>
          </a:xfrm>
          <a:prstGeom prst="rect">
            <a:avLst/>
          </a:prstGeom>
          <a:solidFill>
            <a:srgbClr val="461D7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23327-0AF0-BA44-E70B-C46E52F9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03" y="1505313"/>
            <a:ext cx="6474284" cy="2818860"/>
          </a:xfrm>
          <a:prstGeom prst="rect">
            <a:avLst/>
          </a:prstGeom>
        </p:spPr>
      </p:pic>
      <p:sp>
        <p:nvSpPr>
          <p:cNvPr id="13" name="Rectangle 22">
            <a:extLst>
              <a:ext uri="{FF2B5EF4-FFF2-40B4-BE49-F238E27FC236}">
                <a16:creationId xmlns:a16="http://schemas.microsoft.com/office/drawing/2014/main" id="{4621E190-2EF0-9868-AABB-66E1EEDD1222}"/>
              </a:ext>
            </a:extLst>
          </p:cNvPr>
          <p:cNvSpPr>
            <a:spLocks/>
          </p:cNvSpPr>
          <p:nvPr/>
        </p:nvSpPr>
        <p:spPr bwMode="auto">
          <a:xfrm>
            <a:off x="9067279" y="774172"/>
            <a:ext cx="16817834" cy="1588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01768" bIns="0"/>
          <a:lstStyle/>
          <a:p>
            <a:r>
              <a:rPr lang="en-US" sz="5400" dirty="0">
                <a:solidFill>
                  <a:srgbClr val="FDD02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Beyond the doxy PEP Script: </a:t>
            </a:r>
          </a:p>
          <a:p>
            <a:r>
              <a:rPr lang="en-US" sz="5400" dirty="0">
                <a:solidFill>
                  <a:srgbClr val="FDD02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Call for Longitudinal STI Screening and Follow-up – Lessons Learned from HIV Outpatient Program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EEF719D0-EAB6-1159-D42A-7156B27F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085" y="3025904"/>
            <a:ext cx="20348116" cy="25965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algn="l">
              <a:spcAft>
                <a:spcPts val="734"/>
              </a:spcAft>
            </a:pPr>
            <a:r>
              <a:rPr lang="en-US" sz="3600" b="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Mary Katherine Moore, MD, Emma Allemond, Jared Barrilleaux, Kaitlyn Calabresi, Mason Calico, Ross Hightower, Ivan Nguyen, </a:t>
            </a:r>
            <a:r>
              <a:rPr lang="en-US" sz="3600" b="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Thoung</a:t>
            </a:r>
            <a:r>
              <a:rPr lang="en-US" sz="3600" b="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Dien Nguyen-Bui, Meredith Clement, MD, Tat Yau, MD</a:t>
            </a:r>
          </a:p>
          <a:p>
            <a:pPr algn="l">
              <a:spcAft>
                <a:spcPts val="734"/>
              </a:spcAft>
            </a:pPr>
            <a:r>
              <a:rPr lang="en-US" sz="3600" b="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Louisiana State University Health New Orleans School of Medicine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F7EBFB2-59DF-D861-9D86-7EBA6388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825" y="6284930"/>
            <a:ext cx="13012960" cy="10095290"/>
            <a:chOff x="407825" y="6284930"/>
            <a:chExt cx="13012960" cy="10095290"/>
          </a:xfrm>
        </p:grpSpPr>
        <p:sp>
          <p:nvSpPr>
            <p:cNvPr id="40" name="TextBox 12"/>
            <p:cNvSpPr txBox="1">
              <a:spLocks noChangeArrowheads="1"/>
            </p:cNvSpPr>
            <p:nvPr/>
          </p:nvSpPr>
          <p:spPr bwMode="auto">
            <a:xfrm>
              <a:off x="1081443" y="7816404"/>
              <a:ext cx="12339342" cy="8563816"/>
            </a:xfrm>
            <a:prstGeom prst="rect">
              <a:avLst/>
            </a:prstGeom>
            <a:solidFill>
              <a:srgbClr val="FEEDB0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563936" tIns="281967" rIns="563936" bIns="281967" anchor="ctr">
              <a:noAutofit/>
            </a:bodyPr>
            <a:lstStyle/>
            <a:p>
              <a:pPr>
                <a:spcBef>
                  <a:spcPts val="0"/>
                </a:spcBef>
                <a:spcAft>
                  <a:spcPts val="1800"/>
                </a:spcAft>
              </a:pPr>
              <a:r>
                <a:rPr lang="en-US" sz="3600" dirty="0">
                  <a:solidFill>
                    <a:srgbClr val="2B2B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Centers for Disease Control and Prevention (CDC) recommends:</a:t>
              </a:r>
            </a:p>
            <a:p>
              <a:pPr marL="891540" lvl="2" indent="-617220">
                <a:spcBef>
                  <a:spcPts val="0"/>
                </a:spcBef>
                <a:spcAft>
                  <a:spcPts val="1800"/>
                </a:spcAft>
                <a:buFont typeface="Courier New" panose="02070309020205020404" pitchFamily="49" charset="0"/>
                <a:buChar char="o"/>
              </a:pPr>
              <a:r>
                <a:rPr lang="en-US" sz="3600" dirty="0">
                  <a:solidFill>
                    <a:srgbClr val="2B2B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Gay, bisexual, and other men who have sex with men (MSM) and transgender women (TGW) </a:t>
              </a:r>
            </a:p>
            <a:p>
              <a:pPr marL="891540" lvl="2" indent="-617220">
                <a:spcBef>
                  <a:spcPts val="0"/>
                </a:spcBef>
                <a:spcAft>
                  <a:spcPts val="1800"/>
                </a:spcAft>
                <a:buFont typeface="Courier New" panose="02070309020205020404" pitchFamily="49" charset="0"/>
                <a:buChar char="o"/>
              </a:pPr>
              <a:r>
                <a:rPr lang="en-US" sz="3600" dirty="0">
                  <a:solidFill>
                    <a:srgbClr val="2B2B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have had a bacterial sexually transmitted infection (STI) diagnosed in the past 12 months</a:t>
              </a:r>
            </a:p>
            <a:p>
              <a:pPr marL="891540" lvl="2" indent="-617220">
                <a:spcBef>
                  <a:spcPts val="0"/>
                </a:spcBef>
                <a:spcAft>
                  <a:spcPts val="1800"/>
                </a:spcAft>
                <a:buFont typeface="Courier New" panose="02070309020205020404" pitchFamily="49" charset="0"/>
                <a:buChar char="o"/>
              </a:pPr>
              <a:r>
                <a:rPr lang="en-US" sz="3600" dirty="0">
                  <a:solidFill>
                    <a:srgbClr val="2B2B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Should receive counseling and engage in shared decision-making with their provider regarding doxycycline post-exposure prophylaxis (doxy PEP)</a:t>
              </a:r>
            </a:p>
            <a:p>
              <a:pPr>
                <a:spcBef>
                  <a:spcPts val="0"/>
                </a:spcBef>
                <a:spcAft>
                  <a:spcPts val="1800"/>
                </a:spcAft>
              </a:pPr>
              <a:r>
                <a:rPr lang="en-US" sz="3600" dirty="0">
                  <a:solidFill>
                    <a:srgbClr val="2B2B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purpose of this study is to evaluate the eligibility for and utilization of doxy PEP among people with HIV (PWH) at the HIV Outpatient Program (HOP)</a:t>
              </a:r>
              <a:endPara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: Single Corner Rounded 30">
              <a:extLst>
                <a:ext uri="{FF2B5EF4-FFF2-40B4-BE49-F238E27FC236}">
                  <a16:creationId xmlns:a16="http://schemas.microsoft.com/office/drawing/2014/main" id="{BE32AC86-3426-1783-0C11-A82F7353007C}"/>
                </a:ext>
              </a:extLst>
            </p:cNvPr>
            <p:cNvSpPr/>
            <p:nvPr/>
          </p:nvSpPr>
          <p:spPr>
            <a:xfrm>
              <a:off x="1814753" y="6710408"/>
              <a:ext cx="7459638" cy="1115936"/>
            </a:xfrm>
            <a:prstGeom prst="round1Rect">
              <a:avLst>
                <a:gd name="adj" fmla="val 50000"/>
              </a:avLst>
            </a:prstGeom>
            <a:solidFill>
              <a:srgbClr val="FDD0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Badge 1 with solid fill">
              <a:extLst>
                <a:ext uri="{FF2B5EF4-FFF2-40B4-BE49-F238E27FC236}">
                  <a16:creationId xmlns:a16="http://schemas.microsoft.com/office/drawing/2014/main" id="{0AF6D609-0E02-C4CE-4BFF-C60A7C29A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7825" y="6284930"/>
              <a:ext cx="1997831" cy="199783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737125" y="7146888"/>
              <a:ext cx="7976504" cy="550416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461D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dern Love" panose="04090805081005020601" pitchFamily="82" charset="0"/>
                  <a:ea typeface="Cambria" panose="02040503050406030204" pitchFamily="18" charset="0"/>
                  <a:cs typeface="Arial" panose="020B0604020202020204" pitchFamily="34" charset="0"/>
                </a:rPr>
                <a:t>Background 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93223CBB-DA39-2F0F-6C3B-2BA090398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15" r="2453" b="1140"/>
          <a:stretch>
            <a:fillRect/>
          </a:stretch>
        </p:blipFill>
        <p:spPr>
          <a:xfrm>
            <a:off x="15248051" y="6579922"/>
            <a:ext cx="16174288" cy="5151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DD02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E00C1B8-8AB3-A1B0-E693-805EB6E05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7008" y="17328859"/>
            <a:ext cx="8138798" cy="545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7BF263-9F70-9CBE-BC53-850C71445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1860" y="12127030"/>
            <a:ext cx="7984844" cy="449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461D7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664D66-352A-D26B-0D8E-77DCA0EF0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6258" y="12110773"/>
            <a:ext cx="7846081" cy="4409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461D7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: Single Corner Rounded 33">
            <a:extLst>
              <a:ext uri="{FF2B5EF4-FFF2-40B4-BE49-F238E27FC236}">
                <a16:creationId xmlns:a16="http://schemas.microsoft.com/office/drawing/2014/main" id="{A8B49F7F-AC61-B5A7-393B-4065BC06D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0891" y="17108396"/>
            <a:ext cx="7588636" cy="1256895"/>
          </a:xfrm>
          <a:prstGeom prst="round1Rect">
            <a:avLst>
              <a:gd name="adj" fmla="val 50000"/>
            </a:avLst>
          </a:prstGeom>
          <a:solidFill>
            <a:srgbClr val="FDD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F3230CD-940C-5B60-A819-5FBD282D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579" y="18220203"/>
            <a:ext cx="13865351" cy="4832147"/>
          </a:xfrm>
          <a:prstGeom prst="rect">
            <a:avLst/>
          </a:prstGeom>
          <a:solidFill>
            <a:srgbClr val="FEEDB0"/>
          </a:solidFill>
          <a:ln w="7620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563936" tIns="281967" rIns="563936" bIns="281967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target population (MSM and TGW) was identified among all PWH clients served at HOP in 2023.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Patient characteristics were evaluated over a two-year period:</a:t>
            </a:r>
          </a:p>
          <a:p>
            <a:pPr marL="1017270" lvl="1" indent="-742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Determine doxy PEP eligibility</a:t>
            </a:r>
          </a:p>
          <a:p>
            <a:pPr marL="1017270" lvl="1" indent="-742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Utilization of doxy PEP</a:t>
            </a:r>
          </a:p>
          <a:p>
            <a:pPr marL="1017270" lvl="1" indent="-742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Subsequent STI monitoring</a:t>
            </a:r>
          </a:p>
          <a:p>
            <a:pPr marL="1017270" lvl="1" indent="-7429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Barriers to doxy PEP </a:t>
            </a:r>
          </a:p>
        </p:txBody>
      </p:sp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718DE40A-297D-5F4E-D5C1-02C9FF1AD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3008" y="16662733"/>
            <a:ext cx="1962590" cy="20575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6FA26A0-BB4A-5944-34B9-3997E77F597C}"/>
              </a:ext>
            </a:extLst>
          </p:cNvPr>
          <p:cNvSpPr/>
          <p:nvPr/>
        </p:nvSpPr>
        <p:spPr>
          <a:xfrm>
            <a:off x="3590578" y="16825883"/>
            <a:ext cx="4825536" cy="197697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>
                <a:solidFill>
                  <a:srgbClr val="461D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  <a:ea typeface="Cambria" panose="02040503050406030204" pitchFamily="18" charset="0"/>
                <a:cs typeface="Arial" panose="020B0604020202020204" pitchFamily="34" charset="0"/>
              </a:rPr>
              <a:t>Methods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B0927-AADE-6FA5-306A-530D62A2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48036" y="18313295"/>
            <a:ext cx="6945753" cy="324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9B789C92-7013-416F-AEFD-5E44443B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22" y="25019939"/>
            <a:ext cx="14851112" cy="12597457"/>
          </a:xfrm>
          <a:prstGeom prst="rect">
            <a:avLst/>
          </a:prstGeom>
          <a:solidFill>
            <a:srgbClr val="FEEDB0"/>
          </a:solidFill>
          <a:ln w="7620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563936" tIns="281967" rIns="563936" bIns="281967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Total of 456 patients identified in 2023: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426 were male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29 were transgender female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was gender non-binary</a:t>
            </a:r>
          </a:p>
          <a:p>
            <a:pPr marL="274320" lvl="1" indent="0">
              <a:spcBef>
                <a:spcPts val="0"/>
              </a:spcBef>
              <a:spcAft>
                <a:spcPts val="300"/>
              </a:spcAft>
            </a:pPr>
            <a:endParaRPr lang="en-US" sz="2400" kern="1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67 patients received doxy PEP: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32 had a documented STI within 12 months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Most patients (96%) had a CD4 count above 200 and virally suppressed (91%) 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46 patients who had follow-up STI testing within 6 months of initiating doxy PEP – 6 tested positive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Beyond the 6-month mark – 9 tested positive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b="1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Non-adherence </a:t>
            </a: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 the doxy PEP regimen was the most common factor associated with subsequent positive tests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2400" kern="1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389 patients who never received doxy PEP</a:t>
            </a:r>
          </a:p>
          <a:p>
            <a:pPr marL="891540" lvl="1" indent="-61722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Total of </a:t>
            </a:r>
            <a:r>
              <a:rPr lang="en-US" sz="3600" b="1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75</a:t>
            </a: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patients eligible for doxy PEP during the study</a:t>
            </a:r>
          </a:p>
          <a:p>
            <a:pPr marL="1097280" lvl="2" indent="-61722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Documented counseling offered to </a:t>
            </a:r>
            <a:r>
              <a:rPr lang="en-US" sz="3600" b="1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1097280" lvl="2" indent="-61722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24 clients were lost to follow-up</a:t>
            </a:r>
          </a:p>
          <a:p>
            <a:pPr marL="1097280" lvl="2" indent="-61722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600" b="1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41</a:t>
            </a: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had no documentation acknowledging their eligibility for the intervention</a:t>
            </a:r>
          </a:p>
          <a:p>
            <a:pPr marL="274320" lvl="1" indent="0">
              <a:spcBef>
                <a:spcPts val="0"/>
              </a:spcBef>
              <a:spcAft>
                <a:spcPts val="300"/>
              </a:spcAft>
            </a:pPr>
            <a:endParaRPr lang="en-US" sz="3600" kern="1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: Single Corner Rounded 49">
            <a:extLst>
              <a:ext uri="{FF2B5EF4-FFF2-40B4-BE49-F238E27FC236}">
                <a16:creationId xmlns:a16="http://schemas.microsoft.com/office/drawing/2014/main" id="{8B6491C5-E493-016A-F562-7808F8AC6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3098" y="23855515"/>
            <a:ext cx="7588636" cy="1256895"/>
          </a:xfrm>
          <a:prstGeom prst="round1Rect">
            <a:avLst>
              <a:gd name="adj" fmla="val 50000"/>
            </a:avLst>
          </a:prstGeom>
          <a:solidFill>
            <a:srgbClr val="FDD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Badge 3 with solid fill">
            <a:extLst>
              <a:ext uri="{FF2B5EF4-FFF2-40B4-BE49-F238E27FC236}">
                <a16:creationId xmlns:a16="http://schemas.microsoft.com/office/drawing/2014/main" id="{60A7D13E-B711-8D74-B760-388C11E56C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5168" y="23462714"/>
            <a:ext cx="1997831" cy="199783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A26FC6F-53E7-C53A-BDD7-793B898953B5}"/>
              </a:ext>
            </a:extLst>
          </p:cNvPr>
          <p:cNvSpPr/>
          <p:nvPr/>
        </p:nvSpPr>
        <p:spPr>
          <a:xfrm>
            <a:off x="3602785" y="23573002"/>
            <a:ext cx="4825536" cy="197697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>
                <a:solidFill>
                  <a:srgbClr val="461D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  <a:ea typeface="Cambria" panose="02040503050406030204" pitchFamily="18" charset="0"/>
                <a:cs typeface="Arial" panose="020B0604020202020204" pitchFamily="34" charset="0"/>
              </a:rPr>
              <a:t>Results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8A5B33-AC40-C11C-34AA-68650EF14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70023"/>
              </p:ext>
            </p:extLst>
          </p:nvPr>
        </p:nvGraphicFramePr>
        <p:xfrm>
          <a:off x="16392684" y="23462714"/>
          <a:ext cx="7085175" cy="6699249"/>
        </p:xfrm>
        <a:graphic>
          <a:graphicData uri="http://schemas.openxmlformats.org/drawingml/2006/table">
            <a:tbl>
              <a:tblPr firstRow="1" firstCol="1" bandRow="1"/>
              <a:tblGrid>
                <a:gridCol w="4527804">
                  <a:extLst>
                    <a:ext uri="{9D8B030D-6E8A-4147-A177-3AD203B41FA5}">
                      <a16:colId xmlns:a16="http://schemas.microsoft.com/office/drawing/2014/main" val="1352537258"/>
                    </a:ext>
                  </a:extLst>
                </a:gridCol>
                <a:gridCol w="2557371">
                  <a:extLst>
                    <a:ext uri="{9D8B030D-6E8A-4147-A177-3AD203B41FA5}">
                      <a16:colId xmlns:a16="http://schemas.microsoft.com/office/drawing/2014/main" val="2007532919"/>
                    </a:ext>
                  </a:extLst>
                </a:gridCol>
              </a:tblGrid>
              <a:tr h="493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Patient Characteristics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98909"/>
                  </a:ext>
                </a:extLst>
              </a:tr>
              <a:tr h="387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Number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456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03778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Age range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Median age (year)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 – 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901098"/>
                  </a:ext>
                </a:extLst>
              </a:tr>
              <a:tr h="1610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Male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Transgender female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Non-binary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426 (93.4%)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 (6.4%)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(0.2%)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81078"/>
                  </a:ext>
                </a:extLst>
              </a:tr>
              <a:tr h="2018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Ethnicity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African American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Asian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Caucasian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Hispanic    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281 (61.6%)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(1.1%)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146 (32%)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 (4.8%)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7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Doxy PEP prescribed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Yes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No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67 (14.7%)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389 (85.3%)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7112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624E055-07F2-770A-5C66-7495E4696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13618"/>
              </p:ext>
            </p:extLst>
          </p:nvPr>
        </p:nvGraphicFramePr>
        <p:xfrm>
          <a:off x="23865806" y="23452264"/>
          <a:ext cx="8677426" cy="14303398"/>
        </p:xfrm>
        <a:graphic>
          <a:graphicData uri="http://schemas.openxmlformats.org/drawingml/2006/table">
            <a:tbl>
              <a:tblPr firstRow="1" firstCol="1" bandRow="1"/>
              <a:tblGrid>
                <a:gridCol w="6259813">
                  <a:extLst>
                    <a:ext uri="{9D8B030D-6E8A-4147-A177-3AD203B41FA5}">
                      <a16:colId xmlns:a16="http://schemas.microsoft.com/office/drawing/2014/main" val="1208245663"/>
                    </a:ext>
                  </a:extLst>
                </a:gridCol>
                <a:gridCol w="2417613">
                  <a:extLst>
                    <a:ext uri="{9D8B030D-6E8A-4147-A177-3AD203B41FA5}">
                      <a16:colId xmlns:a16="http://schemas.microsoft.com/office/drawing/2014/main" val="3714528525"/>
                    </a:ext>
                  </a:extLst>
                </a:gridCol>
              </a:tblGrid>
              <a:tr h="6162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Patients who received doxy PEP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0671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Number</a:t>
                      </a:r>
                      <a:endParaRPr lang="en-US" sz="24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67 (100%)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98639"/>
                  </a:ext>
                </a:extLst>
              </a:tr>
              <a:tr h="1479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Initiation of doxy PEP discussion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Request by patients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Offer by providers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Both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 (19.4%)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48 (71.6%)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(9%)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177343"/>
                  </a:ext>
                </a:extLst>
              </a:tr>
              <a:tr h="11097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CD4 count at the initiation of doxy PEP</a:t>
                      </a:r>
                      <a:endParaRPr lang="en-US" sz="24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CD4 count less than 200 cells/mm</a:t>
                      </a:r>
                      <a:r>
                        <a:rPr lang="en-US" sz="2400" b="0" kern="100" baseline="300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CD4 count more than 200 cells/mm</a:t>
                      </a:r>
                      <a:r>
                        <a:rPr lang="en-US" sz="2400" b="0" kern="100" baseline="300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64 (95.5%)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(4.5%)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5928"/>
                  </a:ext>
                </a:extLst>
              </a:tr>
              <a:tr h="11097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Viral suppression at the initiation of doxy PEP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HIV-1 PCR less than 200 copies/mL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HIV-1 PCR more than 200 copies/mL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61 (91%)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(9%)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687166"/>
                  </a:ext>
                </a:extLst>
              </a:tr>
              <a:tr h="14796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History of bacteria STI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Within 12 months prior to doxy PEP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More than 12 months prior to doxy PEP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No documentation 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 (47.8%)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 (44.8%)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(7.6%)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60240"/>
                  </a:ext>
                </a:extLst>
              </a:tr>
              <a:tr h="40691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Follow up STI testing within 6 months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Tested positive for STI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Chlamydia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Gonorrhea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Syphilis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No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Initiation of doxy PEP within 6 months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Lost to follow up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No testing ordered or performed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Not sexually active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46 (68.7%)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(13%)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(4.3%)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(6.5%)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(2.2%)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 (31.3%)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 (38.1%)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(28.6%)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(28.6%)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(4.7%)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965524"/>
                  </a:ext>
                </a:extLst>
              </a:tr>
              <a:tr h="40691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Follow up STI testing after 6 months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Yes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Tested positive for STI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Chlamydia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Gonorrhea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Syphilis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No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Initiation of doxy PEP within 6 months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Lost to follow up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No testing ordered or performed 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Not sexually active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46 (68.7%)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 (19.5%)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(6.5%)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 (17.4%)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(6.5%)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 (31.3%)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 (66.7%)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 (19%)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(9.5%)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(4.8%)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9619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D971C5A-861D-FF23-E360-1F7A9A6B3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34333"/>
              </p:ext>
            </p:extLst>
          </p:nvPr>
        </p:nvGraphicFramePr>
        <p:xfrm>
          <a:off x="16392684" y="30427719"/>
          <a:ext cx="7085175" cy="7327944"/>
        </p:xfrm>
        <a:graphic>
          <a:graphicData uri="http://schemas.openxmlformats.org/drawingml/2006/table">
            <a:tbl>
              <a:tblPr firstRow="1" firstCol="1" bandRow="1"/>
              <a:tblGrid>
                <a:gridCol w="5179377">
                  <a:extLst>
                    <a:ext uri="{9D8B030D-6E8A-4147-A177-3AD203B41FA5}">
                      <a16:colId xmlns:a16="http://schemas.microsoft.com/office/drawing/2014/main" val="1347451478"/>
                    </a:ext>
                  </a:extLst>
                </a:gridCol>
                <a:gridCol w="1905798">
                  <a:extLst>
                    <a:ext uri="{9D8B030D-6E8A-4147-A177-3AD203B41FA5}">
                      <a16:colId xmlns:a16="http://schemas.microsoft.com/office/drawing/2014/main" val="2653742877"/>
                    </a:ext>
                  </a:extLst>
                </a:gridCol>
              </a:tblGrid>
              <a:tr h="7326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Patients who did </a:t>
                      </a:r>
                      <a:r>
                        <a:rPr lang="en-US" sz="2400" b="0" u="sng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2400" b="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receive doxy PEP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65382"/>
                  </a:ext>
                </a:extLst>
              </a:tr>
              <a:tr h="3630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Number</a:t>
                      </a:r>
                      <a:endParaRPr lang="en-US" sz="24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389 (100%)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804023"/>
                  </a:ext>
                </a:extLst>
              </a:tr>
              <a:tr h="27919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History of bacteria STI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More than 12 months prior to  2023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Within 12 months in the year 2023*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During the follow-up period* 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 STI documented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*Eligible for doxy PEP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216 (55.5%)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 (11.3%)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45 (11.6%)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154 (39.6%)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50597"/>
                  </a:ext>
                </a:extLst>
              </a:tr>
              <a:tr h="34376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Those who were eligible for doxy PEP: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Discussion offered by provider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Lost to follow up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Not sexually active or reported       monogamous relationship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Refusal to doxy PEP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 documentation acknowledging eligibility of doxy PEP 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75 (19.3%)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b="0" i="1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(8%)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 (32%)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(4%)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b="0" i="1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(1.3%)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 (54.7%)</a:t>
                      </a:r>
                      <a:endParaRPr lang="en-US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6D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28451"/>
                  </a:ext>
                </a:extLst>
              </a:tr>
            </a:tbl>
          </a:graphicData>
        </a:graphic>
      </p:graphicFrame>
      <p:sp>
        <p:nvSpPr>
          <p:cNvPr id="10" name="TextBox 12">
            <a:extLst>
              <a:ext uri="{FF2B5EF4-FFF2-40B4-BE49-F238E27FC236}">
                <a16:creationId xmlns:a16="http://schemas.microsoft.com/office/drawing/2014/main" id="{7A475E49-5734-6805-CA26-0EB46033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793" y="39584985"/>
            <a:ext cx="9095207" cy="2231435"/>
          </a:xfrm>
          <a:prstGeom prst="rect">
            <a:avLst/>
          </a:prstGeom>
          <a:solidFill>
            <a:srgbClr val="FEEDB0"/>
          </a:solidFill>
          <a:ln w="76200">
            <a:solidFill>
              <a:srgbClr val="FDD023"/>
            </a:solidFill>
            <a:miter lim="800000"/>
            <a:headEnd/>
            <a:tailEnd/>
          </a:ln>
        </p:spPr>
        <p:txBody>
          <a:bodyPr wrap="square" lIns="563936" tIns="281967" rIns="563936" bIns="281967">
            <a:spAutoFit/>
          </a:bodyPr>
          <a:lstStyle/>
          <a:p>
            <a:pPr marL="742950" indent="-74295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Non-adherence</a:t>
            </a: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is the primary reason for STI detection after doxy PEP initiation</a:t>
            </a:r>
          </a:p>
        </p:txBody>
      </p:sp>
      <p:sp>
        <p:nvSpPr>
          <p:cNvPr id="52" name="Rectangle: Single Corner Rounded 51">
            <a:extLst>
              <a:ext uri="{FF2B5EF4-FFF2-40B4-BE49-F238E27FC236}">
                <a16:creationId xmlns:a16="http://schemas.microsoft.com/office/drawing/2014/main" id="{91092843-B47C-BD6B-6DE9-DF4C252B9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921" y="38307125"/>
            <a:ext cx="8061163" cy="1256895"/>
          </a:xfrm>
          <a:prstGeom prst="round1Rect">
            <a:avLst>
              <a:gd name="adj" fmla="val 50000"/>
            </a:avLst>
          </a:prstGeom>
          <a:solidFill>
            <a:srgbClr val="461D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0A082D1C-DF53-CB97-68D0-63491B99A9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7825" y="37929875"/>
            <a:ext cx="1997831" cy="199783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7A02FC4-B229-D25A-FC73-46C8BBADA671}"/>
              </a:ext>
            </a:extLst>
          </p:cNvPr>
          <p:cNvSpPr/>
          <p:nvPr/>
        </p:nvSpPr>
        <p:spPr>
          <a:xfrm>
            <a:off x="2733228" y="38036706"/>
            <a:ext cx="5622688" cy="197697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>
                <a:solidFill>
                  <a:srgbClr val="FDD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  <a:ea typeface="Cambria" panose="02040503050406030204" pitchFamily="18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C2E44E40-32D1-6E29-9635-0B3191D9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39588149"/>
            <a:ext cx="9372600" cy="2228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461D7C"/>
            </a:solidFill>
            <a:miter lim="800000"/>
            <a:headEnd/>
            <a:tailEnd/>
          </a:ln>
        </p:spPr>
        <p:txBody>
          <a:bodyPr wrap="square" lIns="563936" tIns="281967" rIns="563936" bIns="281967">
            <a:spAutoFit/>
          </a:bodyPr>
          <a:lstStyle/>
          <a:p>
            <a:pPr marL="742950" indent="-742950">
              <a:spcBef>
                <a:spcPts val="0"/>
              </a:spcBef>
              <a:spcAft>
                <a:spcPts val="450"/>
              </a:spcAft>
              <a:buFont typeface="+mj-lt"/>
              <a:buAutoNum type="arabicPeriod" startAt="2"/>
            </a:pPr>
            <a:r>
              <a:rPr lang="en-US" sz="3600" b="1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Loss to follow-up </a:t>
            </a: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remains the most significant barrier to discussing the intervention with eligible patients</a:t>
            </a: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26F78C54-3287-6A32-BD72-0F95F27FD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7400" y="38284629"/>
            <a:ext cx="11435832" cy="3531791"/>
          </a:xfrm>
          <a:prstGeom prst="rect">
            <a:avLst/>
          </a:prstGeom>
          <a:solidFill>
            <a:srgbClr val="FEEDB0"/>
          </a:solidFill>
          <a:ln w="76200">
            <a:solidFill>
              <a:srgbClr val="FDD023"/>
            </a:solidFill>
            <a:miter lim="800000"/>
            <a:headEnd/>
            <a:tailEnd/>
          </a:ln>
        </p:spPr>
        <p:txBody>
          <a:bodyPr wrap="square" lIns="563936" tIns="281967" rIns="563936" bIns="281967">
            <a:spAutoFit/>
          </a:bodyPr>
          <a:lstStyle/>
          <a:p>
            <a:pPr marL="742950" indent="-742950">
              <a:spcBef>
                <a:spcPts val="0"/>
              </a:spcBef>
              <a:spcAft>
                <a:spcPts val="450"/>
              </a:spcAft>
              <a:buFont typeface="+mj-lt"/>
              <a:buAutoNum type="arabicPeriod" startAt="3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This study highlights the </a:t>
            </a:r>
            <a:r>
              <a:rPr lang="en-US" sz="3600" b="1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urgent need</a:t>
            </a: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to combat the STI epidemic:</a:t>
            </a:r>
          </a:p>
          <a:p>
            <a:pPr marL="891540" lvl="1" indent="-617220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Increase awareness of doxy PEP</a:t>
            </a:r>
          </a:p>
          <a:p>
            <a:pPr marL="891540" lvl="1" indent="-617220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Improve clinical documentation</a:t>
            </a:r>
          </a:p>
          <a:p>
            <a:pPr marL="891540" lvl="1" indent="-617220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Maintain longitudinal STI monitoring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13DD02-2D55-2E3E-4D77-1F35E5698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1" r="11806" b="-26597"/>
          <a:stretch>
            <a:fillRect/>
          </a:stretch>
        </p:blipFill>
        <p:spPr>
          <a:xfrm>
            <a:off x="0" y="42271705"/>
            <a:ext cx="24267940" cy="19534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A64750-AF99-9062-785C-2DD64964B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b="10164"/>
          <a:stretch>
            <a:fillRect/>
          </a:stretch>
        </p:blipFill>
        <p:spPr>
          <a:xfrm>
            <a:off x="24809338" y="42004047"/>
            <a:ext cx="7324152" cy="1796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20680</TotalTime>
  <Words>920</Words>
  <Application>Microsoft Macintosh PowerPoint</Application>
  <PresentationFormat>Custom</PresentationFormat>
  <Paragraphs>182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Courier New</vt:lpstr>
      <vt:lpstr>Modern Love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Graduate</dc:creator>
  <cp:lastModifiedBy>Moore, Mary K.</cp:lastModifiedBy>
  <cp:revision>284</cp:revision>
  <cp:lastPrinted>2019-01-18T22:21:26Z</cp:lastPrinted>
  <dcterms:created xsi:type="dcterms:W3CDTF">2012-09-11T19:00:53Z</dcterms:created>
  <dcterms:modified xsi:type="dcterms:W3CDTF">2026-04-16T18:31:20Z</dcterms:modified>
</cp:coreProperties>
</file>