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2A"/>
    <a:srgbClr val="461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F67DA1-21EF-2BD2-D7C6-C6AF7930F773}" v="2041" dt="2026-04-08T20:36:17.0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7183123"/>
            <a:ext cx="24688800" cy="15280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0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5" y="10942326"/>
            <a:ext cx="28392120" cy="1825751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5" y="29372566"/>
            <a:ext cx="28392120" cy="960119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03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29" y="10759443"/>
            <a:ext cx="13926025" cy="5273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29" y="16032480"/>
            <a:ext cx="13926025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0" y="10759443"/>
            <a:ext cx="13994608" cy="5273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0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0" cy="10241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23"/>
            <a:ext cx="16664940" cy="31191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0"/>
            <a:ext cx="10617040" cy="243941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0" cy="10241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23"/>
            <a:ext cx="16664940" cy="3119120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0"/>
            <a:ext cx="10617040" cy="243941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03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43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43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43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CBB58D-8F59-123B-587F-C637E5AD0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6" y="11827"/>
            <a:ext cx="32907789" cy="64569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542F795-41D1-12CC-A5B6-BDC87B3F2D38}"/>
              </a:ext>
            </a:extLst>
          </p:cNvPr>
          <p:cNvSpPr txBox="1"/>
          <p:nvPr/>
        </p:nvSpPr>
        <p:spPr>
          <a:xfrm>
            <a:off x="671307" y="6718555"/>
            <a:ext cx="20568289" cy="1569660"/>
          </a:xfrm>
          <a:prstGeom prst="rect">
            <a:avLst/>
          </a:prstGeom>
          <a:solidFill>
            <a:srgbClr val="461D7D"/>
          </a:solidFill>
          <a:ln>
            <a:solidFill>
              <a:srgbClr val="FFD02A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 b="1">
                <a:solidFill>
                  <a:srgbClr val="FFD02A"/>
                </a:solidFill>
              </a:rPr>
              <a:t>Rationale</a:t>
            </a: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3864F2-E8CA-9CE8-B4F7-E4069100F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6107" y="851179"/>
            <a:ext cx="7516183" cy="330536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ADF5CD-10AF-2DCC-BEE7-CC24DE0C647C}"/>
              </a:ext>
            </a:extLst>
          </p:cNvPr>
          <p:cNvSpPr txBox="1"/>
          <p:nvPr/>
        </p:nvSpPr>
        <p:spPr>
          <a:xfrm>
            <a:off x="21465283" y="6751113"/>
            <a:ext cx="10865337" cy="1569660"/>
          </a:xfrm>
          <a:prstGeom prst="rect">
            <a:avLst/>
          </a:prstGeom>
          <a:solidFill>
            <a:srgbClr val="461D7D"/>
          </a:solidFill>
          <a:ln>
            <a:solidFill>
              <a:srgbClr val="FFD02A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 b="1">
                <a:solidFill>
                  <a:srgbClr val="FFD02A"/>
                </a:solidFill>
              </a:rPr>
              <a:t>Hypothesis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69F0EF-9362-34F0-F6A8-CFA4EAEEDF62}"/>
              </a:ext>
            </a:extLst>
          </p:cNvPr>
          <p:cNvSpPr txBox="1"/>
          <p:nvPr/>
        </p:nvSpPr>
        <p:spPr>
          <a:xfrm>
            <a:off x="589142" y="736427"/>
            <a:ext cx="27155836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800" b="1">
                <a:solidFill>
                  <a:srgbClr val="FFD02A"/>
                </a:solidFill>
                <a:latin typeface="Arial"/>
                <a:cs typeface="Arial"/>
              </a:rPr>
              <a:t>Functional Performance and Patient-Reported Burden in Bronchiectasis: Associations with Bronchiectasis Severity</a:t>
            </a:r>
            <a:endParaRPr lang="en-US" sz="8800" b="1">
              <a:solidFill>
                <a:srgbClr val="FFD02A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15E154-11AB-EFF8-D60F-D681482076EE}"/>
              </a:ext>
            </a:extLst>
          </p:cNvPr>
          <p:cNvSpPr txBox="1"/>
          <p:nvPr/>
        </p:nvSpPr>
        <p:spPr>
          <a:xfrm>
            <a:off x="662788" y="4970903"/>
            <a:ext cx="35440665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 dirty="0">
                <a:solidFill>
                  <a:schemeClr val="bg1">
                    <a:lumMod val="85000"/>
                  </a:schemeClr>
                </a:solidFill>
                <a:latin typeface="Aptos"/>
                <a:cs typeface="Arial"/>
              </a:rPr>
              <a:t>John Schaefer M.S., David Welsh </a:t>
            </a:r>
            <a:r>
              <a:rPr lang="en-US" sz="6000">
                <a:solidFill>
                  <a:schemeClr val="bg1">
                    <a:lumMod val="85000"/>
                  </a:schemeClr>
                </a:solidFill>
                <a:latin typeface="Aptos"/>
                <a:cs typeface="Arial"/>
              </a:rPr>
              <a:t>M.D., Shelby</a:t>
            </a:r>
            <a:r>
              <a:rPr lang="en-US" sz="6000" dirty="0">
                <a:solidFill>
                  <a:schemeClr val="bg1">
                    <a:lumMod val="85000"/>
                  </a:schemeClr>
                </a:solidFill>
                <a:latin typeface="Aptos"/>
                <a:cs typeface="Arial"/>
              </a:rPr>
              <a:t> MacRae M.D. </a:t>
            </a:r>
            <a:endParaRPr lang="en-US" sz="6000" dirty="0">
              <a:solidFill>
                <a:schemeClr val="bg1">
                  <a:lumMod val="85000"/>
                </a:schemeClr>
              </a:solidFill>
              <a:latin typeface="Apto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86C2F7-EF46-952C-A677-8A7B6904CDF1}"/>
              </a:ext>
            </a:extLst>
          </p:cNvPr>
          <p:cNvSpPr txBox="1"/>
          <p:nvPr/>
        </p:nvSpPr>
        <p:spPr>
          <a:xfrm>
            <a:off x="606188" y="15790403"/>
            <a:ext cx="31728692" cy="1569660"/>
          </a:xfrm>
          <a:prstGeom prst="rect">
            <a:avLst/>
          </a:prstGeom>
          <a:solidFill>
            <a:srgbClr val="461D7D"/>
          </a:solidFill>
          <a:ln>
            <a:solidFill>
              <a:srgbClr val="FFD02A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 b="1">
                <a:solidFill>
                  <a:srgbClr val="FFD02A"/>
                </a:solidFill>
              </a:rPr>
              <a:t>Results</a:t>
            </a:r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DD4D40-0F40-B777-CCDF-363BFDC7E3FC}"/>
              </a:ext>
            </a:extLst>
          </p:cNvPr>
          <p:cNvSpPr txBox="1"/>
          <p:nvPr/>
        </p:nvSpPr>
        <p:spPr>
          <a:xfrm>
            <a:off x="781775" y="8678615"/>
            <a:ext cx="20421003" cy="6588201"/>
          </a:xfrm>
          <a:prstGeom prst="rect">
            <a:avLst/>
          </a:prstGeom>
          <a:noFill/>
          <a:ln>
            <a:solidFill>
              <a:srgbClr val="461D7D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 dirty="0">
                <a:ea typeface="+mn-lt"/>
                <a:cs typeface="+mn-lt"/>
              </a:rPr>
              <a:t>Bronchiectasis disease severity is commonly assessed using clinical indices such as the BSI, while patient-reported instruments capture subjective burden. The relationship between objective physical performance and disease severity remains poorly characterized, and functional assessment may reflect a clinically meaningful dimension beyond existing indices. </a:t>
            </a:r>
            <a:endParaRPr lang="en-US" sz="6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73FBFD-9198-791C-3047-833AEB1F88DD}"/>
              </a:ext>
            </a:extLst>
          </p:cNvPr>
          <p:cNvSpPr txBox="1"/>
          <p:nvPr/>
        </p:nvSpPr>
        <p:spPr>
          <a:xfrm>
            <a:off x="21497843" y="8654579"/>
            <a:ext cx="10652931" cy="6534723"/>
          </a:xfrm>
          <a:prstGeom prst="rect">
            <a:avLst/>
          </a:prstGeom>
          <a:noFill/>
          <a:ln>
            <a:solidFill>
              <a:srgbClr val="461D7D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>
                <a:ea typeface="+mn-lt"/>
                <a:cs typeface="+mn-lt"/>
              </a:rPr>
              <a:t>Poorer objective physical function, as measured by the Short Physical Performance Battery (SPPB), is associated with higher bronchiectasis disease severity as measured by the BSI</a:t>
            </a:r>
            <a:endParaRPr lang="en-US"/>
          </a:p>
        </p:txBody>
      </p:sp>
      <p:pic>
        <p:nvPicPr>
          <p:cNvPr id="2" name="Picture 1" descr="A screenshot of a screen with graphs and charts">
            <a:extLst>
              <a:ext uri="{FF2B5EF4-FFF2-40B4-BE49-F238E27FC236}">
                <a16:creationId xmlns:a16="http://schemas.microsoft.com/office/drawing/2014/main" id="{F2B9D280-4A32-343F-F690-289819D53D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0659" y="17107717"/>
            <a:ext cx="29637956" cy="15019539"/>
          </a:xfrm>
          <a:prstGeom prst="rect">
            <a:avLst/>
          </a:prstGeom>
        </p:spPr>
      </p:pic>
      <p:sp>
        <p:nvSpPr>
          <p:cNvPr id="9" name="Rectangle 8" descr="Scatter plot title: QoL-B vs. BSI. Spearman correlation rho equals negative 0.173, p equals 0.240, indicating a non-significant inverse relationship">
            <a:extLst>
              <a:ext uri="{FF2B5EF4-FFF2-40B4-BE49-F238E27FC236}">
                <a16:creationId xmlns:a16="http://schemas.microsoft.com/office/drawing/2014/main" id="{586AD528-75DB-1627-1022-0E653918DDDB}"/>
              </a:ext>
            </a:extLst>
          </p:cNvPr>
          <p:cNvSpPr/>
          <p:nvPr/>
        </p:nvSpPr>
        <p:spPr>
          <a:xfrm>
            <a:off x="982927" y="17852406"/>
            <a:ext cx="28162639" cy="15961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1D8B83-9B98-69CF-0F01-758E4F934140}"/>
              </a:ext>
            </a:extLst>
          </p:cNvPr>
          <p:cNvSpPr txBox="1"/>
          <p:nvPr/>
        </p:nvSpPr>
        <p:spPr>
          <a:xfrm>
            <a:off x="3799060" y="17541190"/>
            <a:ext cx="11273979" cy="2215991"/>
          </a:xfrm>
          <a:prstGeom prst="rect">
            <a:avLst/>
          </a:prstGeom>
          <a:solidFill>
            <a:schemeClr val="bg2"/>
          </a:solidFill>
          <a:ln>
            <a:solidFill>
              <a:srgbClr val="461D7D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200" b="1">
                <a:solidFill>
                  <a:srgbClr val="461D7D"/>
                </a:solidFill>
              </a:rPr>
              <a:t>SPPB score vs. BSI</a:t>
            </a:r>
            <a:br>
              <a:rPr lang="en-US" sz="7200" b="1" dirty="0">
                <a:solidFill>
                  <a:srgbClr val="461D7D"/>
                </a:solidFill>
              </a:rPr>
            </a:br>
            <a:r>
              <a:rPr lang="en-US" sz="6600" b="1">
                <a:solidFill>
                  <a:srgbClr val="461D7D"/>
                </a:solidFill>
                <a:ea typeface="+mn-lt"/>
                <a:cs typeface="+mn-lt"/>
              </a:rPr>
              <a:t>ρ = -0.161, p = 0.275</a:t>
            </a:r>
            <a:endParaRPr lang="en-US" sz="6600" b="1">
              <a:solidFill>
                <a:srgbClr val="461D7D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B7685B-E900-35BA-FBA5-41A0C78B6F45}"/>
              </a:ext>
            </a:extLst>
          </p:cNvPr>
          <p:cNvSpPr txBox="1"/>
          <p:nvPr/>
        </p:nvSpPr>
        <p:spPr>
          <a:xfrm>
            <a:off x="19302778" y="17541188"/>
            <a:ext cx="10667487" cy="2215991"/>
          </a:xfrm>
          <a:prstGeom prst="rect">
            <a:avLst/>
          </a:prstGeom>
          <a:solidFill>
            <a:schemeClr val="bg2"/>
          </a:solidFill>
          <a:ln>
            <a:solidFill>
              <a:srgbClr val="461D7D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200" b="1">
                <a:solidFill>
                  <a:srgbClr val="461D7D"/>
                </a:solidFill>
              </a:rPr>
              <a:t>QoL-B vs. BSI</a:t>
            </a:r>
          </a:p>
          <a:p>
            <a:pPr algn="ctr"/>
            <a:r>
              <a:rPr lang="en-US" sz="6600" b="1">
                <a:solidFill>
                  <a:srgbClr val="461D7D"/>
                </a:solidFill>
              </a:rPr>
              <a:t>ρ = -0.173, p = 0.240</a:t>
            </a:r>
            <a:endParaRPr lang="en-US">
              <a:solidFill>
                <a:srgbClr val="461D7D"/>
              </a:solidFill>
            </a:endParaRPr>
          </a:p>
        </p:txBody>
      </p:sp>
      <p:sp>
        <p:nvSpPr>
          <p:cNvPr id="17" name="Rectangle 16" descr="X-axis label: BSI score, ranging from 0 to 21, representing bronchiectasis disease severity.">
            <a:extLst>
              <a:ext uri="{FF2B5EF4-FFF2-40B4-BE49-F238E27FC236}">
                <a16:creationId xmlns:a16="http://schemas.microsoft.com/office/drawing/2014/main" id="{6B95DC13-B014-BDAB-F937-220A332FB301}"/>
              </a:ext>
            </a:extLst>
          </p:cNvPr>
          <p:cNvSpPr/>
          <p:nvPr/>
        </p:nvSpPr>
        <p:spPr>
          <a:xfrm>
            <a:off x="3807297" y="30227818"/>
            <a:ext cx="27837036" cy="16937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 descr="Y-axis label: QoL-B score, ranging from negative 5 to 110, representing patient-reported quality of life as measured by the Quality of Life–Bronchiectasis Physical Functioning domain.">
            <a:extLst>
              <a:ext uri="{FF2B5EF4-FFF2-40B4-BE49-F238E27FC236}">
                <a16:creationId xmlns:a16="http://schemas.microsoft.com/office/drawing/2014/main" id="{0A9ED621-ACF6-16E9-FC6D-30FECF0BB9F7}"/>
              </a:ext>
            </a:extLst>
          </p:cNvPr>
          <p:cNvSpPr/>
          <p:nvPr/>
        </p:nvSpPr>
        <p:spPr>
          <a:xfrm rot="5400000">
            <a:off x="12555682" y="24879454"/>
            <a:ext cx="9098276" cy="9596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 descr="Y-axis label: SPPB score, ranging from 3 to 14, representing objective physical performance as measured by the Short Physical Performance Battery.">
            <a:extLst>
              <a:ext uri="{FF2B5EF4-FFF2-40B4-BE49-F238E27FC236}">
                <a16:creationId xmlns:a16="http://schemas.microsoft.com/office/drawing/2014/main" id="{3E6A3945-566A-2FB8-319F-F1E23F297F12}"/>
              </a:ext>
            </a:extLst>
          </p:cNvPr>
          <p:cNvSpPr/>
          <p:nvPr/>
        </p:nvSpPr>
        <p:spPr>
          <a:xfrm rot="5400000">
            <a:off x="-2876839" y="26019061"/>
            <a:ext cx="9098276" cy="9596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D9D607-08C6-62F2-09E5-DAA43C710489}"/>
              </a:ext>
            </a:extLst>
          </p:cNvPr>
          <p:cNvSpPr txBox="1"/>
          <p:nvPr/>
        </p:nvSpPr>
        <p:spPr>
          <a:xfrm>
            <a:off x="6225196" y="30528432"/>
            <a:ext cx="6780669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600" b="1"/>
              <a:t>BSI score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43F1B68-CDC0-0EE2-869C-E1E6B8230E8B}"/>
              </a:ext>
            </a:extLst>
          </p:cNvPr>
          <p:cNvSpPr txBox="1"/>
          <p:nvPr/>
        </p:nvSpPr>
        <p:spPr>
          <a:xfrm>
            <a:off x="22501645" y="30528432"/>
            <a:ext cx="6650428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600" b="1"/>
              <a:t>BSI score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AE0C8A4-AB5F-C0BA-0C55-B18D81A0557D}"/>
              </a:ext>
            </a:extLst>
          </p:cNvPr>
          <p:cNvSpPr txBox="1"/>
          <p:nvPr/>
        </p:nvSpPr>
        <p:spPr>
          <a:xfrm rot="16200000">
            <a:off x="-1418494" y="24972382"/>
            <a:ext cx="5756855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0" b="1"/>
              <a:t>SPPB score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4BC26B-89D0-59D6-B5B4-7BA9C7D1C470}"/>
              </a:ext>
            </a:extLst>
          </p:cNvPr>
          <p:cNvSpPr txBox="1"/>
          <p:nvPr/>
        </p:nvSpPr>
        <p:spPr>
          <a:xfrm rot="16200000">
            <a:off x="8773319" y="19737120"/>
            <a:ext cx="16227379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0" b="1"/>
              <a:t>QoL-B score</a:t>
            </a:r>
          </a:p>
        </p:txBody>
      </p:sp>
      <p:graphicFrame>
        <p:nvGraphicFramePr>
          <p:cNvPr id="11" name="Table 10" descr="Table title:&#10;&quot;Patient Demographics table summarizing baseline characteristics of 48 bronchiectasis study participants.&quot;&#10;&#10;Total patients:&#10;&quot;Total patients: 48.&quot;&#10;&#10;Age:&#10;&quot;Age in years, median: 72.0.&quot;&#10;&#10;Sex:&#10;&quot;Female sex: 37 patients, representing 77.1% of the cohort.&quot;&#10;&#10;BMI:&#10;&quot;Body mass index in kilograms per meter squared, median: 21.9.&quot;&#10;&#10;Tobacco exposure:&#10;&quot;Tobacco exposure: 18 patients, representing 37.5% of the cohort.&quot;&#10;&#10;BSI severity:&#10;&quot;Bronchiectasis Severity Index disease category breakdown: Mild 10 patients (20.8%), Moderate 26 patients (54.2%), Severe 12 patients (25.0%).&quot;&#10;&#10;Race column header:&#10;&quot;Race distribution reported as number and percentage of total patients.&quot;&#10;White:&#10;&quot;White: 39 patients, 81.3%.&quot;&#10;Asian:&#10;&quot;Asian: 3 patients, 6.3%.&quot;&#10;Hispanic or Latino:&#10;&quot;Hispanic or Latino: 4 patients, 8.3%.&quot;&#10;Black:&#10;&quot;Black: 1 patient, 2.1%.&quot;&#10;American Indian/Alaskan Native:&#10;&quot;American Indian or Alaskan Native: 1 patient, 2.1%.&quot;">
            <a:extLst>
              <a:ext uri="{FF2B5EF4-FFF2-40B4-BE49-F238E27FC236}">
                <a16:creationId xmlns:a16="http://schemas.microsoft.com/office/drawing/2014/main" id="{9C11D8E5-604F-FB8D-391B-9986FA14E4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123361"/>
              </p:ext>
            </p:extLst>
          </p:nvPr>
        </p:nvGraphicFramePr>
        <p:xfrm>
          <a:off x="12275209" y="33797526"/>
          <a:ext cx="20008417" cy="99236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084582">
                  <a:extLst>
                    <a:ext uri="{9D8B030D-6E8A-4147-A177-3AD203B41FA5}">
                      <a16:colId xmlns:a16="http://schemas.microsoft.com/office/drawing/2014/main" val="560003962"/>
                    </a:ext>
                  </a:extLst>
                </a:gridCol>
                <a:gridCol w="8923835">
                  <a:extLst>
                    <a:ext uri="{9D8B030D-6E8A-4147-A177-3AD203B41FA5}">
                      <a16:colId xmlns:a16="http://schemas.microsoft.com/office/drawing/2014/main" val="3774021086"/>
                    </a:ext>
                  </a:extLst>
                </a:gridCol>
              </a:tblGrid>
              <a:tr h="1298290">
                <a:tc>
                  <a:txBody>
                    <a:bodyPr/>
                    <a:lstStyle/>
                    <a:p>
                      <a:r>
                        <a:rPr lang="en-US" sz="5400"/>
                        <a:t>Total patients – n                                  48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/>
                        <a:t>                                                 n (%)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658839"/>
                  </a:ext>
                </a:extLst>
              </a:tr>
              <a:tr h="1406481">
                <a:tc>
                  <a:txBody>
                    <a:bodyPr/>
                    <a:lstStyle/>
                    <a:p>
                      <a:r>
                        <a:rPr lang="en-US" sz="5400"/>
                        <a:t>Age, years – median                         72.0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/>
                        <a:t>White                            39 </a:t>
                      </a:r>
                      <a:r>
                        <a:rPr lang="en-US" sz="5400" dirty="0"/>
                        <a:t>(81.3%)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657686"/>
                  </a:ext>
                </a:extLst>
              </a:tr>
              <a:tr h="1406481">
                <a:tc>
                  <a:txBody>
                    <a:bodyPr/>
                    <a:lstStyle/>
                    <a:p>
                      <a:r>
                        <a:rPr lang="en-US" sz="5400" dirty="0"/>
                        <a:t> </a:t>
                      </a:r>
                      <a:r>
                        <a:rPr lang="en-US" sz="5400" err="1"/>
                        <a:t>Female </a:t>
                      </a:r>
                      <a:r>
                        <a:rPr lang="en-US" sz="5400"/>
                        <a:t>– n (%)                       37 (77.1%)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/>
                        <a:t>Asian                                 3 (6.3%)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199297"/>
                  </a:ext>
                </a:extLst>
              </a:tr>
              <a:tr h="1514671">
                <a:tc>
                  <a:txBody>
                    <a:bodyPr/>
                    <a:lstStyle/>
                    <a:p>
                      <a:r>
                        <a:rPr lang="en-US" sz="5400"/>
                        <a:t>BMI kg/m</a:t>
                      </a:r>
                      <a:r>
                        <a:rPr lang="en-US" sz="5400" baseline="30000"/>
                        <a:t>2 </a:t>
                      </a:r>
                      <a:r>
                        <a:rPr lang="en-US" sz="5400"/>
                        <a:t>- median                          21.9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/>
                        <a:t>Hispanic or Latino      4 (8.3%)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154345"/>
                  </a:ext>
                </a:extLst>
              </a:tr>
              <a:tr h="140648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5400"/>
                        <a:t>Tobacco exposure – n (%)  18 </a:t>
                      </a:r>
                      <a:r>
                        <a:rPr lang="en-US" sz="5400" dirty="0"/>
                        <a:t>(37.5%)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5400"/>
                        <a:t>Black                                 1 (2.1%)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552953"/>
                  </a:ext>
                </a:extLst>
              </a:tr>
              <a:tr h="24883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5400" b="0" i="0" u="none" strike="noStrike" noProof="0">
                          <a:latin typeface="Aptos"/>
                        </a:rPr>
                        <a:t>BSI severity: Mild 10 (20.8%) · Moderate 26 (54.2%) · Severe 12 (25.0%)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5400"/>
                        <a:t>Am. Indian/Alaskan    1 (2.1%)</a:t>
                      </a:r>
                      <a:endParaRPr lang="en-US" sz="5400" dirty="0"/>
                    </a:p>
                    <a:p>
                      <a:pPr lvl="0">
                        <a:buNone/>
                      </a:pPr>
                      <a:r>
                        <a:rPr lang="en-US" sz="5400"/>
                        <a:t>Native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693213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64A7E3AC-9684-14E8-86D9-31163A882311}"/>
              </a:ext>
            </a:extLst>
          </p:cNvPr>
          <p:cNvSpPr txBox="1"/>
          <p:nvPr/>
        </p:nvSpPr>
        <p:spPr>
          <a:xfrm>
            <a:off x="496488" y="33856202"/>
            <a:ext cx="11206456" cy="5664871"/>
          </a:xfrm>
          <a:prstGeom prst="rect">
            <a:avLst/>
          </a:prstGeom>
          <a:noFill/>
          <a:ln>
            <a:solidFill>
              <a:srgbClr val="461D7D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 dirty="0">
                <a:ea typeface="+mn-lt"/>
                <a:cs typeface="+mn-lt"/>
              </a:rPr>
              <a:t>SPPB and QoL-B Physical Functioning show inverse relationships with BSI, consistent </a:t>
            </a:r>
            <a:r>
              <a:rPr lang="en-US" sz="6000">
                <a:ea typeface="+mn-lt"/>
                <a:cs typeface="+mn-lt"/>
              </a:rPr>
              <a:t>with p</a:t>
            </a:r>
            <a:r>
              <a:rPr lang="en-US" sz="6000" dirty="0">
                <a:ea typeface="+mn-lt"/>
                <a:cs typeface="+mn-lt"/>
              </a:rPr>
              <a:t>oorer physical function is associated with greater disease severity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DF57C0-79CC-DC51-23DC-E63C7F9A8803}"/>
              </a:ext>
            </a:extLst>
          </p:cNvPr>
          <p:cNvSpPr txBox="1"/>
          <p:nvPr/>
        </p:nvSpPr>
        <p:spPr>
          <a:xfrm>
            <a:off x="398807" y="32180655"/>
            <a:ext cx="11288623" cy="1479110"/>
          </a:xfrm>
          <a:prstGeom prst="rect">
            <a:avLst/>
          </a:prstGeom>
          <a:solidFill>
            <a:srgbClr val="461D7D"/>
          </a:solidFill>
          <a:ln>
            <a:solidFill>
              <a:srgbClr val="FFD02A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800" b="1">
                <a:solidFill>
                  <a:srgbClr val="FFD02A"/>
                </a:solidFill>
              </a:rPr>
              <a:t>Summary</a:t>
            </a:r>
            <a:endParaRPr lang="en-US" sz="88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D80155-BAB3-BC5A-78D7-DA7E5F7A3F9D}"/>
              </a:ext>
            </a:extLst>
          </p:cNvPr>
          <p:cNvSpPr txBox="1"/>
          <p:nvPr/>
        </p:nvSpPr>
        <p:spPr>
          <a:xfrm>
            <a:off x="12262753" y="32168202"/>
            <a:ext cx="20039567" cy="1446550"/>
          </a:xfrm>
          <a:prstGeom prst="rect">
            <a:avLst/>
          </a:prstGeom>
          <a:solidFill>
            <a:srgbClr val="461D7D"/>
          </a:solidFill>
          <a:ln>
            <a:solidFill>
              <a:srgbClr val="FFD02A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800" b="1">
                <a:solidFill>
                  <a:srgbClr val="FFD02A"/>
                </a:solidFill>
              </a:rPr>
              <a:t>Patient Demographics</a:t>
            </a:r>
            <a:endParaRPr lang="en-US" sz="880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F47AB55-5530-FD50-62E3-689C9802435A}"/>
              </a:ext>
            </a:extLst>
          </p:cNvPr>
          <p:cNvSpPr txBox="1"/>
          <p:nvPr/>
        </p:nvSpPr>
        <p:spPr>
          <a:xfrm>
            <a:off x="398807" y="39734630"/>
            <a:ext cx="11288623" cy="1479110"/>
          </a:xfrm>
          <a:prstGeom prst="rect">
            <a:avLst/>
          </a:prstGeom>
          <a:solidFill>
            <a:srgbClr val="461D7D"/>
          </a:solidFill>
          <a:ln>
            <a:solidFill>
              <a:srgbClr val="FFD02A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800" b="1">
                <a:solidFill>
                  <a:srgbClr val="FFD02A"/>
                </a:solidFill>
              </a:rPr>
              <a:t>More Info</a:t>
            </a:r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C370E213-C9B5-1961-8960-0613CF6D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0375" y="41517700"/>
            <a:ext cx="2535752" cy="220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509</cp:revision>
  <dcterms:created xsi:type="dcterms:W3CDTF">2026-04-04T18:54:17Z</dcterms:created>
  <dcterms:modified xsi:type="dcterms:W3CDTF">2026-04-08T20:37:28Z</dcterms:modified>
</cp:coreProperties>
</file>