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9601200" cy="12801600" type="A3"/>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258"/>
    <p:restoredTop sz="94610"/>
  </p:normalViewPr>
  <p:slideViewPr>
    <p:cSldViewPr snapToGrid="0" snapToObjects="1">
      <p:cViewPr varScale="1">
        <p:scale>
          <a:sx n="67" d="100"/>
          <a:sy n="67" d="100"/>
        </p:scale>
        <p:origin x="148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1076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dirty="0">
                <a:solidFill>
                  <a:schemeClr val="tx1"/>
                </a:solidFill>
                <a:effectLst/>
                <a:latin typeface="+mn-lt"/>
                <a:ea typeface="+mn-ea"/>
                <a:cs typeface="+mn-cs"/>
              </a:rPr>
              <a:t>Hi, my name is </a:t>
            </a:r>
            <a:r>
              <a:rPr lang="en-US" sz="1200" b="1" i="0" u="none" strike="noStrike" kern="1200" dirty="0">
                <a:solidFill>
                  <a:schemeClr val="tx1"/>
                </a:solidFill>
                <a:effectLst/>
                <a:latin typeface="+mn-lt"/>
                <a:ea typeface="+mn-ea"/>
                <a:cs typeface="+mn-cs"/>
              </a:rPr>
              <a:t>Sara Be</a:t>
            </a:r>
            <a:r>
              <a:rPr lang="en-US" sz="1200" b="0" i="0" u="none" strike="noStrike" kern="1200" dirty="0">
                <a:solidFill>
                  <a:schemeClr val="tx1"/>
                </a:solidFill>
                <a:effectLst/>
                <a:latin typeface="+mn-lt"/>
                <a:ea typeface="+mn-ea"/>
                <a:cs typeface="+mn-cs"/>
              </a:rPr>
              <a:t>, and I’m a </a:t>
            </a:r>
            <a:r>
              <a:rPr lang="en-US" sz="1200" b="1" i="0" u="none" strike="noStrike" kern="1200" dirty="0">
                <a:solidFill>
                  <a:schemeClr val="tx1"/>
                </a:solidFill>
                <a:effectLst/>
                <a:latin typeface="+mn-lt"/>
                <a:ea typeface="+mn-ea"/>
                <a:cs typeface="+mn-cs"/>
              </a:rPr>
              <a:t>second-year medical student at LSUHSC</a:t>
            </a:r>
            <a:r>
              <a:rPr lang="en-US" sz="1200" b="0" i="0" u="none" strike="noStrike" kern="1200" dirty="0">
                <a:solidFill>
                  <a:schemeClr val="tx1"/>
                </a:solidFill>
                <a:effectLst/>
                <a:latin typeface="+mn-lt"/>
                <a:ea typeface="+mn-ea"/>
                <a:cs typeface="+mn-cs"/>
              </a:rPr>
              <a:t>. I’ve been involved in the Student-Run Community Clinics as a </a:t>
            </a:r>
            <a:r>
              <a:rPr lang="en-US" sz="1200" b="1" i="0" u="none" strike="noStrike" kern="1200" dirty="0">
                <a:solidFill>
                  <a:schemeClr val="tx1"/>
                </a:solidFill>
                <a:effectLst/>
                <a:latin typeface="+mn-lt"/>
                <a:ea typeface="+mn-ea"/>
                <a:cs typeface="+mn-cs"/>
              </a:rPr>
              <a:t>medical student volunteer</a:t>
            </a:r>
            <a:r>
              <a:rPr lang="en-US" sz="1200" b="0" i="0" u="none" strike="noStrike" kern="1200" dirty="0">
                <a:solidFill>
                  <a:schemeClr val="tx1"/>
                </a:solidFill>
                <a:effectLst/>
                <a:latin typeface="+mn-lt"/>
                <a:ea typeface="+mn-ea"/>
                <a:cs typeface="+mn-cs"/>
              </a:rPr>
              <a:t>, I serve on the e-board as the </a:t>
            </a:r>
            <a:r>
              <a:rPr lang="en-US" sz="1200" b="1" i="0" u="none" strike="noStrike" kern="1200" dirty="0">
                <a:solidFill>
                  <a:schemeClr val="tx1"/>
                </a:solidFill>
                <a:effectLst/>
                <a:latin typeface="+mn-lt"/>
                <a:ea typeface="+mn-ea"/>
                <a:cs typeface="+mn-cs"/>
              </a:rPr>
              <a:t>Grant Committee Lead</a:t>
            </a:r>
            <a:r>
              <a:rPr lang="en-US" sz="1200" b="0" i="0" u="none" strike="noStrike" kern="1200" dirty="0">
                <a:solidFill>
                  <a:schemeClr val="tx1"/>
                </a:solidFill>
                <a:effectLst/>
                <a:latin typeface="+mn-lt"/>
                <a:ea typeface="+mn-ea"/>
                <a:cs typeface="+mn-cs"/>
              </a:rPr>
              <a:t>, and I’m also a </a:t>
            </a:r>
            <a:r>
              <a:rPr lang="en-US" sz="1200" b="1" i="0" u="none" strike="noStrike" kern="1200" dirty="0">
                <a:solidFill>
                  <a:schemeClr val="tx1"/>
                </a:solidFill>
                <a:effectLst/>
                <a:latin typeface="+mn-lt"/>
                <a:ea typeface="+mn-ea"/>
                <a:cs typeface="+mn-cs"/>
              </a:rPr>
              <a:t>Patient Navigation Collaborative, or PNC, volunteer</a:t>
            </a:r>
            <a:r>
              <a:rPr lang="en-US" sz="1200" b="0" i="0" u="none" strike="noStrike" kern="1200" dirty="0">
                <a:solidFill>
                  <a:schemeClr val="tx1"/>
                </a:solidFill>
                <a:effectLst/>
                <a:latin typeface="+mn-lt"/>
                <a:ea typeface="+mn-ea"/>
                <a:cs typeface="+mn-cs"/>
              </a:rPr>
              <a:t>. This project has really been a year-long effort for me, and from my experiences in our clinics, I know it is something that many of our patients would want and benefit from.  </a:t>
            </a:r>
            <a:endParaRPr lang="en-US" b="0" dirty="0">
              <a:effectLst/>
            </a:endParaRPr>
          </a:p>
          <a:p>
            <a:pPr rtl="0"/>
            <a:r>
              <a:rPr lang="en-US" sz="1200" b="0" i="0" u="none" strike="noStrike" kern="1200" dirty="0">
                <a:solidFill>
                  <a:schemeClr val="tx1"/>
                </a:solidFill>
                <a:effectLst/>
                <a:latin typeface="+mn-lt"/>
                <a:ea typeface="+mn-ea"/>
                <a:cs typeface="+mn-cs"/>
              </a:rPr>
              <a:t>I propose a project that will give our patients at Ozanam Inn the opportunity for </a:t>
            </a:r>
            <a:r>
              <a:rPr lang="en-US" sz="1200" b="1" i="0" u="none" strike="noStrike" kern="1200" dirty="0">
                <a:solidFill>
                  <a:schemeClr val="tx1"/>
                </a:solidFill>
                <a:effectLst/>
                <a:latin typeface="+mn-lt"/>
                <a:ea typeface="+mn-ea"/>
                <a:cs typeface="+mn-cs"/>
              </a:rPr>
              <a:t>HPV Self-Collection tests and subsequent Navigation to Improve Cervical Cancer Screening</a:t>
            </a:r>
            <a:r>
              <a:rPr lang="en-US" sz="1200" b="0" i="0" u="none" strike="noStrike" kern="1200" dirty="0">
                <a:solidFill>
                  <a:schemeClr val="tx1"/>
                </a:solidFill>
                <a:effectLst/>
                <a:latin typeface="+mn-lt"/>
                <a:ea typeface="+mn-ea"/>
                <a:cs typeface="+mn-cs"/>
              </a:rPr>
              <a:t>.</a:t>
            </a:r>
            <a:endParaRPr lang="en-US" b="0" dirty="0">
              <a:effectLst/>
            </a:endParaRPr>
          </a:p>
          <a:p>
            <a:pPr rtl="0"/>
            <a:r>
              <a:rPr lang="en-US" sz="1200" b="0" i="0" u="none" strike="noStrike" kern="1200" dirty="0">
                <a:solidFill>
                  <a:schemeClr val="tx1"/>
                </a:solidFill>
                <a:effectLst/>
                <a:latin typeface="+mn-lt"/>
                <a:ea typeface="+mn-ea"/>
                <a:cs typeface="+mn-cs"/>
              </a:rPr>
              <a:t>Cervical cancer is a preventable disease, but screening rates remain lower than they should </a:t>
            </a:r>
            <a:r>
              <a:rPr lang="en-US" sz="1200" b="0" i="0" u="none" strike="noStrike" kern="1200" dirty="0" err="1">
                <a:solidFill>
                  <a:schemeClr val="tx1"/>
                </a:solidFill>
                <a:effectLst/>
                <a:latin typeface="+mn-lt"/>
                <a:ea typeface="+mn-ea"/>
                <a:cs typeface="+mn-cs"/>
              </a:rPr>
              <a:t>be,</a:t>
            </a:r>
            <a:r>
              <a:rPr lang="en-US" sz="1200" b="0" i="0" u="none" strike="noStrike" kern="1200" dirty="0">
                <a:solidFill>
                  <a:schemeClr val="tx1"/>
                </a:solidFill>
                <a:effectLst/>
                <a:latin typeface="+mn-lt"/>
                <a:ea typeface="+mn-ea"/>
                <a:cs typeface="+mn-cs"/>
              </a:rPr>
              <a:t> especially for patients facing structural barriers to care. Only 75.2% of U.S. adults were up to date with screening in 2021, and among people experiencing homelessness, screening within the last 3 years is estimated to be even lower at about 60%. At Ozanam Inn, many patients rely on the Saturday student-run clinic as one of their only consistent points of healthcare contact. These patients often face multiple barriers to screening, including lack of insurance, transportation difficulties, unstable contact information, trauma related to pelvic exams or prior sexual assault, and negative previous experiences with healthcare systems. Together, those barriers can make traditional cervical cancer screening both difficult to access and difficult to maintain over time.</a:t>
            </a:r>
            <a:endParaRPr lang="en-US" b="0" dirty="0">
              <a:effectLst/>
            </a:endParaRPr>
          </a:p>
          <a:p>
            <a:pPr rtl="0"/>
            <a:r>
              <a:rPr lang="en-US" sz="1200" b="0" i="0" u="none" strike="noStrike" kern="1200" dirty="0">
                <a:solidFill>
                  <a:schemeClr val="tx1"/>
                </a:solidFill>
                <a:effectLst/>
                <a:latin typeface="+mn-lt"/>
                <a:ea typeface="+mn-ea"/>
                <a:cs typeface="+mn-cs"/>
              </a:rPr>
              <a:t>HPV self-collection is evidence-based and especially well suited to underserved settings because it removes some of the barriers built into clinic-based pelvic exams. It does not require the same exam room setup, the same staffing burden, or the same invasive exam experience, and it allows screening to happen in a more private and patient-centered way. In this proposal, the patient would receive plain-language instructions and collect the sample privately in a restroom, with guidance and support from familiar student doctors and physicians throughout the process.</a:t>
            </a:r>
            <a:endParaRPr lang="en-US" b="0" dirty="0">
              <a:effectLst/>
            </a:endParaRPr>
          </a:p>
          <a:p>
            <a:pPr rtl="0"/>
            <a:r>
              <a:rPr lang="en-US" sz="1200" b="0" i="0" u="none" strike="noStrike" kern="1200" dirty="0">
                <a:solidFill>
                  <a:schemeClr val="tx1"/>
                </a:solidFill>
                <a:effectLst/>
                <a:latin typeface="+mn-lt"/>
                <a:ea typeface="+mn-ea"/>
                <a:cs typeface="+mn-cs"/>
              </a:rPr>
              <a:t>One of the most important statistics on this poster comes from the </a:t>
            </a:r>
            <a:r>
              <a:rPr lang="en-US" sz="1200" b="1" i="0" u="none" strike="noStrike" kern="1200" dirty="0">
                <a:solidFill>
                  <a:schemeClr val="tx1"/>
                </a:solidFill>
                <a:effectLst/>
                <a:latin typeface="+mn-lt"/>
                <a:ea typeface="+mn-ea"/>
                <a:cs typeface="+mn-cs"/>
              </a:rPr>
              <a:t>2025 EMPOWER study</a:t>
            </a:r>
            <a:r>
              <a:rPr lang="en-US" sz="1200" b="0" i="0" u="none" strike="noStrike" kern="1200" dirty="0">
                <a:solidFill>
                  <a:schemeClr val="tx1"/>
                </a:solidFill>
                <a:effectLst/>
                <a:latin typeface="+mn-lt"/>
                <a:ea typeface="+mn-ea"/>
                <a:cs typeface="+mn-cs"/>
              </a:rPr>
              <a:t>, which evaluated HPV self-collection and follow-up barriers among an unhoused population in Texas and found that, although self-collection was feasible and initial uptake was high, </a:t>
            </a:r>
            <a:r>
              <a:rPr lang="en-US" sz="1200" b="1" i="0" u="none" strike="noStrike" kern="1200" dirty="0">
                <a:solidFill>
                  <a:schemeClr val="tx1"/>
                </a:solidFill>
                <a:effectLst/>
                <a:latin typeface="+mn-lt"/>
                <a:ea typeface="+mn-ea"/>
                <a:cs typeface="+mn-cs"/>
              </a:rPr>
              <a:t>fewer than 20% of HPV-positive participants completed recommended follow-up</a:t>
            </a:r>
            <a:r>
              <a:rPr lang="en-US" sz="1200" b="0" i="0" u="none" strike="noStrike" kern="1200" dirty="0">
                <a:solidFill>
                  <a:schemeClr val="tx1"/>
                </a:solidFill>
                <a:effectLst/>
                <a:latin typeface="+mn-lt"/>
                <a:ea typeface="+mn-ea"/>
                <a:cs typeface="+mn-cs"/>
              </a:rPr>
              <a:t>. That number is especially important because it shows that screening by itself is not enough, especially in highly transient and underserved populations. Even if you improve access to initial testing, the benefit is limited if patients never receive their results or never make it to colposcopy or additional evaluation. That leads us to one of the core ideas behind this project: screening has to be paired with </a:t>
            </a:r>
            <a:r>
              <a:rPr lang="en-US" sz="1200" b="1" i="0" u="none" strike="noStrike" kern="1200" dirty="0">
                <a:solidFill>
                  <a:schemeClr val="tx1"/>
                </a:solidFill>
                <a:effectLst/>
                <a:latin typeface="+mn-lt"/>
                <a:ea typeface="+mn-ea"/>
                <a:cs typeface="+mn-cs"/>
              </a:rPr>
              <a:t>strong patient healthcare navigation</a:t>
            </a:r>
            <a:r>
              <a:rPr lang="en-US" sz="1200" b="0" i="0" u="none" strike="noStrike" kern="1200" dirty="0">
                <a:solidFill>
                  <a:schemeClr val="tx1"/>
                </a:solidFill>
                <a:effectLst/>
                <a:latin typeface="+mn-lt"/>
                <a:ea typeface="+mn-ea"/>
                <a:cs typeface="+mn-cs"/>
              </a:rPr>
              <a:t> that ensures continuity of care.</a:t>
            </a:r>
            <a:endParaRPr lang="en-US" b="0" dirty="0">
              <a:effectLst/>
            </a:endParaRPr>
          </a:p>
          <a:p>
            <a:pPr rtl="0"/>
            <a:r>
              <a:rPr lang="en-US" sz="1200" b="0" i="0" u="none" strike="noStrike" kern="1200" dirty="0">
                <a:solidFill>
                  <a:schemeClr val="tx1"/>
                </a:solidFill>
                <a:effectLst/>
                <a:latin typeface="+mn-lt"/>
                <a:ea typeface="+mn-ea"/>
                <a:cs typeface="+mn-cs"/>
              </a:rPr>
              <a:t>That is where the </a:t>
            </a:r>
            <a:r>
              <a:rPr lang="en-US" sz="1200" b="1" i="0" u="none" strike="noStrike" kern="1200" dirty="0">
                <a:solidFill>
                  <a:schemeClr val="tx1"/>
                </a:solidFill>
                <a:effectLst/>
                <a:latin typeface="+mn-lt"/>
                <a:ea typeface="+mn-ea"/>
                <a:cs typeface="+mn-cs"/>
              </a:rPr>
              <a:t>Patient Navigation Collaborative, or PNC</a:t>
            </a:r>
            <a:r>
              <a:rPr lang="en-US" sz="1200" b="0" i="0" u="none" strike="noStrike" kern="1200" dirty="0">
                <a:solidFill>
                  <a:schemeClr val="tx1"/>
                </a:solidFill>
                <a:effectLst/>
                <a:latin typeface="+mn-lt"/>
                <a:ea typeface="+mn-ea"/>
                <a:cs typeface="+mn-cs"/>
              </a:rPr>
              <a:t>, becomes so important. PNC is already an existing student-run program that helps patients with appointment scheduling, insurance enrollment, transportation coordination, and communication barriers. This organization is especially valuable for our patients who may not have a reliable phone, email, or transportation. So rather than having to build an entirely new follow-up system, this project is designed to use infrastructure that already exists at Oz. I think that is one of the biggest strengths of the proposal: it is built around the actual workflow of the clinic and the actual barriers our patients face.</a:t>
            </a:r>
            <a:endParaRPr lang="en-US" b="0" dirty="0">
              <a:effectLst/>
            </a:endParaRPr>
          </a:p>
          <a:p>
            <a:pPr rtl="0"/>
            <a:r>
              <a:rPr lang="en-US" sz="1200" b="0" i="0" u="none" strike="noStrike" kern="1200" dirty="0">
                <a:solidFill>
                  <a:schemeClr val="tx1"/>
                </a:solidFill>
                <a:effectLst/>
                <a:latin typeface="+mn-lt"/>
                <a:ea typeface="+mn-ea"/>
                <a:cs typeface="+mn-cs"/>
              </a:rPr>
              <a:t>Moving to the </a:t>
            </a:r>
            <a:r>
              <a:rPr lang="en-US" sz="1200" b="1" i="0" u="none" strike="noStrike" kern="1200" dirty="0">
                <a:solidFill>
                  <a:schemeClr val="tx1"/>
                </a:solidFill>
                <a:effectLst/>
                <a:latin typeface="+mn-lt"/>
                <a:ea typeface="+mn-ea"/>
                <a:cs typeface="+mn-cs"/>
              </a:rPr>
              <a:t>proposed setting</a:t>
            </a:r>
            <a:r>
              <a:rPr lang="en-US" sz="1200" b="0" i="0" u="none" strike="noStrike" kern="1200" dirty="0">
                <a:solidFill>
                  <a:schemeClr val="tx1"/>
                </a:solidFill>
                <a:effectLst/>
                <a:latin typeface="+mn-lt"/>
                <a:ea typeface="+mn-ea"/>
                <a:cs typeface="+mn-cs"/>
              </a:rPr>
              <a:t> and </a:t>
            </a:r>
            <a:r>
              <a:rPr lang="en-US" sz="1200" b="1" i="0" u="none" strike="noStrike" kern="1200" dirty="0">
                <a:solidFill>
                  <a:schemeClr val="tx1"/>
                </a:solidFill>
                <a:effectLst/>
                <a:latin typeface="+mn-lt"/>
                <a:ea typeface="+mn-ea"/>
                <a:cs typeface="+mn-cs"/>
              </a:rPr>
              <a:t>project aims</a:t>
            </a:r>
            <a:r>
              <a:rPr lang="en-US" sz="1200" b="0" i="0" u="none" strike="noStrike" kern="1200" dirty="0">
                <a:solidFill>
                  <a:schemeClr val="tx1"/>
                </a:solidFill>
                <a:effectLst/>
                <a:latin typeface="+mn-lt"/>
                <a:ea typeface="+mn-ea"/>
                <a:cs typeface="+mn-cs"/>
              </a:rPr>
              <a:t>, this is a single-site, mixed-method effectiveness-implementation project based at the Ozanam Inn Student-Run Community Clinic. The first aim is to adapt HPV self-collection, laboratory, and navigation workflows so they fit Oz clinic operations. The second aim is to evaluate feasibility, reach, and preliminary effectiveness over 12 months. The third aim is to assess implementation outcomes, barriers and facilitators, and costs so that the program can be refined and potentially scaled across other SRCC sites. </a:t>
            </a:r>
            <a:endParaRPr lang="en-US" b="0" dirty="0">
              <a:effectLst/>
            </a:endParaRPr>
          </a:p>
          <a:p>
            <a:pPr rtl="0"/>
            <a:r>
              <a:rPr lang="en-US" sz="1200" b="0" i="0" u="none" strike="noStrike" kern="1200" dirty="0">
                <a:solidFill>
                  <a:schemeClr val="tx1"/>
                </a:solidFill>
                <a:effectLst/>
                <a:latin typeface="+mn-lt"/>
                <a:ea typeface="+mn-ea"/>
                <a:cs typeface="+mn-cs"/>
              </a:rPr>
              <a:t>Following the </a:t>
            </a:r>
            <a:r>
              <a:rPr lang="en-US" sz="1200" b="1" i="0" u="none" strike="noStrike" kern="1200" dirty="0">
                <a:solidFill>
                  <a:schemeClr val="tx1"/>
                </a:solidFill>
                <a:effectLst/>
                <a:latin typeface="+mn-lt"/>
                <a:ea typeface="+mn-ea"/>
                <a:cs typeface="+mn-cs"/>
              </a:rPr>
              <a:t>workflow</a:t>
            </a:r>
            <a:r>
              <a:rPr lang="en-US" sz="1200" b="0" i="0" u="none" strike="noStrike" kern="1200" dirty="0">
                <a:solidFill>
                  <a:schemeClr val="tx1"/>
                </a:solidFill>
                <a:effectLst/>
                <a:latin typeface="+mn-lt"/>
                <a:ea typeface="+mn-ea"/>
                <a:cs typeface="+mn-cs"/>
              </a:rPr>
              <a:t> shown on the poster, the first step is to identify eligible patients by asking about recent screening and documenting their history. The second step is to offer self-collection, with clear instructions and private restroom collection. The third step is to process the specimen, submit it to the lab, and track results through clinic systems. The fourth step is to notify patients using flexible communication strategies and to document contact attempts. The fifth step is to navigate follow-up by connecting patients with positive or inconclusive results to insurance support, transportation assistance, and follow-up care through UMC gynecology and colposcopy pathways. Each step has already been discussed across multiple meetings with key groups, including our clinic directors, STI test coordinators, PNC leadership, and UMC physicians, particularly Dr. Amelia Jernigan, all of whom have committed to the project. The LSUHSC School of Public Health has also volunteered to support our future data analysis so that our efforts can be well documented and well communicated.</a:t>
            </a:r>
            <a:endParaRPr lang="en-US" b="0" dirty="0">
              <a:effectLst/>
            </a:endParaRPr>
          </a:p>
          <a:p>
            <a:pPr rtl="0"/>
            <a:r>
              <a:rPr lang="en-US" sz="1200" b="0" i="0" u="none" strike="noStrike" kern="1200" dirty="0">
                <a:solidFill>
                  <a:schemeClr val="tx1"/>
                </a:solidFill>
                <a:effectLst/>
                <a:latin typeface="+mn-lt"/>
                <a:ea typeface="+mn-ea"/>
                <a:cs typeface="+mn-cs"/>
              </a:rPr>
              <a:t>This project would expand access to evidence-based cervical cancer screening in a setting that patients already know and trust. And by pairing screening with navigation, the project would aim to reduce loss to follow-up by supporting result notification, diagnostic evaluation, and referral for abnormal results. If our work was published, this project could serve as a replicable model for student-run and safety-net clinics more broadly. Because the intervention is intentionally embedded in existing Oz clinic workflow and PNC navigation, rather than being built as a separate stand-alone program, it is designed with sustainability and scalability in mind.</a:t>
            </a:r>
            <a:endParaRPr lang="en-US" b="0" dirty="0">
              <a:effectLst/>
            </a:endParaRPr>
          </a:p>
          <a:p>
            <a:pPr rtl="0"/>
            <a:r>
              <a:rPr lang="en-US" sz="1200" b="0" i="0" u="none" strike="noStrike" kern="1200" dirty="0">
                <a:solidFill>
                  <a:schemeClr val="tx1"/>
                </a:solidFill>
                <a:effectLst/>
                <a:latin typeface="+mn-lt"/>
                <a:ea typeface="+mn-ea"/>
                <a:cs typeface="+mn-cs"/>
              </a:rPr>
              <a:t>Finally, I want to emphasize that although this is still a </a:t>
            </a:r>
            <a:r>
              <a:rPr lang="en-US" sz="1200" b="1" i="0" u="none" strike="noStrike" kern="1200" dirty="0">
                <a:solidFill>
                  <a:schemeClr val="tx1"/>
                </a:solidFill>
                <a:effectLst/>
                <a:latin typeface="+mn-lt"/>
                <a:ea typeface="+mn-ea"/>
                <a:cs typeface="+mn-cs"/>
              </a:rPr>
              <a:t>proposed project</a:t>
            </a:r>
            <a:r>
              <a:rPr lang="en-US" sz="1200" b="0" i="0" u="none" strike="noStrike" kern="1200" dirty="0">
                <a:solidFill>
                  <a:schemeClr val="tx1"/>
                </a:solidFill>
                <a:effectLst/>
                <a:latin typeface="+mn-lt"/>
                <a:ea typeface="+mn-ea"/>
                <a:cs typeface="+mn-cs"/>
              </a:rPr>
              <a:t>, I have already </a:t>
            </a:r>
            <a:r>
              <a:rPr lang="en-US" sz="1200" b="1" i="0" u="none" strike="noStrike" kern="1200" dirty="0">
                <a:solidFill>
                  <a:schemeClr val="tx1"/>
                </a:solidFill>
                <a:effectLst/>
                <a:latin typeface="+mn-lt"/>
                <a:ea typeface="+mn-ea"/>
                <a:cs typeface="+mn-cs"/>
              </a:rPr>
              <a:t>written the full grant</a:t>
            </a:r>
            <a:r>
              <a:rPr lang="en-US" sz="1200" b="0" i="0" u="none" strike="noStrike" kern="1200" dirty="0">
                <a:solidFill>
                  <a:schemeClr val="tx1"/>
                </a:solidFill>
                <a:effectLst/>
                <a:latin typeface="+mn-lt"/>
                <a:ea typeface="+mn-ea"/>
                <a:cs typeface="+mn-cs"/>
              </a:rPr>
              <a:t>, and a </a:t>
            </a:r>
            <a:r>
              <a:rPr lang="en-US" sz="1200" b="1" i="0" u="none" strike="noStrike" kern="1200" dirty="0">
                <a:solidFill>
                  <a:schemeClr val="tx1"/>
                </a:solidFill>
                <a:effectLst/>
                <a:latin typeface="+mn-lt"/>
                <a:ea typeface="+mn-ea"/>
                <a:cs typeface="+mn-cs"/>
              </a:rPr>
              <a:t>letter of intent was submitted to the Louisiana Blue Foundation</a:t>
            </a:r>
            <a:r>
              <a:rPr lang="en-US" sz="1200" b="0" i="0" u="none" strike="noStrike" kern="1200" dirty="0">
                <a:solidFill>
                  <a:schemeClr val="tx1"/>
                </a:solidFill>
                <a:effectLst/>
                <a:latin typeface="+mn-lt"/>
                <a:ea typeface="+mn-ea"/>
                <a:cs typeface="+mn-cs"/>
              </a:rPr>
              <a:t> in hopes of receiving an invitation to submit the full grant, although we sadly have not received a response. I would be very happy to share the full grant proposal that explains our goals in much greater detail, if that would be helpful.</a:t>
            </a:r>
            <a:endParaRPr lang="en-US" b="0" dirty="0">
              <a:effectLst/>
            </a:endParaRPr>
          </a:p>
          <a:p>
            <a:pPr rtl="0"/>
            <a:r>
              <a:rPr lang="en-US" sz="1200" b="0" i="0" u="none" strike="noStrike" kern="1200" dirty="0">
                <a:solidFill>
                  <a:schemeClr val="tx1"/>
                </a:solidFill>
                <a:effectLst/>
                <a:latin typeface="+mn-lt"/>
                <a:ea typeface="+mn-ea"/>
                <a:cs typeface="+mn-cs"/>
              </a:rPr>
              <a:t>Thank you for listening, and thank you as well to everyone listed on this poster—especially our PI, Dr. Amelia Jernigan, as well as Carleigh Baudoin and Cara McCarthy from the Louisiana Cancer Prevention and Control Programs, whose advice has been very valuable throughout this project. </a:t>
            </a:r>
            <a:endParaRPr lang="en-US" b="0" dirty="0">
              <a:effectLst/>
            </a:endParaRPr>
          </a:p>
          <a:p>
            <a:br>
              <a:rPr lang="en-US"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5F5F6"/>
        </a:solidFill>
        <a:effectLst/>
      </p:bgPr>
    </p:bg>
    <p:spTree>
      <p:nvGrpSpPr>
        <p:cNvPr id="1" name=""/>
        <p:cNvGrpSpPr/>
        <p:nvPr/>
      </p:nvGrpSpPr>
      <p:grpSpPr>
        <a:xfrm>
          <a:off x="0" y="0"/>
          <a:ext cx="0" cy="0"/>
          <a:chOff x="0" y="0"/>
          <a:chExt cx="0" cy="0"/>
        </a:xfrm>
      </p:grpSpPr>
      <p:sp>
        <p:nvSpPr>
          <p:cNvPr id="25" name="Text 22">
            <a:extLst>
              <a:ext uri="{C183D7F6-B498-43B3-948B-1728B52AA6E4}">
                <adec:decorative xmlns:adec="http://schemas.microsoft.com/office/drawing/2017/decorative" val="1"/>
              </a:ext>
            </a:extLst>
          </p:cNvPr>
          <p:cNvSpPr/>
          <p:nvPr/>
        </p:nvSpPr>
        <p:spPr>
          <a:xfrm>
            <a:off x="-3184226" y="10010569"/>
            <a:ext cx="2651760" cy="874757"/>
          </a:xfrm>
          <a:prstGeom prst="rect">
            <a:avLst/>
          </a:prstGeom>
          <a:noFill/>
          <a:ln/>
        </p:spPr>
        <p:txBody>
          <a:bodyPr wrap="square" lIns="254" tIns="254" rIns="254" bIns="254" rtlCol="0" anchor="ctr">
            <a:noAutofit/>
          </a:bodyPr>
          <a:lstStyle/>
          <a:p>
            <a:pPr marL="0" indent="0">
              <a:buNone/>
            </a:pPr>
            <a:endParaRPr lang="en-US" sz="1200" dirty="0"/>
          </a:p>
        </p:txBody>
      </p:sp>
      <p:sp>
        <p:nvSpPr>
          <p:cNvPr id="2" name="Shape 0">
            <a:extLst>
              <a:ext uri="{C183D7F6-B498-43B3-948B-1728B52AA6E4}">
                <adec:decorative xmlns:adec="http://schemas.microsoft.com/office/drawing/2017/decorative" val="1"/>
              </a:ext>
            </a:extLst>
          </p:cNvPr>
          <p:cNvSpPr/>
          <p:nvPr/>
        </p:nvSpPr>
        <p:spPr>
          <a:xfrm>
            <a:off x="25804" y="-7612"/>
            <a:ext cx="9601200" cy="1645920"/>
          </a:xfrm>
          <a:prstGeom prst="rect">
            <a:avLst/>
          </a:prstGeom>
          <a:solidFill>
            <a:srgbClr val="4B1F78"/>
          </a:solidFill>
          <a:ln w="12700">
            <a:solidFill>
              <a:srgbClr val="4B1F78">
                <a:alpha val="0"/>
              </a:srgbClr>
            </a:solidFill>
            <a:prstDash val="solid"/>
          </a:ln>
        </p:spPr>
        <p:txBody>
          <a:bodyPr/>
          <a:lstStyle/>
          <a:p>
            <a:endParaRPr lang="en-US"/>
          </a:p>
        </p:txBody>
      </p:sp>
      <p:pic>
        <p:nvPicPr>
          <p:cNvPr id="3"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63377" y="185171"/>
            <a:ext cx="2240280" cy="630079"/>
          </a:xfrm>
          <a:prstGeom prst="rect">
            <a:avLst/>
          </a:prstGeom>
        </p:spPr>
      </p:pic>
      <p:sp>
        <p:nvSpPr>
          <p:cNvPr id="4" name="Text 1"/>
          <p:cNvSpPr/>
          <p:nvPr/>
        </p:nvSpPr>
        <p:spPr>
          <a:xfrm>
            <a:off x="2334871" y="109948"/>
            <a:ext cx="7360920" cy="868680"/>
          </a:xfrm>
          <a:prstGeom prst="rect">
            <a:avLst/>
          </a:prstGeom>
          <a:noFill/>
          <a:ln/>
        </p:spPr>
        <p:txBody>
          <a:bodyPr wrap="square" lIns="0" tIns="0" rIns="0" bIns="0" rtlCol="0" anchor="ctr"/>
          <a:lstStyle/>
          <a:p>
            <a:pPr marL="0" indent="0" algn="ctr">
              <a:buNone/>
            </a:pPr>
            <a:r>
              <a:rPr lang="en-US" b="1" dirty="0">
                <a:solidFill>
                  <a:srgbClr val="FFFFFF"/>
                </a:solidFill>
                <a:latin typeface="Arial" pitchFamily="34" charset="0"/>
                <a:ea typeface="Arial" pitchFamily="34" charset="-122"/>
                <a:cs typeface="Arial" pitchFamily="34" charset="-120"/>
              </a:rPr>
              <a:t>HPV Self-Collection and Navigation to Improve</a:t>
            </a:r>
            <a:r>
              <a:rPr lang="en-US" dirty="0"/>
              <a:t> </a:t>
            </a:r>
            <a:r>
              <a:rPr lang="en-US" b="1" dirty="0">
                <a:solidFill>
                  <a:srgbClr val="FFFFFF"/>
                </a:solidFill>
                <a:latin typeface="Arial" pitchFamily="34" charset="0"/>
                <a:ea typeface="Arial" pitchFamily="34" charset="-122"/>
                <a:cs typeface="Arial" pitchFamily="34" charset="-120"/>
              </a:rPr>
              <a:t>Cervical Cancer Screening for Unhoused Patients</a:t>
            </a:r>
            <a:r>
              <a:rPr lang="en-US" dirty="0"/>
              <a:t> </a:t>
            </a:r>
            <a:r>
              <a:rPr lang="en-US" b="1" dirty="0">
                <a:solidFill>
                  <a:srgbClr val="FFFFFF"/>
                </a:solidFill>
                <a:latin typeface="Arial" pitchFamily="34" charset="0"/>
                <a:ea typeface="Arial" pitchFamily="34" charset="-122"/>
                <a:cs typeface="Arial" pitchFamily="34" charset="-120"/>
              </a:rPr>
              <a:t>at a Student-Run Clinic</a:t>
            </a:r>
            <a:endParaRPr lang="en-US" dirty="0"/>
          </a:p>
        </p:txBody>
      </p:sp>
      <p:sp>
        <p:nvSpPr>
          <p:cNvPr id="5" name="Text 2"/>
          <p:cNvSpPr/>
          <p:nvPr/>
        </p:nvSpPr>
        <p:spPr>
          <a:xfrm>
            <a:off x="3473269" y="1046982"/>
            <a:ext cx="5788822" cy="391201"/>
          </a:xfrm>
          <a:prstGeom prst="rect">
            <a:avLst/>
          </a:prstGeom>
          <a:noFill/>
          <a:ln/>
        </p:spPr>
        <p:txBody>
          <a:bodyPr wrap="square" lIns="0" tIns="0" rIns="0" bIns="0" rtlCol="0" anchor="ctr"/>
          <a:lstStyle/>
          <a:p>
            <a:pPr algn="ctr"/>
            <a:br>
              <a:rPr lang="en-US" sz="700" b="1" dirty="0">
                <a:solidFill>
                  <a:schemeClr val="bg1"/>
                </a:solidFill>
              </a:rPr>
            </a:br>
            <a:r>
              <a:rPr lang="en-US" sz="700" dirty="0">
                <a:solidFill>
                  <a:schemeClr val="bg1"/>
                </a:solidFill>
              </a:rPr>
              <a:t>Sara E Be¹, Tiera Gulum¹, Aiden Jacobs¹, Tasnia Monir¹, Sierra Runnels¹, Shealan Cruise¹, Olivia Hart¹, Kate Horton¹, Amelia Jernigan, MD¹, Achraf Cherkaoui², Evrim Oral, PhD²</a:t>
            </a:r>
          </a:p>
          <a:p>
            <a:pPr algn="ctr"/>
            <a:r>
              <a:rPr lang="en-US" sz="700" dirty="0">
                <a:solidFill>
                  <a:schemeClr val="bg1"/>
                </a:solidFill>
              </a:rPr>
              <a:t>¹Department of Obstetrics and Gynecology, LSU Health Sciences Center, New Orleans, LA</a:t>
            </a:r>
          </a:p>
          <a:p>
            <a:pPr algn="ctr"/>
            <a:r>
              <a:rPr lang="en-US" sz="700" dirty="0">
                <a:solidFill>
                  <a:schemeClr val="bg1"/>
                </a:solidFill>
              </a:rPr>
              <a:t>²LSUHSC School of Public Health, New Orleans, LA</a:t>
            </a:r>
          </a:p>
          <a:p>
            <a:pPr algn="ctr"/>
            <a:br>
              <a:rPr lang="en-US" sz="700" dirty="0">
                <a:solidFill>
                  <a:schemeClr val="bg1"/>
                </a:solidFill>
              </a:rPr>
            </a:br>
            <a:endParaRPr lang="en-US" sz="700" dirty="0">
              <a:solidFill>
                <a:schemeClr val="bg1"/>
              </a:solidFill>
            </a:endParaRPr>
          </a:p>
        </p:txBody>
      </p:sp>
      <p:sp>
        <p:nvSpPr>
          <p:cNvPr id="8" name="Shape 5">
            <a:extLst>
              <a:ext uri="{C183D7F6-B498-43B3-948B-1728B52AA6E4}">
                <adec:decorative xmlns:adec="http://schemas.microsoft.com/office/drawing/2017/decorative" val="1"/>
              </a:ext>
            </a:extLst>
          </p:cNvPr>
          <p:cNvSpPr/>
          <p:nvPr/>
        </p:nvSpPr>
        <p:spPr>
          <a:xfrm>
            <a:off x="120186" y="1738199"/>
            <a:ext cx="2723887" cy="347472"/>
          </a:xfrm>
          <a:prstGeom prst="rect">
            <a:avLst/>
          </a:prstGeom>
          <a:solidFill>
            <a:srgbClr val="D8CDE8"/>
          </a:solidFill>
          <a:ln w="12700">
            <a:solidFill>
              <a:srgbClr val="D8CDE8">
                <a:alpha val="0"/>
              </a:srgbClr>
            </a:solidFill>
            <a:prstDash val="solid"/>
          </a:ln>
        </p:spPr>
        <p:txBody>
          <a:bodyPr/>
          <a:lstStyle/>
          <a:p>
            <a:endParaRPr lang="en-US"/>
          </a:p>
        </p:txBody>
      </p:sp>
      <p:sp>
        <p:nvSpPr>
          <p:cNvPr id="9" name="Text 6"/>
          <p:cNvSpPr/>
          <p:nvPr/>
        </p:nvSpPr>
        <p:spPr>
          <a:xfrm>
            <a:off x="537679" y="1750728"/>
            <a:ext cx="1737360" cy="274320"/>
          </a:xfrm>
          <a:prstGeom prst="rect">
            <a:avLst/>
          </a:prstGeom>
          <a:noFill/>
          <a:ln/>
        </p:spPr>
        <p:txBody>
          <a:bodyPr wrap="square" lIns="0" tIns="0" rIns="0" bIns="0" rtlCol="0" anchor="ctr"/>
          <a:lstStyle/>
          <a:p>
            <a:pPr marL="0" indent="0" algn="ctr">
              <a:buNone/>
            </a:pPr>
            <a:r>
              <a:rPr lang="en-US" sz="1600" b="1" dirty="0">
                <a:solidFill>
                  <a:srgbClr val="1F1F1F"/>
                </a:solidFill>
                <a:latin typeface="Arial" pitchFamily="34" charset="0"/>
                <a:ea typeface="Arial" pitchFamily="34" charset="-122"/>
                <a:cs typeface="Arial" pitchFamily="34" charset="-120"/>
              </a:rPr>
              <a:t>Need</a:t>
            </a:r>
            <a:endParaRPr lang="en-US" sz="1600" dirty="0"/>
          </a:p>
        </p:txBody>
      </p:sp>
      <p:sp>
        <p:nvSpPr>
          <p:cNvPr id="73" name="Rectangle 3">
            <a:extLst>
              <a:ext uri="{FF2B5EF4-FFF2-40B4-BE49-F238E27FC236}">
                <a16:creationId xmlns:a16="http://schemas.microsoft.com/office/drawing/2014/main" id="{63C6EAB1-7123-5E03-6A62-8BC65C64E2FC}"/>
              </a:ext>
            </a:extLst>
          </p:cNvPr>
          <p:cNvSpPr>
            <a:spLocks noChangeArrowheads="1"/>
          </p:cNvSpPr>
          <p:nvPr/>
        </p:nvSpPr>
        <p:spPr bwMode="auto">
          <a:xfrm>
            <a:off x="47580" y="1902159"/>
            <a:ext cx="2943354"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900" b="0" i="0" u="none" strike="noStrike" cap="none" normalizeH="0" baseline="0" dirty="0">
              <a:ln>
                <a:noFill/>
              </a:ln>
              <a:solidFill>
                <a:schemeClr val="tx1"/>
              </a:solidFill>
              <a:effectLst/>
              <a:latin typeface="Arial" panose="020B0604020202020204"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950" b="0" i="0" u="none" strike="noStrike" cap="none" normalizeH="0" baseline="0" dirty="0">
                <a:ln>
                  <a:noFill/>
                </a:ln>
                <a:solidFill>
                  <a:schemeClr val="tx1"/>
                </a:solidFill>
                <a:effectLst/>
                <a:latin typeface="Arial" panose="020B0604020202020204" pitchFamily="34" charset="0"/>
              </a:rPr>
              <a:t>Cervical cancer remains a preventable cause of morbidity and mortality in the United States, but the burden is disproportionately higher among uninsured, publicly insured, and unhoused individuals, whose screening rates fall below national targets.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950" b="0" i="0" u="none" strike="noStrike" cap="none" normalizeH="0" baseline="0" dirty="0">
                <a:ln>
                  <a:noFill/>
                </a:ln>
                <a:solidFill>
                  <a:schemeClr val="tx1"/>
                </a:solidFill>
                <a:effectLst/>
                <a:latin typeface="Arial" panose="020B0604020202020204" pitchFamily="34" charset="0"/>
              </a:rPr>
              <a:t>At Oz, many patients experiencing homelessness or housing instability rely on the Saturday student-run clinic as their only point of healthcare contact, yet few receive recommended cervical cancer screening.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950" b="0" i="0" u="none" strike="noStrike" cap="none" normalizeH="0" baseline="0" dirty="0">
                <a:ln>
                  <a:noFill/>
                </a:ln>
                <a:solidFill>
                  <a:schemeClr val="tx1"/>
                </a:solidFill>
                <a:effectLst/>
                <a:latin typeface="Arial" panose="020B0604020202020204" pitchFamily="34" charset="0"/>
              </a:rPr>
              <a:t>This population faces major barriers to screening, including limited access to primary care, transportation difficulties, unstable contact information, lack of insurance, trauma from sexual assault, and prior negative healthcare experiences.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950" b="0" i="0" u="none" strike="noStrike" cap="none" normalizeH="0" baseline="0" dirty="0">
                <a:ln>
                  <a:noFill/>
                </a:ln>
                <a:solidFill>
                  <a:schemeClr val="tx1"/>
                </a:solidFill>
                <a:effectLst/>
                <a:latin typeface="Arial" panose="020B0604020202020204" pitchFamily="34" charset="0"/>
              </a:rPr>
              <a:t>HPV self-collection is well suited to this setting because it can increase screening uptake while reducing barriers related to pelvic exams, embarrassment, staffing needs, and clinic set-up.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950" b="0" i="0" u="none" strike="noStrike" cap="none" normalizeH="0" baseline="0" dirty="0">
                <a:ln>
                  <a:noFill/>
                </a:ln>
                <a:solidFill>
                  <a:schemeClr val="tx1"/>
                </a:solidFill>
                <a:effectLst/>
                <a:latin typeface="Arial" panose="020B0604020202020204" pitchFamily="34" charset="0"/>
              </a:rPr>
              <a:t>Because follow-up remains difficult in highly transient populations, screening must be paired with patient navigation rather than offered alone.</a:t>
            </a:r>
          </a:p>
        </p:txBody>
      </p:sp>
      <p:sp>
        <p:nvSpPr>
          <p:cNvPr id="10" name="Text 7">
            <a:extLst>
              <a:ext uri="{C183D7F6-B498-43B3-948B-1728B52AA6E4}">
                <adec:decorative xmlns:adec="http://schemas.microsoft.com/office/drawing/2017/decorative" val="1"/>
              </a:ext>
            </a:extLst>
          </p:cNvPr>
          <p:cNvSpPr/>
          <p:nvPr/>
        </p:nvSpPr>
        <p:spPr>
          <a:xfrm>
            <a:off x="131373" y="2280222"/>
            <a:ext cx="2880360" cy="1920240"/>
          </a:xfrm>
          <a:prstGeom prst="rect">
            <a:avLst/>
          </a:prstGeom>
          <a:noFill/>
          <a:ln/>
        </p:spPr>
        <p:txBody>
          <a:bodyPr wrap="square" lIns="508" tIns="508" rIns="508" bIns="508" rtlCol="0" anchor="t">
            <a:noAutofit/>
          </a:bodyPr>
          <a:lstStyle/>
          <a:p>
            <a:pPr marL="0" indent="0">
              <a:buNone/>
            </a:pPr>
            <a:endParaRPr lang="en-US" sz="1200" dirty="0"/>
          </a:p>
        </p:txBody>
      </p:sp>
      <p:sp>
        <p:nvSpPr>
          <p:cNvPr id="11" name="Shape 8">
            <a:extLst>
              <a:ext uri="{C183D7F6-B498-43B3-948B-1728B52AA6E4}">
                <adec:decorative xmlns:adec="http://schemas.microsoft.com/office/drawing/2017/decorative" val="1"/>
              </a:ext>
            </a:extLst>
          </p:cNvPr>
          <p:cNvSpPr/>
          <p:nvPr/>
        </p:nvSpPr>
        <p:spPr>
          <a:xfrm>
            <a:off x="131373" y="5877519"/>
            <a:ext cx="868680" cy="1235930"/>
          </a:xfrm>
          <a:prstGeom prst="roundRect">
            <a:avLst>
              <a:gd name="adj" fmla="val 6316"/>
            </a:avLst>
          </a:prstGeom>
          <a:solidFill>
            <a:srgbClr val="FFFFFF"/>
          </a:solidFill>
          <a:ln w="12700">
            <a:solidFill>
              <a:srgbClr val="C9C1D1"/>
            </a:solidFill>
            <a:prstDash val="solid"/>
          </a:ln>
        </p:spPr>
        <p:txBody>
          <a:bodyPr/>
          <a:lstStyle/>
          <a:p>
            <a:endParaRPr lang="en-US" sz="1600"/>
          </a:p>
        </p:txBody>
      </p:sp>
      <p:sp>
        <p:nvSpPr>
          <p:cNvPr id="12" name="Text 9"/>
          <p:cNvSpPr/>
          <p:nvPr/>
        </p:nvSpPr>
        <p:spPr>
          <a:xfrm>
            <a:off x="151831" y="5942706"/>
            <a:ext cx="868680" cy="256032"/>
          </a:xfrm>
          <a:prstGeom prst="rect">
            <a:avLst/>
          </a:prstGeom>
          <a:noFill/>
          <a:ln/>
        </p:spPr>
        <p:txBody>
          <a:bodyPr wrap="square" lIns="0" tIns="0" rIns="0" bIns="0" rtlCol="0" anchor="ctr"/>
          <a:lstStyle/>
          <a:p>
            <a:pPr marL="0" indent="0" algn="ctr">
              <a:buNone/>
            </a:pPr>
            <a:r>
              <a:rPr lang="en-US" sz="1600" b="1" dirty="0">
                <a:solidFill>
                  <a:srgbClr val="4B1F78"/>
                </a:solidFill>
              </a:rPr>
              <a:t>75.2%</a:t>
            </a:r>
            <a:endParaRPr lang="en-US" sz="1600" dirty="0"/>
          </a:p>
        </p:txBody>
      </p:sp>
      <p:sp>
        <p:nvSpPr>
          <p:cNvPr id="13" name="Text 10"/>
          <p:cNvSpPr/>
          <p:nvPr/>
        </p:nvSpPr>
        <p:spPr>
          <a:xfrm>
            <a:off x="163377" y="6336345"/>
            <a:ext cx="777240" cy="457200"/>
          </a:xfrm>
          <a:prstGeom prst="rect">
            <a:avLst/>
          </a:prstGeom>
          <a:noFill/>
          <a:ln/>
        </p:spPr>
        <p:txBody>
          <a:bodyPr wrap="square" lIns="0" tIns="0" rIns="0" bIns="0" rtlCol="0" anchor="ctr"/>
          <a:lstStyle/>
          <a:p>
            <a:pPr marL="0" indent="0" algn="ctr">
              <a:buNone/>
            </a:pPr>
            <a:r>
              <a:rPr lang="en-US" sz="900" dirty="0">
                <a:solidFill>
                  <a:srgbClr val="6B6174"/>
                </a:solidFill>
              </a:rPr>
              <a:t>U.S adults up-to-date</a:t>
            </a:r>
            <a:endParaRPr lang="en-US" sz="900" dirty="0"/>
          </a:p>
          <a:p>
            <a:pPr marL="0" indent="0" algn="ctr">
              <a:buNone/>
            </a:pPr>
            <a:r>
              <a:rPr lang="en-US" sz="900" dirty="0">
                <a:solidFill>
                  <a:srgbClr val="6B6174"/>
                </a:solidFill>
              </a:rPr>
              <a:t>with screening</a:t>
            </a:r>
            <a:endParaRPr lang="en-US" sz="900" dirty="0"/>
          </a:p>
          <a:p>
            <a:pPr marL="0" indent="0" algn="ctr">
              <a:buNone/>
            </a:pPr>
            <a:r>
              <a:rPr lang="en-US" sz="900" dirty="0">
                <a:solidFill>
                  <a:srgbClr val="6B6174"/>
                </a:solidFill>
              </a:rPr>
              <a:t>(2021)</a:t>
            </a:r>
            <a:endParaRPr lang="en-US" sz="800" dirty="0"/>
          </a:p>
        </p:txBody>
      </p:sp>
      <p:sp>
        <p:nvSpPr>
          <p:cNvPr id="20" name="Shape 17">
            <a:extLst>
              <a:ext uri="{C183D7F6-B498-43B3-948B-1728B52AA6E4}">
                <adec:decorative xmlns:adec="http://schemas.microsoft.com/office/drawing/2017/decorative" val="1"/>
              </a:ext>
            </a:extLst>
          </p:cNvPr>
          <p:cNvSpPr/>
          <p:nvPr/>
        </p:nvSpPr>
        <p:spPr>
          <a:xfrm>
            <a:off x="102372" y="7211506"/>
            <a:ext cx="2888562" cy="347472"/>
          </a:xfrm>
          <a:prstGeom prst="rect">
            <a:avLst/>
          </a:prstGeom>
          <a:solidFill>
            <a:srgbClr val="D8CDE8"/>
          </a:solidFill>
          <a:ln w="12700">
            <a:solidFill>
              <a:srgbClr val="D8CDE8">
                <a:alpha val="0"/>
              </a:srgbClr>
            </a:solidFill>
            <a:prstDash val="solid"/>
          </a:ln>
        </p:spPr>
        <p:txBody>
          <a:bodyPr/>
          <a:lstStyle/>
          <a:p>
            <a:endParaRPr lang="en-US"/>
          </a:p>
        </p:txBody>
      </p:sp>
      <p:sp>
        <p:nvSpPr>
          <p:cNvPr id="21" name="Text 18"/>
          <p:cNvSpPr/>
          <p:nvPr/>
        </p:nvSpPr>
        <p:spPr>
          <a:xfrm>
            <a:off x="458695" y="7251056"/>
            <a:ext cx="2225410" cy="274320"/>
          </a:xfrm>
          <a:prstGeom prst="rect">
            <a:avLst/>
          </a:prstGeom>
          <a:noFill/>
          <a:ln/>
        </p:spPr>
        <p:txBody>
          <a:bodyPr wrap="square" lIns="0" tIns="0" rIns="0" bIns="0" rtlCol="0" anchor="ctr"/>
          <a:lstStyle/>
          <a:p>
            <a:pPr marL="0" indent="0" algn="ctr">
              <a:buNone/>
            </a:pPr>
            <a:r>
              <a:rPr lang="en-US" sz="1600" b="1" dirty="0">
                <a:solidFill>
                  <a:srgbClr val="1F1F1F"/>
                </a:solidFill>
                <a:latin typeface="Arial" pitchFamily="34" charset="0"/>
                <a:ea typeface="Arial" pitchFamily="34" charset="-122"/>
                <a:cs typeface="Arial" pitchFamily="34" charset="-120"/>
              </a:rPr>
              <a:t>Proposed Setting</a:t>
            </a:r>
            <a:endParaRPr lang="en-US" sz="1600" dirty="0"/>
          </a:p>
        </p:txBody>
      </p:sp>
      <p:sp>
        <p:nvSpPr>
          <p:cNvPr id="22" name="Text 19"/>
          <p:cNvSpPr/>
          <p:nvPr/>
        </p:nvSpPr>
        <p:spPr>
          <a:xfrm>
            <a:off x="131777" y="7639995"/>
            <a:ext cx="2861242" cy="1645920"/>
          </a:xfrm>
          <a:prstGeom prst="rect">
            <a:avLst/>
          </a:prstGeom>
          <a:noFill/>
          <a:ln/>
        </p:spPr>
        <p:txBody>
          <a:bodyPr wrap="square" lIns="508" tIns="508" rIns="508" bIns="508" rtlCol="0" anchor="t">
            <a:normAutofit/>
          </a:bodyPr>
          <a:lstStyle/>
          <a:p>
            <a:pPr marL="0" indent="0">
              <a:buNone/>
            </a:pPr>
            <a:r>
              <a:rPr lang="en-US" sz="950" dirty="0">
                <a:latin typeface="Arial" pitchFamily="34" charset="0"/>
                <a:ea typeface="Arial" pitchFamily="34" charset="-122"/>
                <a:cs typeface="Arial" pitchFamily="34" charset="-120"/>
              </a:rPr>
              <a:t>• Site: Ozanam Inn (Oz) Student-Run Community Clinic in New Orleans.</a:t>
            </a:r>
            <a:endParaRPr lang="en-US" sz="950" dirty="0"/>
          </a:p>
          <a:p>
            <a:pPr marL="0" indent="0">
              <a:buNone/>
            </a:pPr>
            <a:r>
              <a:rPr lang="en-US" sz="950" dirty="0">
                <a:latin typeface="Arial" pitchFamily="34" charset="0"/>
                <a:ea typeface="Arial" pitchFamily="34" charset="-122"/>
                <a:cs typeface="Arial" pitchFamily="34" charset="-120"/>
              </a:rPr>
              <a:t>• Eligible patients: ages 21-65 with a cervix who are not up-to-date on screening.</a:t>
            </a:r>
            <a:endParaRPr lang="en-US" sz="950" dirty="0"/>
          </a:p>
          <a:p>
            <a:pPr marL="0" indent="0">
              <a:buNone/>
            </a:pPr>
            <a:r>
              <a:rPr lang="en-US" sz="950" dirty="0">
                <a:latin typeface="Arial" pitchFamily="34" charset="0"/>
                <a:ea typeface="Arial" pitchFamily="34" charset="-122"/>
                <a:cs typeface="Arial" pitchFamily="34" charset="-120"/>
              </a:rPr>
              <a:t>• Core partners: Oz medical students and supervising physicians, UMC gynecology partners, and the Patient Navigation Collaborative (PNC).</a:t>
            </a:r>
            <a:endParaRPr lang="en-US" sz="950" dirty="0"/>
          </a:p>
          <a:p>
            <a:pPr marL="0" indent="0">
              <a:buNone/>
            </a:pPr>
            <a:r>
              <a:rPr lang="en-US" sz="950" dirty="0">
                <a:latin typeface="Arial" pitchFamily="34" charset="0"/>
                <a:ea typeface="Arial" pitchFamily="34" charset="-122"/>
                <a:cs typeface="Arial" pitchFamily="34" charset="-120"/>
              </a:rPr>
              <a:t>• Design: single-site, mixed-method, effectiveness-implementation project with workflow adaptation, pilot testing, and prospective evaluation.</a:t>
            </a:r>
            <a:endParaRPr lang="en-US" sz="950" dirty="0"/>
          </a:p>
        </p:txBody>
      </p:sp>
      <p:sp>
        <p:nvSpPr>
          <p:cNvPr id="24" name="Text 21"/>
          <p:cNvSpPr/>
          <p:nvPr/>
        </p:nvSpPr>
        <p:spPr>
          <a:xfrm>
            <a:off x="151831" y="9318441"/>
            <a:ext cx="2437916" cy="241183"/>
          </a:xfrm>
          <a:prstGeom prst="rect">
            <a:avLst/>
          </a:prstGeom>
          <a:noFill/>
          <a:ln/>
        </p:spPr>
        <p:txBody>
          <a:bodyPr wrap="square" lIns="0" tIns="0" rIns="0" bIns="0" rtlCol="0" anchor="ctr"/>
          <a:lstStyle/>
          <a:p>
            <a:pPr marL="0" indent="0">
              <a:buNone/>
            </a:pPr>
            <a:r>
              <a:rPr lang="en-US" sz="1600" b="1" dirty="0">
                <a:solidFill>
                  <a:srgbClr val="4B1F78"/>
                </a:solidFill>
              </a:rPr>
              <a:t>Patient Navigation </a:t>
            </a:r>
          </a:p>
          <a:p>
            <a:pPr marL="0" indent="0">
              <a:buNone/>
            </a:pPr>
            <a:r>
              <a:rPr lang="en-US" sz="1600" b="1" dirty="0">
                <a:solidFill>
                  <a:srgbClr val="4B1F78"/>
                </a:solidFill>
              </a:rPr>
              <a:t>Collaborative </a:t>
            </a:r>
            <a:endParaRPr lang="en-US" sz="1600" dirty="0"/>
          </a:p>
        </p:txBody>
      </p:sp>
      <p:sp>
        <p:nvSpPr>
          <p:cNvPr id="67" name="Shape 48">
            <a:extLst>
              <a:ext uri="{FF2B5EF4-FFF2-40B4-BE49-F238E27FC236}">
                <a16:creationId xmlns:a16="http://schemas.microsoft.com/office/drawing/2014/main" id="{BE00F2A4-3BB5-3512-FA7C-FDDB707B242F}"/>
              </a:ext>
            </a:extLst>
          </p:cNvPr>
          <p:cNvSpPr/>
          <p:nvPr/>
        </p:nvSpPr>
        <p:spPr>
          <a:xfrm>
            <a:off x="104457" y="9723944"/>
            <a:ext cx="2888562" cy="2509620"/>
          </a:xfrm>
          <a:prstGeom prst="roundRect">
            <a:avLst>
              <a:gd name="adj" fmla="val 4545"/>
            </a:avLst>
          </a:prstGeom>
          <a:solidFill>
            <a:srgbClr val="D7F0E2"/>
          </a:solidFill>
          <a:ln w="12700">
            <a:solidFill>
              <a:srgbClr val="7030A0"/>
            </a:solidFill>
            <a:prstDash val="solid"/>
          </a:ln>
        </p:spPr>
        <p:txBody>
          <a:bodyPr/>
          <a:lstStyle/>
          <a:p>
            <a:pPr marL="171450" indent="-171450" fontAlgn="base">
              <a:buFont typeface="Arial" panose="020B0604020202020204" pitchFamily="34" charset="0"/>
              <a:buChar char="•"/>
            </a:pPr>
            <a:r>
              <a:rPr lang="en-US" sz="950" dirty="0"/>
              <a:t>The Patient Navigation Collaborative (PNC) is a student-run program that supports patients with appointment scheduling, insurance enrollment, transportation coordination, and linkage to community resources beyond a single clinic visit.</a:t>
            </a:r>
          </a:p>
          <a:p>
            <a:pPr marL="171450" indent="-171450" fontAlgn="base">
              <a:buFont typeface="Arial" panose="020B0604020202020204" pitchFamily="34" charset="0"/>
              <a:buChar char="•"/>
            </a:pPr>
            <a:r>
              <a:rPr lang="en-US" sz="950" dirty="0"/>
              <a:t>PNC is especially important to this project because it helps address the same barriers that often prevent follow-up after HPV screening, including unreliable phone access, transportation difficulties, and insurance limitations.</a:t>
            </a:r>
          </a:p>
          <a:p>
            <a:pPr marL="171450" indent="-171450" fontAlgn="base">
              <a:buFont typeface="Arial" panose="020B0604020202020204" pitchFamily="34" charset="0"/>
              <a:buChar char="•"/>
            </a:pPr>
            <a:r>
              <a:rPr lang="en-US" sz="950" dirty="0"/>
              <a:t>Its pod-based, longitudinal structure makes it well suited to helping Oz patients receive results and complete needed gynecologic follow-up after abnormal HPV testing. </a:t>
            </a:r>
          </a:p>
          <a:p>
            <a:endParaRPr lang="en-US" dirty="0"/>
          </a:p>
        </p:txBody>
      </p:sp>
      <p:sp>
        <p:nvSpPr>
          <p:cNvPr id="14" name="Shape 11">
            <a:extLst>
              <a:ext uri="{C183D7F6-B498-43B3-948B-1728B52AA6E4}">
                <adec:decorative xmlns:adec="http://schemas.microsoft.com/office/drawing/2017/decorative" val="1"/>
              </a:ext>
            </a:extLst>
          </p:cNvPr>
          <p:cNvSpPr/>
          <p:nvPr/>
        </p:nvSpPr>
        <p:spPr>
          <a:xfrm>
            <a:off x="1086921" y="5877519"/>
            <a:ext cx="868680" cy="1218600"/>
          </a:xfrm>
          <a:prstGeom prst="roundRect">
            <a:avLst>
              <a:gd name="adj" fmla="val 6316"/>
            </a:avLst>
          </a:prstGeom>
          <a:solidFill>
            <a:srgbClr val="FFFFFF"/>
          </a:solidFill>
          <a:ln w="12700">
            <a:solidFill>
              <a:srgbClr val="C9C1D1"/>
            </a:solidFill>
            <a:prstDash val="solid"/>
          </a:ln>
        </p:spPr>
        <p:txBody>
          <a:bodyPr/>
          <a:lstStyle/>
          <a:p>
            <a:endParaRPr lang="en-US" sz="1600"/>
          </a:p>
        </p:txBody>
      </p:sp>
      <p:sp>
        <p:nvSpPr>
          <p:cNvPr id="15" name="Text 12"/>
          <p:cNvSpPr/>
          <p:nvPr/>
        </p:nvSpPr>
        <p:spPr>
          <a:xfrm>
            <a:off x="1060142" y="5936423"/>
            <a:ext cx="868680" cy="256032"/>
          </a:xfrm>
          <a:prstGeom prst="rect">
            <a:avLst/>
          </a:prstGeom>
          <a:noFill/>
          <a:ln/>
        </p:spPr>
        <p:txBody>
          <a:bodyPr wrap="square" lIns="0" tIns="0" rIns="0" bIns="0" rtlCol="0" anchor="ctr"/>
          <a:lstStyle/>
          <a:p>
            <a:pPr marL="0" indent="0" algn="ctr">
              <a:buNone/>
            </a:pPr>
            <a:r>
              <a:rPr lang="en-US" sz="1600" b="1" dirty="0">
                <a:solidFill>
                  <a:srgbClr val="4B1F78"/>
                </a:solidFill>
              </a:rPr>
              <a:t>~60%</a:t>
            </a:r>
            <a:endParaRPr lang="en-US" sz="1600" dirty="0"/>
          </a:p>
        </p:txBody>
      </p:sp>
      <p:sp>
        <p:nvSpPr>
          <p:cNvPr id="16" name="Text 13"/>
          <p:cNvSpPr/>
          <p:nvPr/>
        </p:nvSpPr>
        <p:spPr>
          <a:xfrm>
            <a:off x="1105862" y="6230762"/>
            <a:ext cx="777240" cy="457200"/>
          </a:xfrm>
          <a:prstGeom prst="rect">
            <a:avLst/>
          </a:prstGeom>
          <a:noFill/>
          <a:ln/>
        </p:spPr>
        <p:txBody>
          <a:bodyPr wrap="square" lIns="0" tIns="0" rIns="0" bIns="0" rtlCol="0" anchor="ctr"/>
          <a:lstStyle/>
          <a:p>
            <a:pPr marL="0" indent="0" algn="ctr">
              <a:buNone/>
            </a:pPr>
            <a:r>
              <a:rPr lang="en-US" sz="900" dirty="0">
                <a:solidFill>
                  <a:srgbClr val="6B6174"/>
                </a:solidFill>
              </a:rPr>
              <a:t>screened in</a:t>
            </a:r>
            <a:endParaRPr lang="en-US" sz="900" dirty="0"/>
          </a:p>
          <a:p>
            <a:pPr marL="0" indent="0" algn="ctr">
              <a:buNone/>
            </a:pPr>
            <a:r>
              <a:rPr lang="en-US" sz="900" dirty="0">
                <a:solidFill>
                  <a:srgbClr val="6B6174"/>
                </a:solidFill>
              </a:rPr>
              <a:t>last 3 years among PEH</a:t>
            </a:r>
            <a:endParaRPr lang="en-US" sz="900" dirty="0"/>
          </a:p>
        </p:txBody>
      </p:sp>
      <p:sp>
        <p:nvSpPr>
          <p:cNvPr id="17" name="Shape 14">
            <a:extLst>
              <a:ext uri="{C183D7F6-B498-43B3-948B-1728B52AA6E4}">
                <adec:decorative xmlns:adec="http://schemas.microsoft.com/office/drawing/2017/decorative" val="1"/>
              </a:ext>
            </a:extLst>
          </p:cNvPr>
          <p:cNvSpPr/>
          <p:nvPr/>
        </p:nvSpPr>
        <p:spPr>
          <a:xfrm>
            <a:off x="2069901" y="5902674"/>
            <a:ext cx="868680" cy="1178425"/>
          </a:xfrm>
          <a:prstGeom prst="roundRect">
            <a:avLst>
              <a:gd name="adj" fmla="val 6316"/>
            </a:avLst>
          </a:prstGeom>
          <a:solidFill>
            <a:srgbClr val="FFFFFF"/>
          </a:solidFill>
          <a:ln w="12700">
            <a:solidFill>
              <a:srgbClr val="C9C1D1"/>
            </a:solidFill>
            <a:prstDash val="solid"/>
          </a:ln>
        </p:spPr>
        <p:txBody>
          <a:bodyPr/>
          <a:lstStyle/>
          <a:p>
            <a:endParaRPr lang="en-US" sz="1600"/>
          </a:p>
        </p:txBody>
      </p:sp>
      <p:sp>
        <p:nvSpPr>
          <p:cNvPr id="18" name="Text 15"/>
          <p:cNvSpPr/>
          <p:nvPr/>
        </p:nvSpPr>
        <p:spPr>
          <a:xfrm>
            <a:off x="2069901" y="5929653"/>
            <a:ext cx="868680" cy="256032"/>
          </a:xfrm>
          <a:prstGeom prst="rect">
            <a:avLst/>
          </a:prstGeom>
          <a:noFill/>
          <a:ln/>
        </p:spPr>
        <p:txBody>
          <a:bodyPr wrap="square" lIns="0" tIns="0" rIns="0" bIns="0" rtlCol="0" anchor="ctr"/>
          <a:lstStyle/>
          <a:p>
            <a:pPr marL="0" indent="0" algn="ctr">
              <a:buNone/>
            </a:pPr>
            <a:r>
              <a:rPr lang="en-US" sz="1600" b="1" dirty="0">
                <a:solidFill>
                  <a:srgbClr val="4B1F78"/>
                </a:solidFill>
              </a:rPr>
              <a:t>&lt;20%</a:t>
            </a:r>
            <a:endParaRPr lang="en-US" sz="1600" dirty="0"/>
          </a:p>
        </p:txBody>
      </p:sp>
      <p:sp>
        <p:nvSpPr>
          <p:cNvPr id="19" name="Text 16"/>
          <p:cNvSpPr/>
          <p:nvPr/>
        </p:nvSpPr>
        <p:spPr>
          <a:xfrm>
            <a:off x="2115621" y="6411562"/>
            <a:ext cx="777240" cy="457200"/>
          </a:xfrm>
          <a:prstGeom prst="rect">
            <a:avLst/>
          </a:prstGeom>
          <a:noFill/>
          <a:ln/>
        </p:spPr>
        <p:txBody>
          <a:bodyPr wrap="square" lIns="0" tIns="0" rIns="0" bIns="0" rtlCol="0" anchor="ctr"/>
          <a:lstStyle/>
          <a:p>
            <a:pPr marL="0" indent="0" algn="ctr">
              <a:buNone/>
            </a:pPr>
            <a:r>
              <a:rPr lang="en-US" sz="800" dirty="0">
                <a:solidFill>
                  <a:srgbClr val="6B6174"/>
                </a:solidFill>
              </a:rPr>
              <a:t>HPV-positive participants completed recommended </a:t>
            </a:r>
            <a:r>
              <a:rPr lang="en-US" sz="800" dirty="0" err="1">
                <a:solidFill>
                  <a:srgbClr val="6B6174"/>
                </a:solidFill>
              </a:rPr>
              <a:t>followup</a:t>
            </a:r>
            <a:r>
              <a:rPr lang="en-US" sz="800" dirty="0">
                <a:solidFill>
                  <a:srgbClr val="6B6174"/>
                </a:solidFill>
              </a:rPr>
              <a:t> in EMPOWER study (2025)</a:t>
            </a:r>
            <a:endParaRPr lang="en-US" sz="800" dirty="0"/>
          </a:p>
        </p:txBody>
      </p:sp>
      <p:sp>
        <p:nvSpPr>
          <p:cNvPr id="26" name="Shape 23">
            <a:extLst>
              <a:ext uri="{C183D7F6-B498-43B3-948B-1728B52AA6E4}">
                <adec:decorative xmlns:adec="http://schemas.microsoft.com/office/drawing/2017/decorative" val="1"/>
              </a:ext>
            </a:extLst>
          </p:cNvPr>
          <p:cNvSpPr/>
          <p:nvPr/>
        </p:nvSpPr>
        <p:spPr>
          <a:xfrm>
            <a:off x="3200400" y="1740236"/>
            <a:ext cx="2996764" cy="357200"/>
          </a:xfrm>
          <a:prstGeom prst="rect">
            <a:avLst/>
          </a:prstGeom>
          <a:solidFill>
            <a:srgbClr val="D8CDE8"/>
          </a:solidFill>
          <a:ln w="12700">
            <a:solidFill>
              <a:srgbClr val="D8CDE8">
                <a:alpha val="0"/>
              </a:srgbClr>
            </a:solidFill>
            <a:prstDash val="solid"/>
          </a:ln>
        </p:spPr>
        <p:txBody>
          <a:bodyPr/>
          <a:lstStyle/>
          <a:p>
            <a:endParaRPr lang="en-US"/>
          </a:p>
        </p:txBody>
      </p:sp>
      <p:sp>
        <p:nvSpPr>
          <p:cNvPr id="27" name="Text 24"/>
          <p:cNvSpPr/>
          <p:nvPr/>
        </p:nvSpPr>
        <p:spPr>
          <a:xfrm>
            <a:off x="3256968" y="1751512"/>
            <a:ext cx="2852651" cy="282276"/>
          </a:xfrm>
          <a:prstGeom prst="rect">
            <a:avLst/>
          </a:prstGeom>
          <a:noFill/>
          <a:ln/>
        </p:spPr>
        <p:txBody>
          <a:bodyPr wrap="square" lIns="0" tIns="0" rIns="0" bIns="0" rtlCol="0" anchor="ctr"/>
          <a:lstStyle/>
          <a:p>
            <a:pPr marL="0" indent="0" algn="ctr">
              <a:buNone/>
            </a:pPr>
            <a:r>
              <a:rPr lang="en-US" sz="1600" b="1" dirty="0">
                <a:solidFill>
                  <a:srgbClr val="1F1F1F"/>
                </a:solidFill>
                <a:latin typeface="Arial" pitchFamily="34" charset="0"/>
                <a:ea typeface="Arial" pitchFamily="34" charset="-122"/>
                <a:cs typeface="Arial" pitchFamily="34" charset="-120"/>
              </a:rPr>
              <a:t>Project Aims</a:t>
            </a:r>
            <a:endParaRPr lang="en-US" sz="1600" dirty="0"/>
          </a:p>
        </p:txBody>
      </p:sp>
      <p:sp>
        <p:nvSpPr>
          <p:cNvPr id="28" name="Shape 25">
            <a:extLst>
              <a:ext uri="{C183D7F6-B498-43B3-948B-1728B52AA6E4}">
                <adec:decorative xmlns:adec="http://schemas.microsoft.com/office/drawing/2017/decorative" val="1"/>
              </a:ext>
            </a:extLst>
          </p:cNvPr>
          <p:cNvSpPr/>
          <p:nvPr/>
        </p:nvSpPr>
        <p:spPr>
          <a:xfrm>
            <a:off x="3200400" y="2295487"/>
            <a:ext cx="3008376" cy="2437005"/>
          </a:xfrm>
          <a:prstGeom prst="roundRect">
            <a:avLst>
              <a:gd name="adj" fmla="val 2553"/>
            </a:avLst>
          </a:prstGeom>
          <a:solidFill>
            <a:srgbClr val="FFFFFF"/>
          </a:solidFill>
          <a:ln w="12700">
            <a:solidFill>
              <a:srgbClr val="C9C1D1"/>
            </a:solidFill>
            <a:prstDash val="solid"/>
          </a:ln>
        </p:spPr>
        <p:txBody>
          <a:bodyPr/>
          <a:lstStyle/>
          <a:p>
            <a:endParaRPr lang="en-US"/>
          </a:p>
        </p:txBody>
      </p:sp>
      <p:sp>
        <p:nvSpPr>
          <p:cNvPr id="29" name="Text 26"/>
          <p:cNvSpPr/>
          <p:nvPr/>
        </p:nvSpPr>
        <p:spPr>
          <a:xfrm>
            <a:off x="3329014" y="2768821"/>
            <a:ext cx="2894133" cy="1756510"/>
          </a:xfrm>
          <a:prstGeom prst="rect">
            <a:avLst/>
          </a:prstGeom>
          <a:noFill/>
          <a:ln/>
        </p:spPr>
        <p:txBody>
          <a:bodyPr wrap="square" lIns="254" tIns="254" rIns="254" bIns="254" rtlCol="0" anchor="ctr">
            <a:noAutofit/>
          </a:bodyPr>
          <a:lstStyle/>
          <a:p>
            <a:r>
              <a:rPr lang="en-US" sz="1100" b="1" dirty="0">
                <a:solidFill>
                  <a:srgbClr val="4B1F78"/>
                </a:solidFill>
              </a:rPr>
              <a:t>Aim 1. </a:t>
            </a:r>
            <a:r>
              <a:rPr lang="en-US" sz="1100" dirty="0"/>
              <a:t>Adapt HPV self-collection, laboratory, and navigation workflows to fit Oz clinic operations.</a:t>
            </a:r>
          </a:p>
          <a:p>
            <a:br>
              <a:rPr lang="en-US" sz="1100" dirty="0"/>
            </a:br>
            <a:r>
              <a:rPr lang="en-US" sz="1100" b="1" dirty="0">
                <a:solidFill>
                  <a:srgbClr val="4B1F78"/>
                </a:solidFill>
              </a:rPr>
              <a:t>Aim 2. </a:t>
            </a:r>
            <a:r>
              <a:rPr lang="en-US" sz="1100" dirty="0"/>
              <a:t>Evaluate feasibility, reach, and preliminary effectiveness over 12 months, including screening uptake, HPV positivity, and follow-up completion.</a:t>
            </a:r>
          </a:p>
          <a:p>
            <a:br>
              <a:rPr lang="en-US" sz="1100" dirty="0"/>
            </a:br>
            <a:r>
              <a:rPr lang="en-US" sz="1100" b="1" dirty="0">
                <a:solidFill>
                  <a:srgbClr val="4B1F78"/>
                </a:solidFill>
              </a:rPr>
              <a:t>Aim 3. </a:t>
            </a:r>
            <a:r>
              <a:rPr lang="en-US" sz="1100" dirty="0"/>
              <a:t>Assess implementation outcomes, barriers/facilitators, and costs to refine the program and support scale-up across SRCC sites.</a:t>
            </a:r>
          </a:p>
          <a:p>
            <a:br>
              <a:rPr lang="en-US" sz="1100" dirty="0"/>
            </a:br>
            <a:endParaRPr lang="en-US" sz="1100" dirty="0"/>
          </a:p>
        </p:txBody>
      </p:sp>
      <p:sp>
        <p:nvSpPr>
          <p:cNvPr id="52" name="Text 49"/>
          <p:cNvSpPr/>
          <p:nvPr/>
        </p:nvSpPr>
        <p:spPr>
          <a:xfrm>
            <a:off x="3217129" y="4846088"/>
            <a:ext cx="2880359" cy="210965"/>
          </a:xfrm>
          <a:prstGeom prst="rect">
            <a:avLst/>
          </a:prstGeom>
          <a:noFill/>
          <a:ln/>
        </p:spPr>
        <p:txBody>
          <a:bodyPr wrap="square" lIns="0" tIns="0" rIns="0" bIns="0" rtlCol="0" anchor="ctr"/>
          <a:lstStyle/>
          <a:p>
            <a:pPr marL="0" indent="0">
              <a:buNone/>
            </a:pPr>
            <a:r>
              <a:rPr lang="en-US" sz="1600" b="1" dirty="0">
                <a:solidFill>
                  <a:srgbClr val="4B1F78"/>
                </a:solidFill>
              </a:rPr>
              <a:t>Implementation Question</a:t>
            </a:r>
            <a:endParaRPr lang="en-US" sz="1600" dirty="0"/>
          </a:p>
        </p:txBody>
      </p:sp>
      <p:sp>
        <p:nvSpPr>
          <p:cNvPr id="51" name="Shape 48">
            <a:extLst>
              <a:ext uri="{C183D7F6-B498-43B3-948B-1728B52AA6E4}">
                <adec:decorative xmlns:adec="http://schemas.microsoft.com/office/drawing/2017/decorative" val="1"/>
              </a:ext>
            </a:extLst>
          </p:cNvPr>
          <p:cNvSpPr/>
          <p:nvPr/>
        </p:nvSpPr>
        <p:spPr>
          <a:xfrm>
            <a:off x="3200400" y="5154819"/>
            <a:ext cx="2996764" cy="1256744"/>
          </a:xfrm>
          <a:prstGeom prst="roundRect">
            <a:avLst>
              <a:gd name="adj" fmla="val 4545"/>
            </a:avLst>
          </a:prstGeom>
          <a:solidFill>
            <a:srgbClr val="D7F0E2"/>
          </a:solidFill>
          <a:ln w="12700">
            <a:solidFill>
              <a:srgbClr val="7030A0"/>
            </a:solidFill>
            <a:prstDash val="solid"/>
          </a:ln>
        </p:spPr>
        <p:txBody>
          <a:bodyPr/>
          <a:lstStyle/>
          <a:p>
            <a:endParaRPr lang="en-US"/>
          </a:p>
        </p:txBody>
      </p:sp>
      <p:sp>
        <p:nvSpPr>
          <p:cNvPr id="53" name="Text 50"/>
          <p:cNvSpPr/>
          <p:nvPr/>
        </p:nvSpPr>
        <p:spPr>
          <a:xfrm>
            <a:off x="3292899" y="5423585"/>
            <a:ext cx="2788920" cy="734113"/>
          </a:xfrm>
          <a:prstGeom prst="rect">
            <a:avLst/>
          </a:prstGeom>
          <a:noFill/>
          <a:ln/>
        </p:spPr>
        <p:txBody>
          <a:bodyPr wrap="square" lIns="254" tIns="254" rIns="254" bIns="254" rtlCol="0" anchor="ctr">
            <a:noAutofit/>
          </a:bodyPr>
          <a:lstStyle/>
          <a:p>
            <a:r>
              <a:rPr lang="en-US" sz="1100" dirty="0"/>
              <a:t>Can HPV self-collection be feasibly and sustainably integrated into Oz’s existing Saturday clinic workflow, together with PNC-based navigation, in a way that increases screening and supports follow-up for unhoused patients?</a:t>
            </a:r>
          </a:p>
        </p:txBody>
      </p:sp>
      <p:sp>
        <p:nvSpPr>
          <p:cNvPr id="30" name="Shape 27">
            <a:extLst>
              <a:ext uri="{C183D7F6-B498-43B3-948B-1728B52AA6E4}">
                <adec:decorative xmlns:adec="http://schemas.microsoft.com/office/drawing/2017/decorative" val="1"/>
              </a:ext>
            </a:extLst>
          </p:cNvPr>
          <p:cNvSpPr/>
          <p:nvPr/>
        </p:nvSpPr>
        <p:spPr>
          <a:xfrm>
            <a:off x="3218925" y="6628605"/>
            <a:ext cx="2962655" cy="439475"/>
          </a:xfrm>
          <a:prstGeom prst="rect">
            <a:avLst/>
          </a:prstGeom>
          <a:solidFill>
            <a:srgbClr val="D8CDE8"/>
          </a:solidFill>
          <a:ln w="12700">
            <a:solidFill>
              <a:srgbClr val="D8CDE8">
                <a:alpha val="0"/>
              </a:srgbClr>
            </a:solidFill>
            <a:prstDash val="solid"/>
          </a:ln>
        </p:spPr>
        <p:txBody>
          <a:bodyPr/>
          <a:lstStyle/>
          <a:p>
            <a:endParaRPr lang="en-US"/>
          </a:p>
        </p:txBody>
      </p:sp>
      <p:sp>
        <p:nvSpPr>
          <p:cNvPr id="31" name="Text 28"/>
          <p:cNvSpPr/>
          <p:nvPr/>
        </p:nvSpPr>
        <p:spPr>
          <a:xfrm>
            <a:off x="3674188" y="6717063"/>
            <a:ext cx="2075688" cy="212924"/>
          </a:xfrm>
          <a:prstGeom prst="rect">
            <a:avLst/>
          </a:prstGeom>
          <a:noFill/>
          <a:ln/>
        </p:spPr>
        <p:txBody>
          <a:bodyPr wrap="square" lIns="0" tIns="0" rIns="0" bIns="0" rtlCol="0" anchor="ctr"/>
          <a:lstStyle/>
          <a:p>
            <a:pPr marL="0" indent="0" algn="ctr">
              <a:buNone/>
            </a:pPr>
            <a:r>
              <a:rPr lang="en-US" sz="1600" b="1" dirty="0">
                <a:solidFill>
                  <a:srgbClr val="1F1F1F"/>
                </a:solidFill>
                <a:latin typeface="Arial" pitchFamily="34" charset="0"/>
                <a:ea typeface="Arial" pitchFamily="34" charset="-122"/>
                <a:cs typeface="Arial" pitchFamily="34" charset="-120"/>
              </a:rPr>
              <a:t>Proposed Workflow</a:t>
            </a:r>
            <a:endParaRPr lang="en-US" sz="1600" dirty="0"/>
          </a:p>
        </p:txBody>
      </p:sp>
      <p:sp>
        <p:nvSpPr>
          <p:cNvPr id="32" name="Shape 29">
            <a:extLst>
              <a:ext uri="{C183D7F6-B498-43B3-948B-1728B52AA6E4}">
                <adec:decorative xmlns:adec="http://schemas.microsoft.com/office/drawing/2017/decorative" val="1"/>
              </a:ext>
            </a:extLst>
          </p:cNvPr>
          <p:cNvSpPr/>
          <p:nvPr/>
        </p:nvSpPr>
        <p:spPr>
          <a:xfrm>
            <a:off x="3199345" y="7197961"/>
            <a:ext cx="3008376" cy="676280"/>
          </a:xfrm>
          <a:prstGeom prst="roundRect">
            <a:avLst>
              <a:gd name="adj" fmla="val 7576"/>
            </a:avLst>
          </a:prstGeom>
          <a:solidFill>
            <a:srgbClr val="FFFFFF"/>
          </a:solidFill>
          <a:ln w="12700">
            <a:solidFill>
              <a:srgbClr val="C9C1D1"/>
            </a:solidFill>
            <a:prstDash val="solid"/>
          </a:ln>
        </p:spPr>
        <p:txBody>
          <a:bodyPr/>
          <a:lstStyle/>
          <a:p>
            <a:endParaRPr lang="en-US"/>
          </a:p>
        </p:txBody>
      </p:sp>
      <p:sp>
        <p:nvSpPr>
          <p:cNvPr id="33" name="Text 30"/>
          <p:cNvSpPr/>
          <p:nvPr/>
        </p:nvSpPr>
        <p:spPr>
          <a:xfrm>
            <a:off x="3307192" y="7397506"/>
            <a:ext cx="1253491" cy="164592"/>
          </a:xfrm>
          <a:prstGeom prst="rect">
            <a:avLst/>
          </a:prstGeom>
          <a:noFill/>
          <a:ln/>
        </p:spPr>
        <p:txBody>
          <a:bodyPr wrap="square" lIns="0" tIns="0" rIns="0" bIns="0" rtlCol="0" anchor="ctr"/>
          <a:lstStyle/>
          <a:p>
            <a:pPr marL="0" indent="0">
              <a:buNone/>
            </a:pPr>
            <a:r>
              <a:rPr lang="en-US" sz="1260" b="1" dirty="0">
                <a:solidFill>
                  <a:srgbClr val="4B1F78"/>
                </a:solidFill>
              </a:rPr>
              <a:t>1. Identify eligibility</a:t>
            </a:r>
            <a:endParaRPr lang="en-US" sz="1260" dirty="0"/>
          </a:p>
        </p:txBody>
      </p:sp>
      <p:sp>
        <p:nvSpPr>
          <p:cNvPr id="34" name="Text 31"/>
          <p:cNvSpPr/>
          <p:nvPr/>
        </p:nvSpPr>
        <p:spPr>
          <a:xfrm>
            <a:off x="4229826" y="7256457"/>
            <a:ext cx="1894163" cy="563483"/>
          </a:xfrm>
          <a:prstGeom prst="rect">
            <a:avLst/>
          </a:prstGeom>
          <a:noFill/>
          <a:ln/>
        </p:spPr>
        <p:txBody>
          <a:bodyPr wrap="square" lIns="0" tIns="0" rIns="0" bIns="0" rtlCol="0" anchor="ctr">
            <a:normAutofit/>
          </a:bodyPr>
          <a:lstStyle/>
          <a:p>
            <a:pPr marL="0" indent="0">
              <a:buNone/>
            </a:pPr>
            <a:r>
              <a:rPr lang="en-US" sz="1100" dirty="0">
                <a:solidFill>
                  <a:srgbClr val="1F1F1F"/>
                </a:solidFill>
              </a:rPr>
              <a:t>Ask about recent screening and confirm history in clinic workflow.</a:t>
            </a:r>
            <a:endParaRPr lang="en-US" sz="1100" dirty="0"/>
          </a:p>
        </p:txBody>
      </p:sp>
      <p:sp>
        <p:nvSpPr>
          <p:cNvPr id="35" name="Text 32"/>
          <p:cNvSpPr/>
          <p:nvPr/>
        </p:nvSpPr>
        <p:spPr>
          <a:xfrm>
            <a:off x="4421733" y="7828897"/>
            <a:ext cx="138950" cy="325800"/>
          </a:xfrm>
          <a:prstGeom prst="rect">
            <a:avLst/>
          </a:prstGeom>
          <a:noFill/>
          <a:ln/>
        </p:spPr>
        <p:txBody>
          <a:bodyPr wrap="square" lIns="0" tIns="0" rIns="0" bIns="0" rtlCol="0" anchor="ctr"/>
          <a:lstStyle/>
          <a:p>
            <a:pPr marL="0" indent="0" algn="ctr">
              <a:buNone/>
            </a:pPr>
            <a:r>
              <a:rPr lang="en-US" sz="1800" b="1" dirty="0">
                <a:solidFill>
                  <a:srgbClr val="4B1F78"/>
                </a:solidFill>
              </a:rPr>
              <a:t>↓</a:t>
            </a:r>
            <a:endParaRPr lang="en-US" sz="1800" dirty="0"/>
          </a:p>
        </p:txBody>
      </p:sp>
      <p:sp>
        <p:nvSpPr>
          <p:cNvPr id="36" name="Shape 33">
            <a:extLst>
              <a:ext uri="{C183D7F6-B498-43B3-948B-1728B52AA6E4}">
                <adec:decorative xmlns:adec="http://schemas.microsoft.com/office/drawing/2017/decorative" val="1"/>
              </a:ext>
            </a:extLst>
          </p:cNvPr>
          <p:cNvSpPr/>
          <p:nvPr/>
        </p:nvSpPr>
        <p:spPr>
          <a:xfrm>
            <a:off x="3199345" y="8240377"/>
            <a:ext cx="3008376" cy="603504"/>
          </a:xfrm>
          <a:prstGeom prst="roundRect">
            <a:avLst>
              <a:gd name="adj" fmla="val 7576"/>
            </a:avLst>
          </a:prstGeom>
          <a:solidFill>
            <a:srgbClr val="FFFFFF"/>
          </a:solidFill>
          <a:ln w="12700">
            <a:solidFill>
              <a:srgbClr val="C9C1D1"/>
            </a:solidFill>
            <a:prstDash val="solid"/>
          </a:ln>
        </p:spPr>
        <p:txBody>
          <a:bodyPr/>
          <a:lstStyle/>
          <a:p>
            <a:endParaRPr lang="en-US"/>
          </a:p>
        </p:txBody>
      </p:sp>
      <p:sp>
        <p:nvSpPr>
          <p:cNvPr id="37" name="Text 34"/>
          <p:cNvSpPr/>
          <p:nvPr/>
        </p:nvSpPr>
        <p:spPr>
          <a:xfrm>
            <a:off x="3307192" y="8452906"/>
            <a:ext cx="1253491" cy="164592"/>
          </a:xfrm>
          <a:prstGeom prst="rect">
            <a:avLst/>
          </a:prstGeom>
          <a:noFill/>
          <a:ln/>
        </p:spPr>
        <p:txBody>
          <a:bodyPr wrap="square" lIns="0" tIns="0" rIns="0" bIns="0" rtlCol="0" anchor="ctr"/>
          <a:lstStyle/>
          <a:p>
            <a:pPr marL="0" indent="0">
              <a:buNone/>
            </a:pPr>
            <a:r>
              <a:rPr lang="en-US" sz="1260" b="1" dirty="0">
                <a:solidFill>
                  <a:srgbClr val="4B1F78"/>
                </a:solidFill>
              </a:rPr>
              <a:t>2. Offer self-collection</a:t>
            </a:r>
            <a:endParaRPr lang="en-US" sz="1260" dirty="0"/>
          </a:p>
        </p:txBody>
      </p:sp>
      <p:sp>
        <p:nvSpPr>
          <p:cNvPr id="38" name="Text 35"/>
          <p:cNvSpPr/>
          <p:nvPr/>
        </p:nvSpPr>
        <p:spPr>
          <a:xfrm>
            <a:off x="4366799" y="8359634"/>
            <a:ext cx="1606324" cy="329184"/>
          </a:xfrm>
          <a:prstGeom prst="rect">
            <a:avLst/>
          </a:prstGeom>
          <a:noFill/>
          <a:ln/>
        </p:spPr>
        <p:txBody>
          <a:bodyPr wrap="square" lIns="0" tIns="0" rIns="0" bIns="0" rtlCol="0" anchor="ctr">
            <a:noAutofit/>
          </a:bodyPr>
          <a:lstStyle/>
          <a:p>
            <a:pPr marL="0" indent="0">
              <a:buNone/>
            </a:pPr>
            <a:r>
              <a:rPr lang="en-US" sz="1100" dirty="0">
                <a:solidFill>
                  <a:srgbClr val="1F1F1F"/>
                </a:solidFill>
              </a:rPr>
              <a:t>Provide plain-language instructions and private restroom collection.</a:t>
            </a:r>
            <a:endParaRPr lang="en-US" sz="1100" dirty="0"/>
          </a:p>
        </p:txBody>
      </p:sp>
      <p:sp>
        <p:nvSpPr>
          <p:cNvPr id="40" name="Shape 37">
            <a:extLst>
              <a:ext uri="{C183D7F6-B498-43B3-948B-1728B52AA6E4}">
                <adec:decorative xmlns:adec="http://schemas.microsoft.com/office/drawing/2017/decorative" val="1"/>
              </a:ext>
            </a:extLst>
          </p:cNvPr>
          <p:cNvSpPr/>
          <p:nvPr/>
        </p:nvSpPr>
        <p:spPr>
          <a:xfrm>
            <a:off x="3199345" y="9282793"/>
            <a:ext cx="3008376" cy="603504"/>
          </a:xfrm>
          <a:prstGeom prst="roundRect">
            <a:avLst>
              <a:gd name="adj" fmla="val 7576"/>
            </a:avLst>
          </a:prstGeom>
          <a:solidFill>
            <a:srgbClr val="FFFFFF"/>
          </a:solidFill>
          <a:ln w="12700">
            <a:solidFill>
              <a:srgbClr val="C9C1D1"/>
            </a:solidFill>
            <a:prstDash val="solid"/>
          </a:ln>
        </p:spPr>
        <p:txBody>
          <a:bodyPr/>
          <a:lstStyle/>
          <a:p>
            <a:endParaRPr lang="en-US"/>
          </a:p>
        </p:txBody>
      </p:sp>
      <p:sp>
        <p:nvSpPr>
          <p:cNvPr id="41" name="Text 38"/>
          <p:cNvSpPr/>
          <p:nvPr/>
        </p:nvSpPr>
        <p:spPr>
          <a:xfrm>
            <a:off x="3307192" y="9506821"/>
            <a:ext cx="1253491" cy="164592"/>
          </a:xfrm>
          <a:prstGeom prst="rect">
            <a:avLst/>
          </a:prstGeom>
          <a:noFill/>
          <a:ln/>
        </p:spPr>
        <p:txBody>
          <a:bodyPr wrap="square" lIns="0" tIns="0" rIns="0" bIns="0" rtlCol="0" anchor="ctr"/>
          <a:lstStyle/>
          <a:p>
            <a:pPr marL="0" indent="0">
              <a:buNone/>
            </a:pPr>
            <a:r>
              <a:rPr lang="en-US" sz="1260" b="1" dirty="0">
                <a:solidFill>
                  <a:srgbClr val="4B1F78"/>
                </a:solidFill>
              </a:rPr>
              <a:t>3. Process the test</a:t>
            </a:r>
            <a:endParaRPr lang="en-US" sz="1260" dirty="0"/>
          </a:p>
        </p:txBody>
      </p:sp>
      <p:sp>
        <p:nvSpPr>
          <p:cNvPr id="42" name="Text 39"/>
          <p:cNvSpPr/>
          <p:nvPr/>
        </p:nvSpPr>
        <p:spPr>
          <a:xfrm>
            <a:off x="4459763" y="9427909"/>
            <a:ext cx="1606324" cy="329184"/>
          </a:xfrm>
          <a:prstGeom prst="rect">
            <a:avLst/>
          </a:prstGeom>
          <a:noFill/>
          <a:ln/>
        </p:spPr>
        <p:txBody>
          <a:bodyPr wrap="square" lIns="0" tIns="0" rIns="0" bIns="0" rtlCol="0" anchor="ctr">
            <a:noAutofit/>
          </a:bodyPr>
          <a:lstStyle/>
          <a:p>
            <a:pPr marL="0" indent="0">
              <a:buNone/>
            </a:pPr>
            <a:r>
              <a:rPr lang="en-US" sz="1100" dirty="0">
                <a:solidFill>
                  <a:srgbClr val="1F1F1F"/>
                </a:solidFill>
              </a:rPr>
              <a:t>Handle specimen, submit to lab, and track results in clinic systems.</a:t>
            </a:r>
            <a:endParaRPr lang="en-US" sz="1100" dirty="0"/>
          </a:p>
        </p:txBody>
      </p:sp>
      <p:sp>
        <p:nvSpPr>
          <p:cNvPr id="44" name="Shape 41">
            <a:extLst>
              <a:ext uri="{C183D7F6-B498-43B3-948B-1728B52AA6E4}">
                <adec:decorative xmlns:adec="http://schemas.microsoft.com/office/drawing/2017/decorative" val="1"/>
              </a:ext>
            </a:extLst>
          </p:cNvPr>
          <p:cNvSpPr/>
          <p:nvPr/>
        </p:nvSpPr>
        <p:spPr>
          <a:xfrm>
            <a:off x="3217129" y="10325209"/>
            <a:ext cx="2989807" cy="603504"/>
          </a:xfrm>
          <a:prstGeom prst="roundRect">
            <a:avLst>
              <a:gd name="adj" fmla="val 7576"/>
            </a:avLst>
          </a:prstGeom>
          <a:solidFill>
            <a:srgbClr val="FFFFFF"/>
          </a:solidFill>
          <a:ln w="12700">
            <a:solidFill>
              <a:srgbClr val="C9C1D1"/>
            </a:solidFill>
            <a:prstDash val="solid"/>
          </a:ln>
        </p:spPr>
        <p:txBody>
          <a:bodyPr/>
          <a:lstStyle/>
          <a:p>
            <a:endParaRPr lang="en-US"/>
          </a:p>
        </p:txBody>
      </p:sp>
      <p:sp>
        <p:nvSpPr>
          <p:cNvPr id="45" name="Text 42"/>
          <p:cNvSpPr/>
          <p:nvPr/>
        </p:nvSpPr>
        <p:spPr>
          <a:xfrm>
            <a:off x="3307192" y="10551573"/>
            <a:ext cx="1253491" cy="164592"/>
          </a:xfrm>
          <a:prstGeom prst="rect">
            <a:avLst/>
          </a:prstGeom>
          <a:noFill/>
          <a:ln/>
        </p:spPr>
        <p:txBody>
          <a:bodyPr wrap="square" lIns="0" tIns="0" rIns="0" bIns="0" rtlCol="0" anchor="ctr"/>
          <a:lstStyle/>
          <a:p>
            <a:pPr marL="0" indent="0">
              <a:buNone/>
            </a:pPr>
            <a:r>
              <a:rPr lang="en-US" sz="1260" b="1" dirty="0">
                <a:solidFill>
                  <a:srgbClr val="4B1F78"/>
                </a:solidFill>
              </a:rPr>
              <a:t>4. Notify patients</a:t>
            </a:r>
            <a:endParaRPr lang="en-US" sz="1260" dirty="0"/>
          </a:p>
        </p:txBody>
      </p:sp>
      <p:sp>
        <p:nvSpPr>
          <p:cNvPr id="46" name="Text 43"/>
          <p:cNvSpPr/>
          <p:nvPr/>
        </p:nvSpPr>
        <p:spPr>
          <a:xfrm>
            <a:off x="4049554" y="10393563"/>
            <a:ext cx="2158787" cy="465718"/>
          </a:xfrm>
          <a:prstGeom prst="rect">
            <a:avLst/>
          </a:prstGeom>
          <a:noFill/>
          <a:ln/>
        </p:spPr>
        <p:txBody>
          <a:bodyPr wrap="square" lIns="0" tIns="0" rIns="0" bIns="0" rtlCol="0" anchor="ctr">
            <a:noAutofit/>
          </a:bodyPr>
          <a:lstStyle/>
          <a:p>
            <a:pPr marL="0" indent="0">
              <a:buNone/>
            </a:pPr>
            <a:r>
              <a:rPr lang="en-US" sz="1100" dirty="0">
                <a:solidFill>
                  <a:srgbClr val="1F1F1F"/>
                </a:solidFill>
              </a:rPr>
              <a:t>Use flexible communication strategies and document contact attempts.</a:t>
            </a:r>
            <a:endParaRPr lang="en-US" sz="1100" dirty="0"/>
          </a:p>
        </p:txBody>
      </p:sp>
      <p:sp>
        <p:nvSpPr>
          <p:cNvPr id="48" name="Shape 45">
            <a:extLst>
              <a:ext uri="{C183D7F6-B498-43B3-948B-1728B52AA6E4}">
                <adec:decorative xmlns:adec="http://schemas.microsoft.com/office/drawing/2017/decorative" val="1"/>
              </a:ext>
            </a:extLst>
          </p:cNvPr>
          <p:cNvSpPr/>
          <p:nvPr/>
        </p:nvSpPr>
        <p:spPr>
          <a:xfrm>
            <a:off x="3199345" y="11367625"/>
            <a:ext cx="3008376" cy="823110"/>
          </a:xfrm>
          <a:prstGeom prst="roundRect">
            <a:avLst>
              <a:gd name="adj" fmla="val 7576"/>
            </a:avLst>
          </a:prstGeom>
          <a:solidFill>
            <a:srgbClr val="EEE7F6"/>
          </a:solidFill>
          <a:ln w="12700">
            <a:solidFill>
              <a:srgbClr val="4B1F78"/>
            </a:solidFill>
            <a:prstDash val="solid"/>
          </a:ln>
        </p:spPr>
        <p:txBody>
          <a:bodyPr/>
          <a:lstStyle/>
          <a:p>
            <a:endParaRPr lang="en-US" dirty="0"/>
          </a:p>
        </p:txBody>
      </p:sp>
      <p:sp>
        <p:nvSpPr>
          <p:cNvPr id="49" name="Text 46"/>
          <p:cNvSpPr/>
          <p:nvPr/>
        </p:nvSpPr>
        <p:spPr>
          <a:xfrm>
            <a:off x="3307192" y="11550505"/>
            <a:ext cx="1253491" cy="164592"/>
          </a:xfrm>
          <a:prstGeom prst="rect">
            <a:avLst/>
          </a:prstGeom>
          <a:noFill/>
          <a:ln/>
        </p:spPr>
        <p:txBody>
          <a:bodyPr wrap="square" lIns="0" tIns="0" rIns="0" bIns="0" rtlCol="0" anchor="ctr"/>
          <a:lstStyle/>
          <a:p>
            <a:pPr marL="0" indent="0">
              <a:buNone/>
            </a:pPr>
            <a:r>
              <a:rPr lang="en-US" sz="1260" b="1" dirty="0">
                <a:solidFill>
                  <a:srgbClr val="4B1F78"/>
                </a:solidFill>
              </a:rPr>
              <a:t>5. Navigate follow-up</a:t>
            </a:r>
            <a:endParaRPr lang="en-US" sz="1260" dirty="0"/>
          </a:p>
        </p:txBody>
      </p:sp>
      <p:sp>
        <p:nvSpPr>
          <p:cNvPr id="50" name="Text 47"/>
          <p:cNvSpPr/>
          <p:nvPr/>
        </p:nvSpPr>
        <p:spPr>
          <a:xfrm>
            <a:off x="4262701" y="11394987"/>
            <a:ext cx="1859836" cy="727022"/>
          </a:xfrm>
          <a:prstGeom prst="rect">
            <a:avLst/>
          </a:prstGeom>
          <a:noFill/>
          <a:ln/>
        </p:spPr>
        <p:txBody>
          <a:bodyPr wrap="square" lIns="0" tIns="0" rIns="0" bIns="0" rtlCol="0" anchor="ctr">
            <a:normAutofit/>
          </a:bodyPr>
          <a:lstStyle/>
          <a:p>
            <a:pPr marL="0" indent="0">
              <a:buNone/>
            </a:pPr>
            <a:r>
              <a:rPr lang="en-US" sz="1100" dirty="0">
                <a:solidFill>
                  <a:srgbClr val="1F1F1F"/>
                </a:solidFill>
              </a:rPr>
              <a:t>Connect positive or inconclusive results to insurance, transport, and colposcopy care.</a:t>
            </a:r>
            <a:endParaRPr lang="en-US" sz="1100" dirty="0"/>
          </a:p>
        </p:txBody>
      </p:sp>
      <p:sp>
        <p:nvSpPr>
          <p:cNvPr id="65" name="Text 62"/>
          <p:cNvSpPr/>
          <p:nvPr/>
        </p:nvSpPr>
        <p:spPr>
          <a:xfrm>
            <a:off x="102372" y="12089813"/>
            <a:ext cx="6035040" cy="728616"/>
          </a:xfrm>
          <a:prstGeom prst="rect">
            <a:avLst/>
          </a:prstGeom>
          <a:noFill/>
          <a:ln/>
        </p:spPr>
        <p:txBody>
          <a:bodyPr wrap="square" lIns="0" tIns="0" rIns="0" bIns="0" rtlCol="0" anchor="ctr"/>
          <a:lstStyle/>
          <a:p>
            <a:pPr marL="171450" indent="-171450">
              <a:buFontTx/>
              <a:buChar char="-"/>
            </a:pPr>
            <a:endParaRPr lang="en-US" sz="800" dirty="0"/>
          </a:p>
          <a:p>
            <a:r>
              <a:rPr lang="en-US" sz="950" dirty="0"/>
              <a:t>Acknowledgments: Cara McCarthy, MPH; Carleigh Baudoin, MPH, Louisiana Cancer Prevention &amp; Control Programs (LCPCP)</a:t>
            </a:r>
            <a:endParaRPr lang="en-US" sz="800" dirty="0"/>
          </a:p>
        </p:txBody>
      </p:sp>
      <p:sp>
        <p:nvSpPr>
          <p:cNvPr id="39" name="Text 36"/>
          <p:cNvSpPr/>
          <p:nvPr/>
        </p:nvSpPr>
        <p:spPr>
          <a:xfrm>
            <a:off x="4421733" y="8871312"/>
            <a:ext cx="138950" cy="324771"/>
          </a:xfrm>
          <a:prstGeom prst="rect">
            <a:avLst/>
          </a:prstGeom>
          <a:noFill/>
          <a:ln/>
        </p:spPr>
        <p:txBody>
          <a:bodyPr wrap="square" lIns="0" tIns="0" rIns="0" bIns="0" rtlCol="0" anchor="ctr"/>
          <a:lstStyle/>
          <a:p>
            <a:pPr marL="0" indent="0" algn="ctr">
              <a:buNone/>
            </a:pPr>
            <a:r>
              <a:rPr lang="en-US" sz="1800" b="1" dirty="0">
                <a:solidFill>
                  <a:srgbClr val="4B1F78"/>
                </a:solidFill>
              </a:rPr>
              <a:t>↓</a:t>
            </a:r>
            <a:endParaRPr lang="en-US" sz="1800" dirty="0"/>
          </a:p>
        </p:txBody>
      </p:sp>
      <p:sp>
        <p:nvSpPr>
          <p:cNvPr id="43" name="Text 40"/>
          <p:cNvSpPr/>
          <p:nvPr/>
        </p:nvSpPr>
        <p:spPr>
          <a:xfrm>
            <a:off x="4421733" y="9913729"/>
            <a:ext cx="138950" cy="309552"/>
          </a:xfrm>
          <a:prstGeom prst="rect">
            <a:avLst/>
          </a:prstGeom>
          <a:noFill/>
          <a:ln/>
        </p:spPr>
        <p:txBody>
          <a:bodyPr wrap="square" lIns="0" tIns="0" rIns="0" bIns="0" rtlCol="0" anchor="ctr"/>
          <a:lstStyle/>
          <a:p>
            <a:pPr marL="0" indent="0" algn="ctr">
              <a:buNone/>
            </a:pPr>
            <a:r>
              <a:rPr lang="en-US" sz="1800" b="1" dirty="0">
                <a:solidFill>
                  <a:srgbClr val="4B1F78"/>
                </a:solidFill>
              </a:rPr>
              <a:t>↓</a:t>
            </a:r>
            <a:endParaRPr lang="en-US" sz="1800" dirty="0"/>
          </a:p>
        </p:txBody>
      </p:sp>
      <p:sp>
        <p:nvSpPr>
          <p:cNvPr id="47" name="Text 44"/>
          <p:cNvSpPr/>
          <p:nvPr/>
        </p:nvSpPr>
        <p:spPr>
          <a:xfrm>
            <a:off x="4421733" y="10956144"/>
            <a:ext cx="138950" cy="330455"/>
          </a:xfrm>
          <a:prstGeom prst="rect">
            <a:avLst/>
          </a:prstGeom>
          <a:noFill/>
          <a:ln/>
        </p:spPr>
        <p:txBody>
          <a:bodyPr wrap="square" lIns="0" tIns="0" rIns="0" bIns="0" rtlCol="0" anchor="ctr"/>
          <a:lstStyle/>
          <a:p>
            <a:pPr marL="0" indent="0" algn="ctr">
              <a:buNone/>
            </a:pPr>
            <a:r>
              <a:rPr lang="en-US" sz="1800" b="1" dirty="0">
                <a:solidFill>
                  <a:srgbClr val="4B1F78"/>
                </a:solidFill>
              </a:rPr>
              <a:t>↓</a:t>
            </a:r>
            <a:endParaRPr lang="en-US" sz="1800" dirty="0"/>
          </a:p>
        </p:txBody>
      </p:sp>
      <p:sp>
        <p:nvSpPr>
          <p:cNvPr id="54" name="Shape 51">
            <a:extLst>
              <a:ext uri="{C183D7F6-B498-43B3-948B-1728B52AA6E4}">
                <adec:decorative xmlns:adec="http://schemas.microsoft.com/office/drawing/2017/decorative" val="1"/>
              </a:ext>
            </a:extLst>
          </p:cNvPr>
          <p:cNvSpPr/>
          <p:nvPr/>
        </p:nvSpPr>
        <p:spPr>
          <a:xfrm>
            <a:off x="6453977" y="1749964"/>
            <a:ext cx="2880360" cy="347472"/>
          </a:xfrm>
          <a:prstGeom prst="rect">
            <a:avLst/>
          </a:prstGeom>
          <a:solidFill>
            <a:srgbClr val="D8CDE8"/>
          </a:solidFill>
          <a:ln w="12700">
            <a:solidFill>
              <a:srgbClr val="D8CDE8">
                <a:alpha val="0"/>
              </a:srgbClr>
            </a:solidFill>
            <a:prstDash val="solid"/>
          </a:ln>
        </p:spPr>
        <p:txBody>
          <a:bodyPr/>
          <a:lstStyle/>
          <a:p>
            <a:endParaRPr lang="en-US"/>
          </a:p>
        </p:txBody>
      </p:sp>
      <p:sp>
        <p:nvSpPr>
          <p:cNvPr id="55" name="Text 52"/>
          <p:cNvSpPr/>
          <p:nvPr/>
        </p:nvSpPr>
        <p:spPr>
          <a:xfrm>
            <a:off x="6865456" y="1789767"/>
            <a:ext cx="2057400" cy="274320"/>
          </a:xfrm>
          <a:prstGeom prst="rect">
            <a:avLst/>
          </a:prstGeom>
          <a:noFill/>
          <a:ln/>
        </p:spPr>
        <p:txBody>
          <a:bodyPr wrap="square" lIns="0" tIns="0" rIns="0" bIns="0" rtlCol="0" anchor="ctr"/>
          <a:lstStyle/>
          <a:p>
            <a:pPr marL="0" indent="0" algn="ctr">
              <a:buNone/>
            </a:pPr>
            <a:r>
              <a:rPr lang="en-US" sz="1600" b="1" dirty="0">
                <a:solidFill>
                  <a:srgbClr val="1F1F1F"/>
                </a:solidFill>
                <a:latin typeface="Arial" pitchFamily="34" charset="0"/>
                <a:ea typeface="Arial" pitchFamily="34" charset="-122"/>
                <a:cs typeface="Arial" pitchFamily="34" charset="-120"/>
              </a:rPr>
              <a:t>Community Impact</a:t>
            </a:r>
            <a:endParaRPr lang="en-US" sz="1600" dirty="0"/>
          </a:p>
        </p:txBody>
      </p:sp>
      <p:sp>
        <p:nvSpPr>
          <p:cNvPr id="56" name="Text 53"/>
          <p:cNvSpPr/>
          <p:nvPr/>
        </p:nvSpPr>
        <p:spPr>
          <a:xfrm>
            <a:off x="6416985" y="2258352"/>
            <a:ext cx="2880360" cy="1993392"/>
          </a:xfrm>
          <a:prstGeom prst="rect">
            <a:avLst/>
          </a:prstGeom>
          <a:noFill/>
          <a:ln/>
        </p:spPr>
        <p:txBody>
          <a:bodyPr wrap="square" lIns="508" tIns="508" rIns="508" bIns="508" rtlCol="0" anchor="t">
            <a:noAutofit/>
          </a:bodyPr>
          <a:lstStyle/>
          <a:p>
            <a:pPr marL="171450" indent="-171450" fontAlgn="base">
              <a:buFont typeface="Arial" panose="020B0604020202020204" pitchFamily="34" charset="0"/>
              <a:buChar char="•"/>
            </a:pPr>
            <a:r>
              <a:rPr lang="en-US" sz="950" dirty="0"/>
              <a:t>This project would expand access to evidence-based cervical cancer screening at Oz, a setting patients already know and trust. </a:t>
            </a:r>
          </a:p>
          <a:p>
            <a:pPr marL="171450" indent="-171450" fontAlgn="base">
              <a:buFont typeface="Arial" panose="020B0604020202020204" pitchFamily="34" charset="0"/>
              <a:buChar char="•"/>
            </a:pPr>
            <a:r>
              <a:rPr lang="en-US" sz="950" dirty="0"/>
              <a:t>By integrating HPV self-collection into routine clinic workflow, screening becomes more feasible for patients who face barriers to traditional gynecologic care. Pairing screening with navigation would reduce loss to follow-up by supporting result notification, diagnostic evaluation, and referral for abnormal results. </a:t>
            </a:r>
          </a:p>
          <a:p>
            <a:pPr marL="171450" indent="-171450" fontAlgn="base">
              <a:buFont typeface="Arial" panose="020B0604020202020204" pitchFamily="34" charset="0"/>
              <a:buChar char="•"/>
            </a:pPr>
            <a:r>
              <a:rPr lang="en-US" sz="950" dirty="0"/>
              <a:t>If successful, the program could improve screening rates and reduce cervical cancer disparities among people experiencing homelessness.</a:t>
            </a:r>
          </a:p>
        </p:txBody>
      </p:sp>
      <p:sp>
        <p:nvSpPr>
          <p:cNvPr id="57" name="Shape 54">
            <a:extLst>
              <a:ext uri="{C183D7F6-B498-43B3-948B-1728B52AA6E4}">
                <adec:decorative xmlns:adec="http://schemas.microsoft.com/office/drawing/2017/decorative" val="1"/>
              </a:ext>
            </a:extLst>
          </p:cNvPr>
          <p:cNvSpPr/>
          <p:nvPr/>
        </p:nvSpPr>
        <p:spPr>
          <a:xfrm>
            <a:off x="6453977" y="4415770"/>
            <a:ext cx="2880360" cy="347472"/>
          </a:xfrm>
          <a:prstGeom prst="rect">
            <a:avLst/>
          </a:prstGeom>
          <a:solidFill>
            <a:srgbClr val="D8CDE8"/>
          </a:solidFill>
          <a:ln w="12700">
            <a:solidFill>
              <a:srgbClr val="D8CDE8">
                <a:alpha val="0"/>
              </a:srgbClr>
            </a:solidFill>
            <a:prstDash val="solid"/>
          </a:ln>
        </p:spPr>
        <p:txBody>
          <a:bodyPr/>
          <a:lstStyle/>
          <a:p>
            <a:endParaRPr lang="en-US"/>
          </a:p>
        </p:txBody>
      </p:sp>
      <p:sp>
        <p:nvSpPr>
          <p:cNvPr id="58" name="Text 55"/>
          <p:cNvSpPr/>
          <p:nvPr/>
        </p:nvSpPr>
        <p:spPr>
          <a:xfrm>
            <a:off x="6561227" y="4424616"/>
            <a:ext cx="2624328" cy="334409"/>
          </a:xfrm>
          <a:prstGeom prst="rect">
            <a:avLst/>
          </a:prstGeom>
          <a:noFill/>
          <a:ln/>
        </p:spPr>
        <p:txBody>
          <a:bodyPr wrap="square" lIns="0" tIns="0" rIns="0" bIns="0" rtlCol="0" anchor="ctr"/>
          <a:lstStyle/>
          <a:p>
            <a:pPr marL="0" indent="0" algn="ctr">
              <a:buNone/>
            </a:pPr>
            <a:r>
              <a:rPr lang="en-US" sz="1600" b="1" dirty="0">
                <a:solidFill>
                  <a:srgbClr val="1F1F1F"/>
                </a:solidFill>
                <a:latin typeface="Arial" pitchFamily="34" charset="0"/>
                <a:cs typeface="Arial" pitchFamily="34" charset="-120"/>
              </a:rPr>
              <a:t>Educational Impact</a:t>
            </a:r>
            <a:endParaRPr lang="en-US" sz="1600" dirty="0"/>
          </a:p>
        </p:txBody>
      </p:sp>
      <p:sp>
        <p:nvSpPr>
          <p:cNvPr id="59" name="Text 56"/>
          <p:cNvSpPr/>
          <p:nvPr/>
        </p:nvSpPr>
        <p:spPr>
          <a:xfrm>
            <a:off x="6416985" y="4935654"/>
            <a:ext cx="2880360" cy="2743200"/>
          </a:xfrm>
          <a:prstGeom prst="rect">
            <a:avLst/>
          </a:prstGeom>
          <a:noFill/>
          <a:ln/>
        </p:spPr>
        <p:txBody>
          <a:bodyPr wrap="square" lIns="508" tIns="508" rIns="508" bIns="508" rtlCol="0" anchor="t">
            <a:noAutofit/>
          </a:bodyPr>
          <a:lstStyle/>
          <a:p>
            <a:pPr marL="285750" indent="-285750" fontAlgn="base">
              <a:buFont typeface="Arial" panose="020B0604020202020204" pitchFamily="34" charset="0"/>
              <a:buChar char="•"/>
            </a:pPr>
            <a:r>
              <a:rPr lang="en-US" sz="950" dirty="0"/>
              <a:t>This project would generate a pragmatic, replicable model for integrating HPV self-collection and navigation into student-run and safety-net clinics serving highly marginalized populations.</a:t>
            </a:r>
          </a:p>
          <a:p>
            <a:pPr marL="285750" indent="-285750" fontAlgn="base">
              <a:buFont typeface="Arial" panose="020B0604020202020204" pitchFamily="34" charset="0"/>
              <a:buChar char="•"/>
            </a:pPr>
            <a:r>
              <a:rPr lang="en-US" sz="950" dirty="0"/>
              <a:t>Because the intervention is deliberately embedded in existing Oz clinic workflow and PNC navigation rather than built as a separate grant-dependent program, it is designed to be sustainable and inherently scalable.</a:t>
            </a:r>
          </a:p>
          <a:p>
            <a:pPr marL="285750" indent="-285750" fontAlgn="base">
              <a:buFont typeface="Arial" panose="020B0604020202020204" pitchFamily="34" charset="0"/>
              <a:buChar char="•"/>
            </a:pPr>
            <a:r>
              <a:rPr lang="en-US" sz="950" dirty="0"/>
              <a:t>The project would produce detailed protocols, implementation metrics, and cost estimates that could inform institutional policies at LSUHSC, including standardizing cervical cancer screening across SRCCs and guiding adoption at other outpatient and safety-net clinics.</a:t>
            </a:r>
          </a:p>
          <a:p>
            <a:pPr marL="285750" indent="-285750" fontAlgn="base">
              <a:buFont typeface="Arial" panose="020B0604020202020204" pitchFamily="34" charset="0"/>
              <a:buChar char="•"/>
            </a:pPr>
            <a:r>
              <a:rPr lang="en-US" sz="950" dirty="0"/>
              <a:t>Findings from this project could also serve as a template for medical schools and health systems seeking to align community-based clinics with cancer prevention priorities and health equity goals.</a:t>
            </a:r>
          </a:p>
        </p:txBody>
      </p:sp>
      <p:sp>
        <p:nvSpPr>
          <p:cNvPr id="60" name="Shape 57">
            <a:extLst>
              <a:ext uri="{C183D7F6-B498-43B3-948B-1728B52AA6E4}">
                <adec:decorative xmlns:adec="http://schemas.microsoft.com/office/drawing/2017/decorative" val="1"/>
              </a:ext>
            </a:extLst>
          </p:cNvPr>
          <p:cNvSpPr/>
          <p:nvPr/>
        </p:nvSpPr>
        <p:spPr>
          <a:xfrm>
            <a:off x="6453977" y="8076195"/>
            <a:ext cx="2880360" cy="347472"/>
          </a:xfrm>
          <a:prstGeom prst="rect">
            <a:avLst/>
          </a:prstGeom>
          <a:solidFill>
            <a:srgbClr val="D8CDE8"/>
          </a:solidFill>
          <a:ln w="12700">
            <a:solidFill>
              <a:srgbClr val="D8CDE8">
                <a:alpha val="0"/>
              </a:srgbClr>
            </a:solidFill>
            <a:prstDash val="solid"/>
          </a:ln>
        </p:spPr>
        <p:txBody>
          <a:bodyPr/>
          <a:lstStyle/>
          <a:p>
            <a:endParaRPr lang="en-US"/>
          </a:p>
        </p:txBody>
      </p:sp>
      <p:sp>
        <p:nvSpPr>
          <p:cNvPr id="61" name="Text 58"/>
          <p:cNvSpPr/>
          <p:nvPr/>
        </p:nvSpPr>
        <p:spPr>
          <a:xfrm>
            <a:off x="6738729" y="8150198"/>
            <a:ext cx="2310855" cy="199466"/>
          </a:xfrm>
          <a:prstGeom prst="rect">
            <a:avLst/>
          </a:prstGeom>
          <a:noFill/>
          <a:ln/>
        </p:spPr>
        <p:txBody>
          <a:bodyPr wrap="square" lIns="0" tIns="0" rIns="0" bIns="0" rtlCol="0" anchor="ctr"/>
          <a:lstStyle/>
          <a:p>
            <a:pPr marL="0" indent="0" algn="ctr">
              <a:buNone/>
            </a:pPr>
            <a:r>
              <a:rPr lang="en-US" sz="1600" b="1" dirty="0">
                <a:solidFill>
                  <a:srgbClr val="1F1F1F"/>
                </a:solidFill>
                <a:latin typeface="Arial" pitchFamily="34" charset="0"/>
                <a:ea typeface="Arial" pitchFamily="34" charset="-122"/>
                <a:cs typeface="Arial" pitchFamily="34" charset="-120"/>
              </a:rPr>
              <a:t>Key Outcomes</a:t>
            </a:r>
            <a:endParaRPr lang="en-US" sz="1600" dirty="0"/>
          </a:p>
        </p:txBody>
      </p:sp>
      <p:sp>
        <p:nvSpPr>
          <p:cNvPr id="62" name="Shape 59">
            <a:extLst>
              <a:ext uri="{C183D7F6-B498-43B3-948B-1728B52AA6E4}">
                <adec:decorative xmlns:adec="http://schemas.microsoft.com/office/drawing/2017/decorative" val="1"/>
              </a:ext>
            </a:extLst>
          </p:cNvPr>
          <p:cNvSpPr/>
          <p:nvPr/>
        </p:nvSpPr>
        <p:spPr>
          <a:xfrm>
            <a:off x="6453977" y="8542129"/>
            <a:ext cx="2880360" cy="2064978"/>
          </a:xfrm>
          <a:prstGeom prst="roundRect">
            <a:avLst>
              <a:gd name="adj" fmla="val 1818"/>
            </a:avLst>
          </a:prstGeom>
          <a:solidFill>
            <a:srgbClr val="FFFFFF"/>
          </a:solidFill>
          <a:ln w="12700">
            <a:solidFill>
              <a:srgbClr val="C9C1D1"/>
            </a:solidFill>
            <a:prstDash val="solid"/>
          </a:ln>
        </p:spPr>
        <p:txBody>
          <a:bodyPr/>
          <a:lstStyle/>
          <a:p>
            <a:endParaRPr lang="en-US"/>
          </a:p>
        </p:txBody>
      </p:sp>
      <p:sp>
        <p:nvSpPr>
          <p:cNvPr id="63" name="Text 60"/>
          <p:cNvSpPr/>
          <p:nvPr/>
        </p:nvSpPr>
        <p:spPr>
          <a:xfrm>
            <a:off x="6581992" y="8520575"/>
            <a:ext cx="2624328" cy="2057400"/>
          </a:xfrm>
          <a:prstGeom prst="rect">
            <a:avLst/>
          </a:prstGeom>
          <a:noFill/>
          <a:ln/>
        </p:spPr>
        <p:txBody>
          <a:bodyPr wrap="square" lIns="254" tIns="254" rIns="254" bIns="254" rtlCol="0" anchor="ctr">
            <a:normAutofit/>
          </a:bodyPr>
          <a:lstStyle/>
          <a:p>
            <a:pPr marL="0" indent="0">
              <a:buNone/>
            </a:pPr>
            <a:r>
              <a:rPr lang="en-US" sz="1100" b="1" dirty="0">
                <a:solidFill>
                  <a:srgbClr val="4B1F78"/>
                </a:solidFill>
              </a:rPr>
              <a:t>Clinic reach: </a:t>
            </a:r>
            <a:r>
              <a:rPr lang="en-US" sz="1100" dirty="0">
                <a:solidFill>
                  <a:srgbClr val="1F1F1F"/>
                </a:solidFill>
              </a:rPr>
              <a:t>eligible patients screened for history and offered self-collection</a:t>
            </a:r>
          </a:p>
          <a:p>
            <a:pPr marL="0" indent="0">
              <a:buNone/>
            </a:pPr>
            <a:r>
              <a:rPr lang="en-US" sz="1100" dirty="0">
                <a:solidFill>
                  <a:srgbClr val="1F1F1F"/>
                </a:solidFill>
              </a:rPr>
              <a:t>
</a:t>
            </a:r>
            <a:r>
              <a:rPr lang="en-US" sz="1100" b="1" dirty="0">
                <a:solidFill>
                  <a:srgbClr val="4B1F78"/>
                </a:solidFill>
              </a:rPr>
              <a:t>Program uptake: </a:t>
            </a:r>
            <a:r>
              <a:rPr lang="en-US" sz="1100" dirty="0">
                <a:solidFill>
                  <a:srgbClr val="1F1F1F"/>
                </a:solidFill>
              </a:rPr>
              <a:t>patients completing HPV self-collection during the visit</a:t>
            </a:r>
          </a:p>
          <a:p>
            <a:pPr marL="0" indent="0">
              <a:buNone/>
            </a:pPr>
            <a:r>
              <a:rPr lang="en-US" sz="1100" dirty="0">
                <a:solidFill>
                  <a:srgbClr val="1F1F1F"/>
                </a:solidFill>
              </a:rPr>
              <a:t>
</a:t>
            </a:r>
            <a:r>
              <a:rPr lang="en-US" sz="1100" b="1" dirty="0">
                <a:solidFill>
                  <a:srgbClr val="4B1F78"/>
                </a:solidFill>
              </a:rPr>
              <a:t>Care continuity: </a:t>
            </a:r>
            <a:r>
              <a:rPr lang="en-US" sz="1100" dirty="0">
                <a:solidFill>
                  <a:srgbClr val="1F1F1F"/>
                </a:solidFill>
              </a:rPr>
              <a:t>HPV-positive patients completing guideline-concordant follow-up</a:t>
            </a:r>
          </a:p>
          <a:p>
            <a:pPr marL="0" indent="0">
              <a:buNone/>
            </a:pPr>
            <a:r>
              <a:rPr lang="en-US" sz="1100" dirty="0">
                <a:solidFill>
                  <a:srgbClr val="1F1F1F"/>
                </a:solidFill>
              </a:rPr>
              <a:t>
</a:t>
            </a:r>
            <a:r>
              <a:rPr lang="en-US" sz="1100" b="1" dirty="0">
                <a:solidFill>
                  <a:srgbClr val="4B1F78"/>
                </a:solidFill>
              </a:rPr>
              <a:t>Implementation success: </a:t>
            </a:r>
            <a:r>
              <a:rPr lang="en-US" sz="1100" dirty="0">
                <a:solidFill>
                  <a:srgbClr val="1F1F1F"/>
                </a:solidFill>
              </a:rPr>
              <a:t>acceptability, feasibility, fidelity, maintenance, and cost</a:t>
            </a:r>
            <a:endParaRPr lang="en-US" sz="1100" dirty="0"/>
          </a:p>
        </p:txBody>
      </p:sp>
      <p:sp>
        <p:nvSpPr>
          <p:cNvPr id="66" name="TextBox 65">
            <a:extLst>
              <a:ext uri="{FF2B5EF4-FFF2-40B4-BE49-F238E27FC236}">
                <a16:creationId xmlns:a16="http://schemas.microsoft.com/office/drawing/2014/main" id="{362264DF-099E-3082-0AF7-3710924DDFD4}"/>
              </a:ext>
            </a:extLst>
          </p:cNvPr>
          <p:cNvSpPr txBox="1"/>
          <p:nvPr/>
        </p:nvSpPr>
        <p:spPr>
          <a:xfrm>
            <a:off x="6361522" y="10661058"/>
            <a:ext cx="3226204" cy="2400657"/>
          </a:xfrm>
          <a:prstGeom prst="rect">
            <a:avLst/>
          </a:prstGeom>
          <a:noFill/>
        </p:spPr>
        <p:txBody>
          <a:bodyPr wrap="square" rtlCol="0">
            <a:spAutoFit/>
          </a:bodyPr>
          <a:lstStyle/>
          <a:p>
            <a:r>
              <a:rPr lang="en-US" sz="600" dirty="0">
                <a:solidFill>
                  <a:schemeClr val="bg2">
                    <a:lumMod val="50000"/>
                  </a:schemeClr>
                </a:solidFill>
              </a:rPr>
              <a:t>References:</a:t>
            </a:r>
          </a:p>
          <a:p>
            <a:endParaRPr lang="en-US" sz="600" dirty="0">
              <a:solidFill>
                <a:schemeClr val="bg2">
                  <a:lumMod val="50000"/>
                </a:schemeClr>
              </a:solidFill>
            </a:endParaRPr>
          </a:p>
          <a:p>
            <a:pPr marL="228600" indent="-228600" fontAlgn="base">
              <a:buFont typeface="+mj-lt"/>
              <a:buAutoNum type="arabicPeriod"/>
            </a:pPr>
            <a:r>
              <a:rPr lang="en-US" sz="600" dirty="0">
                <a:solidFill>
                  <a:schemeClr val="bg2">
                    <a:lumMod val="50000"/>
                  </a:schemeClr>
                </a:solidFill>
              </a:rPr>
              <a:t>Galvin AM, Akpan IN, Garg A, Cuccaro PM, Thompson EL, Santa Maria DM. Human Papillomavirus-Related Cancer Prevention Among People Experiencing Housing Instability: A Systematic Review. Sex Transm Dis. 2025;52(7):381-391. doi:10.1097/OLQ.0000000000002159</a:t>
            </a:r>
          </a:p>
          <a:p>
            <a:pPr marL="228600" indent="-228600" fontAlgn="base">
              <a:buFont typeface="+mj-lt"/>
              <a:buAutoNum type="arabicPeriod"/>
            </a:pPr>
            <a:r>
              <a:rPr lang="en-US" sz="600" dirty="0">
                <a:solidFill>
                  <a:schemeClr val="bg2">
                    <a:lumMod val="50000"/>
                  </a:schemeClr>
                </a:solidFill>
              </a:rPr>
              <a:t>Perkins RB, </a:t>
            </a:r>
            <a:r>
              <a:rPr lang="en-US" sz="600" dirty="0" err="1">
                <a:solidFill>
                  <a:schemeClr val="bg2">
                    <a:lumMod val="50000"/>
                  </a:schemeClr>
                </a:solidFill>
              </a:rPr>
              <a:t>Wentzensen</a:t>
            </a:r>
            <a:r>
              <a:rPr lang="en-US" sz="600" dirty="0">
                <a:solidFill>
                  <a:schemeClr val="bg2">
                    <a:lumMod val="50000"/>
                  </a:schemeClr>
                </a:solidFill>
              </a:rPr>
              <a:t> N, Guido RS, Schiffman M. Cervical Cancer Screening: A Review. JAMA. 2023;330(6):547–558. doi:10.1001/jama.2023.13174</a:t>
            </a:r>
          </a:p>
          <a:p>
            <a:pPr marL="228600" indent="-228600" fontAlgn="base">
              <a:buFont typeface="+mj-lt"/>
              <a:buAutoNum type="arabicPeriod"/>
            </a:pPr>
            <a:r>
              <a:rPr lang="en-US" sz="600" dirty="0">
                <a:solidFill>
                  <a:schemeClr val="bg2">
                    <a:lumMod val="50000"/>
                  </a:schemeClr>
                </a:solidFill>
              </a:rPr>
              <a:t>Pant S. ACS: New Cervical Cancer Screening Guidelines. JAMA. Published online January 2, 2026. </a:t>
            </a:r>
            <a:r>
              <a:rPr lang="en-US" sz="600" dirty="0" err="1">
                <a:solidFill>
                  <a:schemeClr val="bg2">
                    <a:lumMod val="50000"/>
                  </a:schemeClr>
                </a:solidFill>
              </a:rPr>
              <a:t>doi:https</a:t>
            </a:r>
            <a:r>
              <a:rPr lang="en-US" sz="600" dirty="0">
                <a:solidFill>
                  <a:schemeClr val="bg2">
                    <a:lumMod val="50000"/>
                  </a:schemeClr>
                </a:solidFill>
              </a:rPr>
              <a:t>://</a:t>
            </a:r>
            <a:r>
              <a:rPr lang="en-US" sz="600" dirty="0" err="1">
                <a:solidFill>
                  <a:schemeClr val="bg2">
                    <a:lumMod val="50000"/>
                  </a:schemeClr>
                </a:solidFill>
              </a:rPr>
              <a:t>doi.org</a:t>
            </a:r>
            <a:r>
              <a:rPr lang="en-US" sz="600" dirty="0">
                <a:solidFill>
                  <a:schemeClr val="bg2">
                    <a:lumMod val="50000"/>
                  </a:schemeClr>
                </a:solidFill>
              </a:rPr>
              <a:t>/10.1001/jama.2025.23004</a:t>
            </a:r>
          </a:p>
          <a:p>
            <a:pPr marL="228600" indent="-228600" fontAlgn="base">
              <a:buFont typeface="+mj-lt"/>
              <a:buAutoNum type="arabicPeriod"/>
            </a:pPr>
            <a:r>
              <a:rPr lang="en-US" sz="600" dirty="0">
                <a:solidFill>
                  <a:schemeClr val="bg2">
                    <a:lumMod val="50000"/>
                  </a:schemeClr>
                </a:solidFill>
              </a:rPr>
              <a:t>Montealegre JR, Hilsenbeck SG, Bulsara S, et al. Self-Collection for Cervical Cancer Screening in a Safety-Net Setting: The PRESTIS Randomized Clinical Trial. JAMA Intern Med. 2025;185(9):1119–1127. doi:10.1001/jamainternmed.2025.2971</a:t>
            </a:r>
          </a:p>
          <a:p>
            <a:pPr marL="228600" indent="-228600" fontAlgn="base">
              <a:buFont typeface="+mj-lt"/>
              <a:buAutoNum type="arabicPeriod"/>
            </a:pPr>
            <a:r>
              <a:rPr lang="en-US" sz="600" dirty="0">
                <a:solidFill>
                  <a:schemeClr val="bg2">
                    <a:lumMod val="50000"/>
                  </a:schemeClr>
                </a:solidFill>
              </a:rPr>
              <a:t>Winer RL, Lin J, Tiro JA, et al. Effect of Patient Characteristics on Uptake of Screening Using a Mailed Human Papillomavirus Self-sampling Kit: A Secondary Analysis of a Randomized Clinical Trial. JAMA </a:t>
            </a:r>
            <a:r>
              <a:rPr lang="en-US" sz="600" dirty="0" err="1">
                <a:solidFill>
                  <a:schemeClr val="bg2">
                    <a:lumMod val="50000"/>
                  </a:schemeClr>
                </a:solidFill>
              </a:rPr>
              <a:t>Netw</a:t>
            </a:r>
            <a:r>
              <a:rPr lang="en-US" sz="600" dirty="0">
                <a:solidFill>
                  <a:schemeClr val="bg2">
                    <a:lumMod val="50000"/>
                  </a:schemeClr>
                </a:solidFill>
              </a:rPr>
              <a:t> Open. 2022;5(11):e2244343. doi:10.1001/jamanetworkopen.2022.44343</a:t>
            </a:r>
          </a:p>
          <a:p>
            <a:pPr marL="228600" indent="-228600" fontAlgn="base">
              <a:buFont typeface="+mj-lt"/>
              <a:buAutoNum type="arabicPeriod"/>
            </a:pPr>
            <a:r>
              <a:rPr lang="en-US" sz="600" dirty="0">
                <a:solidFill>
                  <a:schemeClr val="bg2">
                    <a:lumMod val="50000"/>
                  </a:schemeClr>
                </a:solidFill>
              </a:rPr>
              <a:t>Fallah PN, Bowman P, Tran C, et al. Implementation of Human Papillomavirus Self-Collection and Barriers to Follow-Up Among Unhoused Individuals in Texas: The EMPOWER Study. </a:t>
            </a:r>
            <a:r>
              <a:rPr lang="en-US" sz="600" dirty="0" err="1">
                <a:solidFill>
                  <a:schemeClr val="bg2">
                    <a:lumMod val="50000"/>
                  </a:schemeClr>
                </a:solidFill>
              </a:rPr>
              <a:t>Obstet</a:t>
            </a:r>
            <a:r>
              <a:rPr lang="en-US" sz="600" dirty="0">
                <a:solidFill>
                  <a:schemeClr val="bg2">
                    <a:lumMod val="50000"/>
                  </a:schemeClr>
                </a:solidFill>
              </a:rPr>
              <a:t> Gynecol. 2025;146(5):710-717. doi:10.1097/AOG.0000000000006003</a:t>
            </a:r>
          </a:p>
          <a:p>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advTm="380928"/>
    </mc:Choice>
    <mc:Fallback xmlns="">
      <p:transition spd="slow" advTm="380928"/>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rial"/>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5845</TotalTime>
  <Words>2313</Words>
  <Application>Microsoft Office PowerPoint</Application>
  <PresentationFormat>A3 Paper (297x420 mm)</PresentationFormat>
  <Paragraphs>90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OpenAI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HPV Self-Collection and Navigation Poster</dc:title>
  <dc:subject>HPV proposed project poster</dc:subject>
  <dc:creator>OpenAI</dc:creator>
  <cp:lastModifiedBy>saraelizabethbe@icloud.com</cp:lastModifiedBy>
  <cp:revision>13</cp:revision>
  <dcterms:created xsi:type="dcterms:W3CDTF">2026-04-15T19:09:58Z</dcterms:created>
  <dcterms:modified xsi:type="dcterms:W3CDTF">2026-04-20T16:38:29Z</dcterms:modified>
</cp:coreProperties>
</file>