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32918400" cy="43891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61B7C"/>
    <a:srgbClr val="ECCB2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428"/>
    <p:restoredTop sz="94694"/>
  </p:normalViewPr>
  <p:slideViewPr>
    <p:cSldViewPr snapToGrid="0">
      <p:cViewPr>
        <p:scale>
          <a:sx n="21" d="100"/>
          <a:sy n="21" d="100"/>
        </p:scale>
        <p:origin x="1232" y="1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2587FA-5D43-7144-A43E-22783DE1C51B}" type="datetimeFigureOut">
              <a:rPr lang="en-US" smtClean="0"/>
              <a:t>4/17/26</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364E6-F396-2B44-808A-641472AF7BC8}" type="slidenum">
              <a:rPr lang="en-US" smtClean="0"/>
              <a:t>‹#›</a:t>
            </a:fld>
            <a:endParaRPr lang="en-US"/>
          </a:p>
        </p:txBody>
      </p:sp>
    </p:spTree>
    <p:extLst>
      <p:ext uri="{BB962C8B-B14F-4D97-AF65-F5344CB8AC3E}">
        <p14:creationId xmlns:p14="http://schemas.microsoft.com/office/powerpoint/2010/main" val="31857836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B364E6-F396-2B44-808A-641472AF7BC8}" type="slidenum">
              <a:rPr lang="en-US" smtClean="0"/>
              <a:t>1</a:t>
            </a:fld>
            <a:endParaRPr lang="en-US"/>
          </a:p>
        </p:txBody>
      </p:sp>
    </p:spTree>
    <p:extLst>
      <p:ext uri="{BB962C8B-B14F-4D97-AF65-F5344CB8AC3E}">
        <p14:creationId xmlns:p14="http://schemas.microsoft.com/office/powerpoint/2010/main" val="31673648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7183123"/>
            <a:ext cx="27980640" cy="15280640"/>
          </a:xfrm>
        </p:spPr>
        <p:txBody>
          <a:bodyPr anchor="b"/>
          <a:lstStyle>
            <a:lvl1pPr algn="ctr">
              <a:defRPr sz="21600"/>
            </a:lvl1pPr>
          </a:lstStyle>
          <a:p>
            <a:r>
              <a:rPr lang="en-US"/>
              <a:t>Click to edit Master title style</a:t>
            </a:r>
            <a:endParaRPr lang="en-US" dirty="0"/>
          </a:p>
        </p:txBody>
      </p:sp>
      <p:sp>
        <p:nvSpPr>
          <p:cNvPr id="3" name="Subtitle 2"/>
          <p:cNvSpPr>
            <a:spLocks noGrp="1"/>
          </p:cNvSpPr>
          <p:nvPr>
            <p:ph type="subTitle" idx="1"/>
          </p:nvPr>
        </p:nvSpPr>
        <p:spPr>
          <a:xfrm>
            <a:off x="4114800" y="23053043"/>
            <a:ext cx="24688800" cy="10596877"/>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23EAEB3-2080-7C4E-8983-EC09D350B6B7}" type="datetimeFigureOut">
              <a:rPr lang="en-US" smtClean="0"/>
              <a:t>4/17/26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404A8-291B-654A-AD4B-495C4D456273}" type="slidenum">
              <a:rPr lang="en-US" smtClean="0"/>
              <a:t>‹#›</a:t>
            </a:fld>
            <a:endParaRPr lang="en-US"/>
          </a:p>
        </p:txBody>
      </p:sp>
    </p:spTree>
    <p:extLst>
      <p:ext uri="{BB962C8B-B14F-4D97-AF65-F5344CB8AC3E}">
        <p14:creationId xmlns:p14="http://schemas.microsoft.com/office/powerpoint/2010/main" val="1370720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3EAEB3-2080-7C4E-8983-EC09D350B6B7}" type="datetimeFigureOut">
              <a:rPr lang="en-US" smtClean="0"/>
              <a:t>4/17/26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404A8-291B-654A-AD4B-495C4D456273}" type="slidenum">
              <a:rPr lang="en-US" smtClean="0"/>
              <a:t>‹#›</a:t>
            </a:fld>
            <a:endParaRPr lang="en-US"/>
          </a:p>
        </p:txBody>
      </p:sp>
    </p:spTree>
    <p:extLst>
      <p:ext uri="{BB962C8B-B14F-4D97-AF65-F5344CB8AC3E}">
        <p14:creationId xmlns:p14="http://schemas.microsoft.com/office/powerpoint/2010/main" val="3680673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2336800"/>
            <a:ext cx="7098030" cy="3719576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2336800"/>
            <a:ext cx="20882610" cy="371957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3EAEB3-2080-7C4E-8983-EC09D350B6B7}" type="datetimeFigureOut">
              <a:rPr lang="en-US" smtClean="0"/>
              <a:t>4/17/26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404A8-291B-654A-AD4B-495C4D456273}" type="slidenum">
              <a:rPr lang="en-US" smtClean="0"/>
              <a:t>‹#›</a:t>
            </a:fld>
            <a:endParaRPr lang="en-US"/>
          </a:p>
        </p:txBody>
      </p:sp>
    </p:spTree>
    <p:extLst>
      <p:ext uri="{BB962C8B-B14F-4D97-AF65-F5344CB8AC3E}">
        <p14:creationId xmlns:p14="http://schemas.microsoft.com/office/powerpoint/2010/main" val="14996008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3EAEB3-2080-7C4E-8983-EC09D350B6B7}" type="datetimeFigureOut">
              <a:rPr lang="en-US" smtClean="0"/>
              <a:t>4/17/26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404A8-291B-654A-AD4B-495C4D456273}" type="slidenum">
              <a:rPr lang="en-US" smtClean="0"/>
              <a:t>‹#›</a:t>
            </a:fld>
            <a:endParaRPr lang="en-US"/>
          </a:p>
        </p:txBody>
      </p:sp>
    </p:spTree>
    <p:extLst>
      <p:ext uri="{BB962C8B-B14F-4D97-AF65-F5344CB8AC3E}">
        <p14:creationId xmlns:p14="http://schemas.microsoft.com/office/powerpoint/2010/main" val="1492796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10942333"/>
            <a:ext cx="28392120" cy="18257517"/>
          </a:xfrm>
        </p:spPr>
        <p:txBody>
          <a:bodyPr anchor="b"/>
          <a:lstStyle>
            <a:lvl1pPr>
              <a:defRPr sz="21600"/>
            </a:lvl1pPr>
          </a:lstStyle>
          <a:p>
            <a:r>
              <a:rPr lang="en-US"/>
              <a:t>Click to edit Master title style</a:t>
            </a:r>
            <a:endParaRPr lang="en-US" dirty="0"/>
          </a:p>
        </p:txBody>
      </p:sp>
      <p:sp>
        <p:nvSpPr>
          <p:cNvPr id="3" name="Text Placeholder 2"/>
          <p:cNvSpPr>
            <a:spLocks noGrp="1"/>
          </p:cNvSpPr>
          <p:nvPr>
            <p:ph type="body" idx="1"/>
          </p:nvPr>
        </p:nvSpPr>
        <p:spPr>
          <a:xfrm>
            <a:off x="2245997" y="29372573"/>
            <a:ext cx="28392120" cy="9601197"/>
          </a:xfrm>
        </p:spPr>
        <p:txBody>
          <a:bodyPr/>
          <a:lstStyle>
            <a:lvl1pPr marL="0" indent="0">
              <a:buNone/>
              <a:defRPr sz="8640">
                <a:solidFill>
                  <a:schemeClr val="tx1">
                    <a:tint val="82000"/>
                  </a:schemeClr>
                </a:solidFill>
              </a:defRPr>
            </a:lvl1pPr>
            <a:lvl2pPr marL="1645920" indent="0">
              <a:buNone/>
              <a:defRPr sz="7200">
                <a:solidFill>
                  <a:schemeClr val="tx1">
                    <a:tint val="82000"/>
                  </a:schemeClr>
                </a:solidFill>
              </a:defRPr>
            </a:lvl2pPr>
            <a:lvl3pPr marL="3291840" indent="0">
              <a:buNone/>
              <a:defRPr sz="6480">
                <a:solidFill>
                  <a:schemeClr val="tx1">
                    <a:tint val="82000"/>
                  </a:schemeClr>
                </a:solidFill>
              </a:defRPr>
            </a:lvl3pPr>
            <a:lvl4pPr marL="4937760" indent="0">
              <a:buNone/>
              <a:defRPr sz="5760">
                <a:solidFill>
                  <a:schemeClr val="tx1">
                    <a:tint val="82000"/>
                  </a:schemeClr>
                </a:solidFill>
              </a:defRPr>
            </a:lvl4pPr>
            <a:lvl5pPr marL="6583680" indent="0">
              <a:buNone/>
              <a:defRPr sz="5760">
                <a:solidFill>
                  <a:schemeClr val="tx1">
                    <a:tint val="82000"/>
                  </a:schemeClr>
                </a:solidFill>
              </a:defRPr>
            </a:lvl5pPr>
            <a:lvl6pPr marL="8229600" indent="0">
              <a:buNone/>
              <a:defRPr sz="5760">
                <a:solidFill>
                  <a:schemeClr val="tx1">
                    <a:tint val="82000"/>
                  </a:schemeClr>
                </a:solidFill>
              </a:defRPr>
            </a:lvl6pPr>
            <a:lvl7pPr marL="9875520" indent="0">
              <a:buNone/>
              <a:defRPr sz="5760">
                <a:solidFill>
                  <a:schemeClr val="tx1">
                    <a:tint val="82000"/>
                  </a:schemeClr>
                </a:solidFill>
              </a:defRPr>
            </a:lvl7pPr>
            <a:lvl8pPr marL="11521440" indent="0">
              <a:buNone/>
              <a:defRPr sz="5760">
                <a:solidFill>
                  <a:schemeClr val="tx1">
                    <a:tint val="82000"/>
                  </a:schemeClr>
                </a:solidFill>
              </a:defRPr>
            </a:lvl8pPr>
            <a:lvl9pPr marL="13167360" indent="0">
              <a:buNone/>
              <a:defRPr sz="576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23EAEB3-2080-7C4E-8983-EC09D350B6B7}" type="datetimeFigureOut">
              <a:rPr lang="en-US" smtClean="0"/>
              <a:t>4/17/26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404A8-291B-654A-AD4B-495C4D456273}" type="slidenum">
              <a:rPr lang="en-US" smtClean="0"/>
              <a:t>‹#›</a:t>
            </a:fld>
            <a:endParaRPr lang="en-US"/>
          </a:p>
        </p:txBody>
      </p:sp>
    </p:spTree>
    <p:extLst>
      <p:ext uri="{BB962C8B-B14F-4D97-AF65-F5344CB8AC3E}">
        <p14:creationId xmlns:p14="http://schemas.microsoft.com/office/powerpoint/2010/main" val="952501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11684000"/>
            <a:ext cx="1399032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11684000"/>
            <a:ext cx="13990320" cy="27848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3EAEB3-2080-7C4E-8983-EC09D350B6B7}" type="datetimeFigureOut">
              <a:rPr lang="en-US" smtClean="0"/>
              <a:t>4/17/26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1404A8-291B-654A-AD4B-495C4D456273}" type="slidenum">
              <a:rPr lang="en-US" smtClean="0"/>
              <a:t>‹#›</a:t>
            </a:fld>
            <a:endParaRPr lang="en-US"/>
          </a:p>
        </p:txBody>
      </p:sp>
    </p:spTree>
    <p:extLst>
      <p:ext uri="{BB962C8B-B14F-4D97-AF65-F5344CB8AC3E}">
        <p14:creationId xmlns:p14="http://schemas.microsoft.com/office/powerpoint/2010/main" val="2123500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336810"/>
            <a:ext cx="28392120" cy="8483603"/>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10759443"/>
            <a:ext cx="13926024"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2267431" y="16032480"/>
            <a:ext cx="13926024"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10759443"/>
            <a:ext cx="13994608" cy="5273037"/>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16664942" y="16032480"/>
            <a:ext cx="13994608" cy="235813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23EAEB3-2080-7C4E-8983-EC09D350B6B7}" type="datetimeFigureOut">
              <a:rPr lang="en-US" smtClean="0"/>
              <a:t>4/17/26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1404A8-291B-654A-AD4B-495C4D456273}" type="slidenum">
              <a:rPr lang="en-US" smtClean="0"/>
              <a:t>‹#›</a:t>
            </a:fld>
            <a:endParaRPr lang="en-US"/>
          </a:p>
        </p:txBody>
      </p:sp>
    </p:spTree>
    <p:extLst>
      <p:ext uri="{BB962C8B-B14F-4D97-AF65-F5344CB8AC3E}">
        <p14:creationId xmlns:p14="http://schemas.microsoft.com/office/powerpoint/2010/main" val="3855906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23EAEB3-2080-7C4E-8983-EC09D350B6B7}" type="datetimeFigureOut">
              <a:rPr lang="en-US" smtClean="0"/>
              <a:t>4/17/26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1404A8-291B-654A-AD4B-495C4D456273}" type="slidenum">
              <a:rPr lang="en-US" smtClean="0"/>
              <a:t>‹#›</a:t>
            </a:fld>
            <a:endParaRPr lang="en-US"/>
          </a:p>
        </p:txBody>
      </p:sp>
    </p:spTree>
    <p:extLst>
      <p:ext uri="{BB962C8B-B14F-4D97-AF65-F5344CB8AC3E}">
        <p14:creationId xmlns:p14="http://schemas.microsoft.com/office/powerpoint/2010/main" val="4078510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3EAEB3-2080-7C4E-8983-EC09D350B6B7}" type="datetimeFigureOut">
              <a:rPr lang="en-US" smtClean="0"/>
              <a:t>4/17/26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51404A8-291B-654A-AD4B-495C4D456273}" type="slidenum">
              <a:rPr lang="en-US" smtClean="0"/>
              <a:t>‹#›</a:t>
            </a:fld>
            <a:endParaRPr lang="en-US"/>
          </a:p>
        </p:txBody>
      </p:sp>
    </p:spTree>
    <p:extLst>
      <p:ext uri="{BB962C8B-B14F-4D97-AF65-F5344CB8AC3E}">
        <p14:creationId xmlns:p14="http://schemas.microsoft.com/office/powerpoint/2010/main" val="7174019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a:t>Click to edit Master title style</a:t>
            </a:r>
            <a:endParaRPr lang="en-US" dirty="0"/>
          </a:p>
        </p:txBody>
      </p:sp>
      <p:sp>
        <p:nvSpPr>
          <p:cNvPr id="3" name="Content Placeholder 2"/>
          <p:cNvSpPr>
            <a:spLocks noGrp="1"/>
          </p:cNvSpPr>
          <p:nvPr>
            <p:ph idx="1"/>
          </p:nvPr>
        </p:nvSpPr>
        <p:spPr>
          <a:xfrm>
            <a:off x="13994608" y="6319530"/>
            <a:ext cx="16664940" cy="311912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423EAEB3-2080-7C4E-8983-EC09D350B6B7}" type="datetimeFigureOut">
              <a:rPr lang="en-US" smtClean="0"/>
              <a:t>4/17/26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1404A8-291B-654A-AD4B-495C4D456273}" type="slidenum">
              <a:rPr lang="en-US" smtClean="0"/>
              <a:t>‹#›</a:t>
            </a:fld>
            <a:endParaRPr lang="en-US"/>
          </a:p>
        </p:txBody>
      </p:sp>
    </p:spTree>
    <p:extLst>
      <p:ext uri="{BB962C8B-B14F-4D97-AF65-F5344CB8AC3E}">
        <p14:creationId xmlns:p14="http://schemas.microsoft.com/office/powerpoint/2010/main" val="564736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926080"/>
            <a:ext cx="10617041" cy="10241280"/>
          </a:xfrm>
        </p:spPr>
        <p:txBody>
          <a:bodyPr anchor="b"/>
          <a:lstStyle>
            <a:lvl1pPr>
              <a:defRPr sz="11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6319530"/>
            <a:ext cx="16664940" cy="31191200"/>
          </a:xfrm>
        </p:spPr>
        <p:txBody>
          <a:bodyPr anchor="t"/>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r>
              <a:rPr lang="en-US"/>
              <a:t>Click icon to add picture</a:t>
            </a:r>
            <a:endParaRPr lang="en-US" dirty="0"/>
          </a:p>
        </p:txBody>
      </p:sp>
      <p:sp>
        <p:nvSpPr>
          <p:cNvPr id="4" name="Text Placeholder 3"/>
          <p:cNvSpPr>
            <a:spLocks noGrp="1"/>
          </p:cNvSpPr>
          <p:nvPr>
            <p:ph type="body" sz="half" idx="2"/>
          </p:nvPr>
        </p:nvSpPr>
        <p:spPr>
          <a:xfrm>
            <a:off x="2267428" y="13167360"/>
            <a:ext cx="10617041" cy="24394163"/>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423EAEB3-2080-7C4E-8983-EC09D350B6B7}" type="datetimeFigureOut">
              <a:rPr lang="en-US" smtClean="0"/>
              <a:t>4/17/26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1404A8-291B-654A-AD4B-495C4D456273}" type="slidenum">
              <a:rPr lang="en-US" smtClean="0"/>
              <a:t>‹#›</a:t>
            </a:fld>
            <a:endParaRPr lang="en-US"/>
          </a:p>
        </p:txBody>
      </p:sp>
    </p:spTree>
    <p:extLst>
      <p:ext uri="{BB962C8B-B14F-4D97-AF65-F5344CB8AC3E}">
        <p14:creationId xmlns:p14="http://schemas.microsoft.com/office/powerpoint/2010/main" val="762395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2336810"/>
            <a:ext cx="28392120" cy="848360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11684000"/>
            <a:ext cx="28392120" cy="27848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40680650"/>
            <a:ext cx="7406640" cy="2336800"/>
          </a:xfrm>
          <a:prstGeom prst="rect">
            <a:avLst/>
          </a:prstGeom>
        </p:spPr>
        <p:txBody>
          <a:bodyPr vert="horz" lIns="91440" tIns="45720" rIns="91440" bIns="45720" rtlCol="0" anchor="ctr"/>
          <a:lstStyle>
            <a:lvl1pPr algn="l">
              <a:defRPr sz="4320">
                <a:solidFill>
                  <a:schemeClr val="tx1">
                    <a:tint val="82000"/>
                  </a:schemeClr>
                </a:solidFill>
              </a:defRPr>
            </a:lvl1pPr>
          </a:lstStyle>
          <a:p>
            <a:fld id="{423EAEB3-2080-7C4E-8983-EC09D350B6B7}" type="datetimeFigureOut">
              <a:rPr lang="en-US" smtClean="0"/>
              <a:t>4/17/26</a:t>
            </a:fld>
            <a:endParaRPr lang="en-US"/>
          </a:p>
        </p:txBody>
      </p:sp>
      <p:sp>
        <p:nvSpPr>
          <p:cNvPr id="5" name="Footer Placeholder 4"/>
          <p:cNvSpPr>
            <a:spLocks noGrp="1"/>
          </p:cNvSpPr>
          <p:nvPr>
            <p:ph type="ftr" sz="quarter" idx="3"/>
          </p:nvPr>
        </p:nvSpPr>
        <p:spPr>
          <a:xfrm>
            <a:off x="10904220" y="40680650"/>
            <a:ext cx="11109960" cy="2336800"/>
          </a:xfrm>
          <a:prstGeom prst="rect">
            <a:avLst/>
          </a:prstGeom>
        </p:spPr>
        <p:txBody>
          <a:bodyPr vert="horz" lIns="91440" tIns="45720" rIns="91440" bIns="45720" rtlCol="0" anchor="ctr"/>
          <a:lstStyle>
            <a:lvl1pPr algn="ctr">
              <a:defRPr sz="432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23248620" y="40680650"/>
            <a:ext cx="7406640" cy="2336800"/>
          </a:xfrm>
          <a:prstGeom prst="rect">
            <a:avLst/>
          </a:prstGeom>
        </p:spPr>
        <p:txBody>
          <a:bodyPr vert="horz" lIns="91440" tIns="45720" rIns="91440" bIns="45720" rtlCol="0" anchor="ctr"/>
          <a:lstStyle>
            <a:lvl1pPr algn="r">
              <a:defRPr sz="4320">
                <a:solidFill>
                  <a:schemeClr val="tx1">
                    <a:tint val="82000"/>
                  </a:schemeClr>
                </a:solidFill>
              </a:defRPr>
            </a:lvl1pPr>
          </a:lstStyle>
          <a:p>
            <a:fld id="{E51404A8-291B-654A-AD4B-495C4D456273}" type="slidenum">
              <a:rPr lang="en-US" smtClean="0"/>
              <a:t>‹#›</a:t>
            </a:fld>
            <a:endParaRPr lang="en-US"/>
          </a:p>
        </p:txBody>
      </p:sp>
    </p:spTree>
    <p:extLst>
      <p:ext uri="{BB962C8B-B14F-4D97-AF65-F5344CB8AC3E}">
        <p14:creationId xmlns:p14="http://schemas.microsoft.com/office/powerpoint/2010/main" val="4753043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41">
            <a:extLst>
              <a:ext uri="{FF2B5EF4-FFF2-40B4-BE49-F238E27FC236}">
                <a16:creationId xmlns:a16="http://schemas.microsoft.com/office/drawing/2014/main" id="{CB690F67-0277-0580-3151-B41031A6DF86}"/>
              </a:ext>
            </a:extLst>
          </p:cNvPr>
          <p:cNvSpPr txBox="1">
            <a:spLocks noChangeArrowheads="1"/>
          </p:cNvSpPr>
          <p:nvPr/>
        </p:nvSpPr>
        <p:spPr bwMode="auto">
          <a:xfrm>
            <a:off x="1" y="0"/>
            <a:ext cx="32918399" cy="6245155"/>
          </a:xfrm>
          <a:prstGeom prst="rect">
            <a:avLst/>
          </a:prstGeom>
          <a:gradFill>
            <a:gsLst>
              <a:gs pos="80000">
                <a:srgbClr val="461D7C"/>
              </a:gs>
              <a:gs pos="100000">
                <a:srgbClr val="FDD023"/>
              </a:gs>
            </a:gsLst>
            <a:lin ang="0" scaled="1"/>
          </a:gradFill>
          <a:ln w="25400">
            <a:noFill/>
            <a:miter lim="800000"/>
          </a:ln>
        </p:spPr>
        <p:txBody>
          <a:bodyPr lIns="53524" tIns="26761" rIns="53524" bIns="26761" anchor="ctr"/>
          <a:lstStyle>
            <a:defPPr>
              <a:defRPr kern="1200" smtId="4294967295"/>
            </a:defPPr>
            <a:lvl1pPr defTabSz="612775">
              <a:defRPr sz="2400">
                <a:solidFill>
                  <a:schemeClr val="tx1"/>
                </a:solidFill>
                <a:latin typeface="Times New Roman" pitchFamily="18" charset="0"/>
              </a:defRPr>
            </a:lvl1pPr>
            <a:lvl2pPr marL="742950" indent="-285750" defTabSz="612775">
              <a:defRPr sz="2400">
                <a:solidFill>
                  <a:schemeClr val="tx1"/>
                </a:solidFill>
                <a:latin typeface="Times New Roman" pitchFamily="18" charset="0"/>
              </a:defRPr>
            </a:lvl2pPr>
            <a:lvl3pPr marL="1143000" indent="-228600" defTabSz="612775">
              <a:defRPr sz="2400">
                <a:solidFill>
                  <a:schemeClr val="tx1"/>
                </a:solidFill>
                <a:latin typeface="Times New Roman" pitchFamily="18" charset="0"/>
              </a:defRPr>
            </a:lvl3pPr>
            <a:lvl4pPr marL="1600200" indent="-228600" defTabSz="612775">
              <a:defRPr sz="2400">
                <a:solidFill>
                  <a:schemeClr val="tx1"/>
                </a:solidFill>
                <a:latin typeface="Times New Roman" pitchFamily="18" charset="0"/>
              </a:defRPr>
            </a:lvl4pPr>
            <a:lvl5pPr marL="2057400" indent="-228600" defTabSz="612775">
              <a:defRPr sz="2400">
                <a:solidFill>
                  <a:schemeClr val="tx1"/>
                </a:solidFill>
                <a:latin typeface="Times New Roman" pitchFamily="18" charset="0"/>
              </a:defRPr>
            </a:lvl5pPr>
            <a:lvl6pPr marL="2514600" indent="-228600" defTabSz="612775" eaLnBrk="0" fontAlgn="base" hangingPunct="0">
              <a:spcBef>
                <a:spcPct val="0"/>
              </a:spcBef>
              <a:spcAft>
                <a:spcPct val="0"/>
              </a:spcAft>
              <a:defRPr sz="2400">
                <a:solidFill>
                  <a:schemeClr val="tx1"/>
                </a:solidFill>
                <a:latin typeface="Times New Roman" pitchFamily="18" charset="0"/>
              </a:defRPr>
            </a:lvl6pPr>
            <a:lvl7pPr marL="2971800" indent="-228600" defTabSz="612775" eaLnBrk="0" fontAlgn="base" hangingPunct="0">
              <a:spcBef>
                <a:spcPct val="0"/>
              </a:spcBef>
              <a:spcAft>
                <a:spcPct val="0"/>
              </a:spcAft>
              <a:defRPr sz="2400">
                <a:solidFill>
                  <a:schemeClr val="tx1"/>
                </a:solidFill>
                <a:latin typeface="Times New Roman" pitchFamily="18" charset="0"/>
              </a:defRPr>
            </a:lvl7pPr>
            <a:lvl8pPr marL="3429000" indent="-228600" defTabSz="612775" eaLnBrk="0" fontAlgn="base" hangingPunct="0">
              <a:spcBef>
                <a:spcPct val="0"/>
              </a:spcBef>
              <a:spcAft>
                <a:spcPct val="0"/>
              </a:spcAft>
              <a:defRPr sz="2400">
                <a:solidFill>
                  <a:schemeClr val="tx1"/>
                </a:solidFill>
                <a:latin typeface="Times New Roman" pitchFamily="18" charset="0"/>
              </a:defRPr>
            </a:lvl8pPr>
            <a:lvl9pPr marL="3886200" indent="-228600" defTabSz="612775" eaLnBrk="0" fontAlgn="base" hangingPunct="0">
              <a:spcBef>
                <a:spcPct val="0"/>
              </a:spcBef>
              <a:spcAft>
                <a:spcPct val="0"/>
              </a:spcAft>
              <a:defRPr sz="2400">
                <a:solidFill>
                  <a:schemeClr val="tx1"/>
                </a:solidFill>
                <a:latin typeface="Times New Roman" pitchFamily="18" charset="0"/>
              </a:defRPr>
            </a:lvl9pPr>
          </a:lstStyle>
          <a:p>
            <a:pPr algn="ctr"/>
            <a:endParaRPr lang="en-US" altLang="zh-CN" sz="3674" b="1" i="1" u="sng" dirty="0">
              <a:solidFill>
                <a:schemeClr val="bg1"/>
              </a:solidFill>
              <a:latin typeface="Arial"/>
              <a:ea typeface="SimSun" pitchFamily="2" charset="-122"/>
            </a:endParaRPr>
          </a:p>
        </p:txBody>
      </p:sp>
      <p:sp>
        <p:nvSpPr>
          <p:cNvPr id="6" name="TextBox 5">
            <a:extLst>
              <a:ext uri="{FF2B5EF4-FFF2-40B4-BE49-F238E27FC236}">
                <a16:creationId xmlns:a16="http://schemas.microsoft.com/office/drawing/2014/main" id="{B4664663-6BF4-C05E-C589-386A4D77AD3D}"/>
              </a:ext>
            </a:extLst>
          </p:cNvPr>
          <p:cNvSpPr txBox="1"/>
          <p:nvPr/>
        </p:nvSpPr>
        <p:spPr>
          <a:xfrm>
            <a:off x="1158598" y="323907"/>
            <a:ext cx="23855083" cy="5632311"/>
          </a:xfrm>
          <a:prstGeom prst="rect">
            <a:avLst/>
          </a:prstGeom>
          <a:noFill/>
        </p:spPr>
        <p:txBody>
          <a:bodyPr wrap="square">
            <a:spAutoFit/>
          </a:bodyPr>
          <a:lstStyle/>
          <a:p>
            <a:pPr algn="ctr"/>
            <a:r>
              <a:rPr lang="en-US" sz="7200" b="1" dirty="0">
                <a:solidFill>
                  <a:srgbClr val="EBCB2E"/>
                </a:solidFill>
                <a:latin typeface="Helvetica Neue" panose="02000503000000020004" pitchFamily="2" charset="0"/>
              </a:rPr>
              <a:t>Preoxygenation Before Paralysis: A Retrospective Analysis of Delayed Sequence versus Rapid Sequence Intubation in Trauma Patients</a:t>
            </a:r>
          </a:p>
          <a:p>
            <a:pPr algn="ctr"/>
            <a:r>
              <a:rPr lang="en-US" sz="48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Alexandra Sappington, DO (LSU); Blake Shaw, MS-II (LSU); </a:t>
            </a:r>
          </a:p>
          <a:p>
            <a:pPr algn="ctr"/>
            <a:r>
              <a:rPr lang="en-US" sz="48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Luc Nguyen, MS-IV (Tulane); Leah Munroe, LMSW (LSU); </a:t>
            </a:r>
          </a:p>
          <a:p>
            <a:pPr algn="ctr"/>
            <a:r>
              <a:rPr lang="en-US" sz="48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Alison Smith, MD (LSU; David Rayburn, MD (LSU).</a:t>
            </a:r>
          </a:p>
        </p:txBody>
      </p:sp>
      <p:pic>
        <p:nvPicPr>
          <p:cNvPr id="7" name="Picture 6">
            <a:extLst>
              <a:ext uri="{FF2B5EF4-FFF2-40B4-BE49-F238E27FC236}">
                <a16:creationId xmlns:a16="http://schemas.microsoft.com/office/drawing/2014/main" id="{77335AA8-B935-03FC-71DF-FC6ED12A5B2F}"/>
              </a:ext>
            </a:extLst>
          </p:cNvPr>
          <p:cNvPicPr>
            <a:picLocks noChangeAspect="1"/>
          </p:cNvPicPr>
          <p:nvPr/>
        </p:nvPicPr>
        <p:blipFill>
          <a:blip r:embed="rId3"/>
          <a:stretch>
            <a:fillRect/>
          </a:stretch>
        </p:blipFill>
        <p:spPr>
          <a:xfrm>
            <a:off x="28297332" y="1767291"/>
            <a:ext cx="3937523" cy="3323415"/>
          </a:xfrm>
          <a:prstGeom prst="rect">
            <a:avLst/>
          </a:prstGeom>
        </p:spPr>
      </p:pic>
      <p:sp>
        <p:nvSpPr>
          <p:cNvPr id="12" name="Rectangle 11">
            <a:extLst>
              <a:ext uri="{FF2B5EF4-FFF2-40B4-BE49-F238E27FC236}">
                <a16:creationId xmlns:a16="http://schemas.microsoft.com/office/drawing/2014/main" id="{E7C6A6E3-7F60-9FCD-6C64-79550757C312}"/>
              </a:ext>
            </a:extLst>
          </p:cNvPr>
          <p:cNvSpPr>
            <a:spLocks/>
          </p:cNvSpPr>
          <p:nvPr/>
        </p:nvSpPr>
        <p:spPr>
          <a:xfrm>
            <a:off x="404547" y="6482492"/>
            <a:ext cx="32109305" cy="8102715"/>
          </a:xfrm>
          <a:prstGeom prst="rect">
            <a:avLst/>
          </a:prstGeom>
          <a:solidFill>
            <a:schemeClr val="bg1"/>
          </a:solidFill>
          <a:ln w="34925">
            <a:solidFill>
              <a:srgbClr val="461B7C"/>
            </a:solidFill>
          </a:ln>
        </p:spPr>
        <p:style>
          <a:lnRef idx="2">
            <a:schemeClr val="accent1">
              <a:shade val="15000"/>
            </a:schemeClr>
          </a:lnRef>
          <a:fillRef idx="1">
            <a:schemeClr val="accent1"/>
          </a:fillRef>
          <a:effectRef idx="0">
            <a:schemeClr val="accent1"/>
          </a:effectRef>
          <a:fontRef idx="minor">
            <a:schemeClr val="lt1"/>
          </a:fontRef>
        </p:style>
        <p:txBody>
          <a:bodyPr tIns="0" bIns="91440" rtlCol="0" anchor="t"/>
          <a:lstStyle/>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r>
              <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rPr>
              <a:t>Rapid Sequence Intubation and Delayed Sequence Intubation are crucial techniques for securing the airway in critically ill or injured patients. </a:t>
            </a:r>
          </a:p>
          <a:p>
            <a:pPr algn="ctr"/>
            <a:r>
              <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rPr>
              <a:t>Although they differ in their approach to preoxygenation and sedation, both methods are equally significant in their potential to save lives</a:t>
            </a:r>
          </a:p>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endParaRPr lang="en-US" sz="4000" b="1"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r>
              <a:rPr lang="en-US" sz="4000" b="1"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rPr>
              <a:t>The primary objective of this study was to assess the mortality of patients who underwent RSI in the </a:t>
            </a:r>
          </a:p>
          <a:p>
            <a:pPr algn="ctr"/>
            <a:r>
              <a:rPr lang="en-US" sz="4000" b="1"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rPr>
              <a:t>emergency department when compared to those who underwent DSI</a:t>
            </a:r>
          </a:p>
        </p:txBody>
      </p:sp>
      <p:sp>
        <p:nvSpPr>
          <p:cNvPr id="13" name="Rectangle 12">
            <a:extLst>
              <a:ext uri="{FF2B5EF4-FFF2-40B4-BE49-F238E27FC236}">
                <a16:creationId xmlns:a16="http://schemas.microsoft.com/office/drawing/2014/main" id="{78A130B6-F922-7BA8-1B4F-8E0E32ECEFDF}"/>
              </a:ext>
            </a:extLst>
          </p:cNvPr>
          <p:cNvSpPr>
            <a:spLocks/>
          </p:cNvSpPr>
          <p:nvPr/>
        </p:nvSpPr>
        <p:spPr>
          <a:xfrm>
            <a:off x="404547" y="6482492"/>
            <a:ext cx="32109305" cy="1458003"/>
          </a:xfrm>
          <a:prstGeom prst="rect">
            <a:avLst/>
          </a:prstGeom>
          <a:solidFill>
            <a:srgbClr val="461B7C"/>
          </a:solidFill>
          <a:ln w="34925">
            <a:solidFill>
              <a:srgbClr val="461C7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5400" b="1" dirty="0">
                <a:solidFill>
                  <a:srgbClr val="ECCB2E"/>
                </a:solidFill>
                <a:latin typeface="Helvetica Neue" panose="02000503000000020004" pitchFamily="2" charset="0"/>
                <a:ea typeface="Helvetica Neue" panose="02000503000000020004" pitchFamily="2" charset="0"/>
                <a:cs typeface="Helvetica Neue" panose="02000503000000020004" pitchFamily="2" charset="0"/>
              </a:rPr>
              <a:t>SIGNIFICANCE AND OBJECTIVE</a:t>
            </a:r>
          </a:p>
        </p:txBody>
      </p:sp>
      <p:sp>
        <p:nvSpPr>
          <p:cNvPr id="16" name="Rectangle 15">
            <a:extLst>
              <a:ext uri="{FF2B5EF4-FFF2-40B4-BE49-F238E27FC236}">
                <a16:creationId xmlns:a16="http://schemas.microsoft.com/office/drawing/2014/main" id="{075A2B46-C365-6D90-3861-65E99348C349}"/>
              </a:ext>
            </a:extLst>
          </p:cNvPr>
          <p:cNvSpPr/>
          <p:nvPr/>
        </p:nvSpPr>
        <p:spPr>
          <a:xfrm>
            <a:off x="545220" y="9736858"/>
            <a:ext cx="15554589" cy="3093837"/>
          </a:xfrm>
          <a:prstGeom prst="rect">
            <a:avLst/>
          </a:prstGeom>
          <a:solidFill>
            <a:srgbClr val="461C7C"/>
          </a:solidFill>
          <a:ln>
            <a:solidFill>
              <a:srgbClr val="461C7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EBCB2E"/>
                </a:solidFill>
                <a:latin typeface="Helvetica Neue" panose="02000503000000020004" pitchFamily="2" charset="0"/>
                <a:ea typeface="Helvetica Neue" panose="02000503000000020004" pitchFamily="2" charset="0"/>
                <a:cs typeface="Helvetica Neue" panose="02000503000000020004" pitchFamily="2" charset="0"/>
              </a:rPr>
              <a:t>Rapid Sequence Intubation (RSI)</a:t>
            </a:r>
          </a:p>
          <a:p>
            <a:pPr algn="ctr"/>
            <a:r>
              <a:rPr lang="en-US" sz="36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A sedative and a neuromuscular blocking agent are administered simultaneously. Minimizes the time between losing consciousness and securing the airway, reducing the risk of complications such as aspiration.</a:t>
            </a:r>
            <a:endParaRPr lang="en-US" sz="3600" b="1"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endParaRPr>
          </a:p>
          <a:p>
            <a:pPr algn="ctr"/>
            <a:endParaRPr lang="en-US" sz="1200" b="1" dirty="0">
              <a:solidFill>
                <a:srgbClr val="EBCB2E"/>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7" name="Rectangle 16">
            <a:extLst>
              <a:ext uri="{FF2B5EF4-FFF2-40B4-BE49-F238E27FC236}">
                <a16:creationId xmlns:a16="http://schemas.microsoft.com/office/drawing/2014/main" id="{587C3DF4-B768-64EB-BF45-3B35EFC8409B}"/>
              </a:ext>
            </a:extLst>
          </p:cNvPr>
          <p:cNvSpPr/>
          <p:nvPr/>
        </p:nvSpPr>
        <p:spPr>
          <a:xfrm>
            <a:off x="16429026" y="9736858"/>
            <a:ext cx="15913977" cy="3093837"/>
          </a:xfrm>
          <a:prstGeom prst="rect">
            <a:avLst/>
          </a:prstGeom>
          <a:solidFill>
            <a:srgbClr val="461C7C"/>
          </a:solidFill>
          <a:ln>
            <a:solidFill>
              <a:srgbClr val="461C7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EBCB2E"/>
                </a:solidFill>
                <a:latin typeface="Helvetica Neue" panose="02000503000000020004" pitchFamily="2" charset="0"/>
                <a:ea typeface="Helvetica Neue" panose="02000503000000020004" pitchFamily="2" charset="0"/>
                <a:cs typeface="Helvetica Neue" panose="02000503000000020004" pitchFamily="2" charset="0"/>
              </a:rPr>
              <a:t>Delayed Sequence Intubation (DSI)</a:t>
            </a:r>
          </a:p>
          <a:p>
            <a:pPr algn="ctr"/>
            <a:r>
              <a:rPr lang="en-US" sz="36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A dissociative dose of ketamine is administered to sedate the patient while preserving spontaneous breathing. Used in patients who  are agitated or delirious and  cannot tolerate preoxygenation. </a:t>
            </a:r>
            <a:endParaRPr lang="en-US" sz="1200" b="1" dirty="0">
              <a:solidFill>
                <a:srgbClr val="EBCB2E"/>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2" name="Rectangle 1">
            <a:extLst>
              <a:ext uri="{FF2B5EF4-FFF2-40B4-BE49-F238E27FC236}">
                <a16:creationId xmlns:a16="http://schemas.microsoft.com/office/drawing/2014/main" id="{615B6F6A-38A1-1FCB-EED9-AFF09A8403C7}"/>
              </a:ext>
            </a:extLst>
          </p:cNvPr>
          <p:cNvSpPr>
            <a:spLocks/>
          </p:cNvSpPr>
          <p:nvPr/>
        </p:nvSpPr>
        <p:spPr>
          <a:xfrm>
            <a:off x="404547" y="15542651"/>
            <a:ext cx="15695262" cy="11589888"/>
          </a:xfrm>
          <a:prstGeom prst="rect">
            <a:avLst/>
          </a:prstGeom>
          <a:solidFill>
            <a:schemeClr val="bg1"/>
          </a:solidFill>
          <a:ln w="34925">
            <a:solidFill>
              <a:srgbClr val="461B7C"/>
            </a:solidFill>
          </a:ln>
        </p:spPr>
        <p:style>
          <a:lnRef idx="2">
            <a:schemeClr val="accent1">
              <a:shade val="15000"/>
            </a:schemeClr>
          </a:lnRef>
          <a:fillRef idx="1">
            <a:schemeClr val="accent1"/>
          </a:fillRef>
          <a:effectRef idx="0">
            <a:schemeClr val="accent1"/>
          </a:effectRef>
          <a:fontRef idx="minor">
            <a:schemeClr val="lt1"/>
          </a:fontRef>
        </p:style>
        <p:txBody>
          <a:bodyPr tIns="0" bIns="91440" rtlCol="0" anchor="t"/>
          <a:lstStyle/>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3" name="Rectangle 2">
            <a:extLst>
              <a:ext uri="{FF2B5EF4-FFF2-40B4-BE49-F238E27FC236}">
                <a16:creationId xmlns:a16="http://schemas.microsoft.com/office/drawing/2014/main" id="{DDD5AE74-A40E-52C3-6608-A45744AF76B0}"/>
              </a:ext>
            </a:extLst>
          </p:cNvPr>
          <p:cNvSpPr>
            <a:spLocks/>
          </p:cNvSpPr>
          <p:nvPr/>
        </p:nvSpPr>
        <p:spPr>
          <a:xfrm>
            <a:off x="404547" y="14881572"/>
            <a:ext cx="15695262" cy="1458003"/>
          </a:xfrm>
          <a:prstGeom prst="rect">
            <a:avLst/>
          </a:prstGeom>
          <a:solidFill>
            <a:srgbClr val="461B7C"/>
          </a:solidFill>
          <a:ln w="34925">
            <a:solidFill>
              <a:srgbClr val="461C7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5400" b="1" dirty="0">
                <a:solidFill>
                  <a:srgbClr val="ECCB2E"/>
                </a:solidFill>
                <a:latin typeface="Helvetica Neue" panose="02000503000000020004" pitchFamily="2" charset="0"/>
                <a:ea typeface="Helvetica Neue" panose="02000503000000020004" pitchFamily="2" charset="0"/>
                <a:cs typeface="Helvetica Neue" panose="02000503000000020004" pitchFamily="2" charset="0"/>
              </a:rPr>
              <a:t>METHODS</a:t>
            </a:r>
          </a:p>
        </p:txBody>
      </p:sp>
      <p:sp>
        <p:nvSpPr>
          <p:cNvPr id="19" name="Rectangle 18">
            <a:extLst>
              <a:ext uri="{FF2B5EF4-FFF2-40B4-BE49-F238E27FC236}">
                <a16:creationId xmlns:a16="http://schemas.microsoft.com/office/drawing/2014/main" id="{159FA254-EAF7-18A2-1867-E3B58F23319C}"/>
              </a:ext>
            </a:extLst>
          </p:cNvPr>
          <p:cNvSpPr/>
          <p:nvPr/>
        </p:nvSpPr>
        <p:spPr>
          <a:xfrm>
            <a:off x="611630" y="16788381"/>
            <a:ext cx="15223004" cy="1413164"/>
          </a:xfrm>
          <a:prstGeom prst="rect">
            <a:avLst/>
          </a:prstGeom>
          <a:solidFill>
            <a:schemeClr val="bg1"/>
          </a:solidFill>
          <a:ln w="34925">
            <a:solidFill>
              <a:srgbClr val="ECCB2E"/>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4000" dirty="0">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Retrospective analysis assessing trauma activations that required intubation between July 2021 and July 2024</a:t>
            </a:r>
            <a:endParaRPr lang="en-US" dirty="0"/>
          </a:p>
          <a:p>
            <a:pPr algn="ctr"/>
            <a:endParaRPr lang="en-US" dirty="0"/>
          </a:p>
        </p:txBody>
      </p:sp>
      <p:sp>
        <p:nvSpPr>
          <p:cNvPr id="20" name="Rectangle 19">
            <a:extLst>
              <a:ext uri="{FF2B5EF4-FFF2-40B4-BE49-F238E27FC236}">
                <a16:creationId xmlns:a16="http://schemas.microsoft.com/office/drawing/2014/main" id="{ACE29B81-DCB9-9578-2CE4-65017F89AB39}"/>
              </a:ext>
            </a:extLst>
          </p:cNvPr>
          <p:cNvSpPr/>
          <p:nvPr/>
        </p:nvSpPr>
        <p:spPr>
          <a:xfrm>
            <a:off x="611630" y="18522016"/>
            <a:ext cx="15223004" cy="1413164"/>
          </a:xfrm>
          <a:prstGeom prst="rect">
            <a:avLst/>
          </a:prstGeom>
          <a:solidFill>
            <a:schemeClr val="bg1"/>
          </a:solidFill>
          <a:ln w="34925">
            <a:solidFill>
              <a:srgbClr val="ECCB2E"/>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rPr>
              <a:t>Three authors reviewed 1151 charts, utilizing a data collection instrument to record study demographics for statistical analysis </a:t>
            </a:r>
          </a:p>
          <a:p>
            <a:pPr algn="ctr"/>
            <a:endParaRPr lang="en-US" dirty="0"/>
          </a:p>
        </p:txBody>
      </p:sp>
      <p:sp>
        <p:nvSpPr>
          <p:cNvPr id="21" name="Rectangle 20">
            <a:extLst>
              <a:ext uri="{FF2B5EF4-FFF2-40B4-BE49-F238E27FC236}">
                <a16:creationId xmlns:a16="http://schemas.microsoft.com/office/drawing/2014/main" id="{D57BF62C-C252-B422-4AC6-2843FA781415}"/>
              </a:ext>
            </a:extLst>
          </p:cNvPr>
          <p:cNvSpPr/>
          <p:nvPr/>
        </p:nvSpPr>
        <p:spPr>
          <a:xfrm>
            <a:off x="611630" y="20255651"/>
            <a:ext cx="15223004" cy="2044628"/>
          </a:xfrm>
          <a:prstGeom prst="rect">
            <a:avLst/>
          </a:prstGeom>
          <a:solidFill>
            <a:schemeClr val="bg1"/>
          </a:solidFill>
          <a:ln w="34925">
            <a:solidFill>
              <a:srgbClr val="ECCB2E"/>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rPr>
              <a:t>Exclusions: patients intubated outside of the emergency department, &lt;18 years, pregnant patients, and incarcerated patients</a:t>
            </a:r>
          </a:p>
          <a:p>
            <a:pPr algn="ctr"/>
            <a:endParaRPr lang="en-US" dirty="0"/>
          </a:p>
        </p:txBody>
      </p:sp>
      <p:sp>
        <p:nvSpPr>
          <p:cNvPr id="22" name="Rectangle 21">
            <a:extLst>
              <a:ext uri="{FF2B5EF4-FFF2-40B4-BE49-F238E27FC236}">
                <a16:creationId xmlns:a16="http://schemas.microsoft.com/office/drawing/2014/main" id="{CD02A882-5B98-D4AE-1819-B45513E1B917}"/>
              </a:ext>
            </a:extLst>
          </p:cNvPr>
          <p:cNvSpPr/>
          <p:nvPr/>
        </p:nvSpPr>
        <p:spPr>
          <a:xfrm>
            <a:off x="611630" y="22561642"/>
            <a:ext cx="15223004" cy="1126303"/>
          </a:xfrm>
          <a:prstGeom prst="rect">
            <a:avLst/>
          </a:prstGeom>
          <a:solidFill>
            <a:schemeClr val="bg1"/>
          </a:solidFill>
          <a:ln w="34925">
            <a:solidFill>
              <a:srgbClr val="ECCB2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b="0" i="0" u="none" strike="noStrike" dirty="0">
                <a:solidFill>
                  <a:srgbClr val="461B7C"/>
                </a:solidFill>
                <a:effectLst/>
                <a:latin typeface="Helvetica Neue" panose="02000503000000020004" pitchFamily="2" charset="0"/>
                <a:ea typeface="Helvetica Neue" panose="02000503000000020004" pitchFamily="2" charset="0"/>
                <a:cs typeface="Helvetica Neue" panose="02000503000000020004" pitchFamily="2" charset="0"/>
              </a:rPr>
              <a:t>291 patients intubated by RSI and 68 patients intubated by DSI</a:t>
            </a:r>
            <a:endParaRPr lang="en-US" sz="4000" dirty="0">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29" name="Rectangle 28">
            <a:extLst>
              <a:ext uri="{FF2B5EF4-FFF2-40B4-BE49-F238E27FC236}">
                <a16:creationId xmlns:a16="http://schemas.microsoft.com/office/drawing/2014/main" id="{71A30AE8-4175-1FAB-5DA4-C4EA9F282E57}"/>
              </a:ext>
            </a:extLst>
          </p:cNvPr>
          <p:cNvSpPr/>
          <p:nvPr/>
        </p:nvSpPr>
        <p:spPr>
          <a:xfrm>
            <a:off x="551356" y="23963284"/>
            <a:ext cx="7438191" cy="2883537"/>
          </a:xfrm>
          <a:prstGeom prst="rect">
            <a:avLst/>
          </a:prstGeom>
          <a:solidFill>
            <a:srgbClr val="461C7C"/>
          </a:solidFill>
          <a:ln>
            <a:solidFill>
              <a:srgbClr val="461C7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EBCB2E"/>
                </a:solidFill>
                <a:latin typeface="Helvetica Neue" panose="02000503000000020004" pitchFamily="2" charset="0"/>
                <a:ea typeface="Helvetica Neue" panose="02000503000000020004" pitchFamily="2" charset="0"/>
                <a:cs typeface="Helvetica Neue" panose="02000503000000020004" pitchFamily="2" charset="0"/>
              </a:rPr>
              <a:t>Rapid Sequence Intubation</a:t>
            </a:r>
          </a:p>
          <a:p>
            <a:pPr algn="ctr"/>
            <a:r>
              <a:rPr lang="en-US" sz="3600" dirty="0">
                <a:latin typeface="Helvetica Neue" panose="02000503000000020004" pitchFamily="2" charset="0"/>
                <a:ea typeface="Helvetica Neue" panose="02000503000000020004" pitchFamily="2" charset="0"/>
                <a:cs typeface="Helvetica Neue" panose="02000503000000020004" pitchFamily="2" charset="0"/>
              </a:rPr>
              <a:t>If a paralytic is given within 60 seconds of the induction agent</a:t>
            </a:r>
          </a:p>
        </p:txBody>
      </p:sp>
      <p:sp>
        <p:nvSpPr>
          <p:cNvPr id="33" name="Rectangle 32">
            <a:extLst>
              <a:ext uri="{FF2B5EF4-FFF2-40B4-BE49-F238E27FC236}">
                <a16:creationId xmlns:a16="http://schemas.microsoft.com/office/drawing/2014/main" id="{F85E5372-C8CC-47BD-753A-05874527DB7A}"/>
              </a:ext>
            </a:extLst>
          </p:cNvPr>
          <p:cNvSpPr>
            <a:spLocks/>
          </p:cNvSpPr>
          <p:nvPr/>
        </p:nvSpPr>
        <p:spPr>
          <a:xfrm>
            <a:off x="16398853" y="36300019"/>
            <a:ext cx="16054656" cy="4912533"/>
          </a:xfrm>
          <a:prstGeom prst="rect">
            <a:avLst/>
          </a:prstGeom>
          <a:solidFill>
            <a:srgbClr val="ECCB2E"/>
          </a:solidFill>
          <a:ln w="34925">
            <a:solidFill>
              <a:srgbClr val="461C7C"/>
            </a:solidFill>
          </a:ln>
        </p:spPr>
        <p:style>
          <a:lnRef idx="2">
            <a:schemeClr val="accent1">
              <a:shade val="15000"/>
            </a:schemeClr>
          </a:lnRef>
          <a:fillRef idx="1">
            <a:schemeClr val="accent1"/>
          </a:fillRef>
          <a:effectRef idx="0">
            <a:schemeClr val="accent1"/>
          </a:effectRef>
          <a:fontRef idx="minor">
            <a:schemeClr val="lt1"/>
          </a:fontRef>
        </p:style>
        <p:txBody>
          <a:bodyPr tIns="0" bIns="91440" rtlCol="0" anchor="b"/>
          <a:lstStyle/>
          <a:p>
            <a:pPr algn="ctr"/>
            <a:r>
              <a:rPr lang="en-US" sz="4000" b="0" i="0" u="none" strike="noStrike" dirty="0">
                <a:solidFill>
                  <a:srgbClr val="461B7C"/>
                </a:solidFill>
                <a:effectLst/>
                <a:latin typeface="Helvetica Neue" panose="02000503000000020004" pitchFamily="2" charset="0"/>
                <a:ea typeface="Helvetica Neue" panose="02000503000000020004" pitchFamily="2" charset="0"/>
                <a:cs typeface="Helvetica Neue" panose="02000503000000020004" pitchFamily="2" charset="0"/>
              </a:rPr>
              <a:t>Trauma patients represent a unique patient population and definitive airway management including endotracheal intubation is not without risk. Our study results are similar to previous published literature suggesting a trend towards improved outcomes with the use of delayed sequence intubation</a:t>
            </a:r>
            <a:endParaRPr lang="en-US" sz="4000" dirty="0">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34" name="Rectangle 33">
            <a:extLst>
              <a:ext uri="{FF2B5EF4-FFF2-40B4-BE49-F238E27FC236}">
                <a16:creationId xmlns:a16="http://schemas.microsoft.com/office/drawing/2014/main" id="{087311DE-E22C-E4CE-CF6F-CEFA9069E915}"/>
              </a:ext>
            </a:extLst>
          </p:cNvPr>
          <p:cNvSpPr>
            <a:spLocks/>
          </p:cNvSpPr>
          <p:nvPr/>
        </p:nvSpPr>
        <p:spPr>
          <a:xfrm>
            <a:off x="16398853" y="36336596"/>
            <a:ext cx="16054656" cy="1458003"/>
          </a:xfrm>
          <a:prstGeom prst="rect">
            <a:avLst/>
          </a:prstGeom>
          <a:solidFill>
            <a:srgbClr val="461C7C"/>
          </a:solidFill>
          <a:ln w="34925">
            <a:solidFill>
              <a:srgbClr val="461C7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5400" b="1" dirty="0">
                <a:solidFill>
                  <a:srgbClr val="EBCB2E"/>
                </a:solidFill>
                <a:latin typeface="Helvetica Neue" panose="02000503000000020004" pitchFamily="2" charset="0"/>
                <a:ea typeface="Helvetica Neue" panose="02000503000000020004" pitchFamily="2" charset="0"/>
                <a:cs typeface="Helvetica Neue" panose="02000503000000020004" pitchFamily="2" charset="0"/>
              </a:rPr>
              <a:t>CONCLUSION</a:t>
            </a:r>
          </a:p>
        </p:txBody>
      </p:sp>
      <p:sp>
        <p:nvSpPr>
          <p:cNvPr id="36" name="Rectangle 35">
            <a:extLst>
              <a:ext uri="{FF2B5EF4-FFF2-40B4-BE49-F238E27FC236}">
                <a16:creationId xmlns:a16="http://schemas.microsoft.com/office/drawing/2014/main" id="{2F7893C8-0F13-7B2D-0295-A5D2BE1D831F}"/>
              </a:ext>
            </a:extLst>
          </p:cNvPr>
          <p:cNvSpPr>
            <a:spLocks/>
          </p:cNvSpPr>
          <p:nvPr/>
        </p:nvSpPr>
        <p:spPr>
          <a:xfrm>
            <a:off x="16398853" y="41571119"/>
            <a:ext cx="16054656" cy="2099683"/>
          </a:xfrm>
          <a:prstGeom prst="rect">
            <a:avLst/>
          </a:prstGeom>
          <a:solidFill>
            <a:srgbClr val="461C7C"/>
          </a:solidFill>
          <a:ln>
            <a:solidFill>
              <a:srgbClr val="461C7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5400" b="1" dirty="0">
                <a:solidFill>
                  <a:srgbClr val="EBCB2E"/>
                </a:solidFill>
                <a:latin typeface="Helvetica Neue" panose="02000503000000020004" pitchFamily="2" charset="0"/>
                <a:ea typeface="Helvetica Neue" panose="02000503000000020004" pitchFamily="2" charset="0"/>
                <a:cs typeface="Helvetica Neue" panose="02000503000000020004" pitchFamily="2" charset="0"/>
              </a:rPr>
              <a:t>REFERENCES</a:t>
            </a:r>
          </a:p>
        </p:txBody>
      </p:sp>
      <p:sp>
        <p:nvSpPr>
          <p:cNvPr id="8" name="Rectangle 1">
            <a:extLst>
              <a:ext uri="{FF2B5EF4-FFF2-40B4-BE49-F238E27FC236}">
                <a16:creationId xmlns:a16="http://schemas.microsoft.com/office/drawing/2014/main" id="{68658285-C077-C339-FE4A-6AD8C9826D76}"/>
              </a:ext>
            </a:extLst>
          </p:cNvPr>
          <p:cNvSpPr>
            <a:spLocks noChangeArrowheads="1"/>
          </p:cNvSpPr>
          <p:nvPr/>
        </p:nvSpPr>
        <p:spPr bwMode="auto">
          <a:xfrm>
            <a:off x="259065787" y="16547848"/>
            <a:ext cx="231446319" cy="1405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sz="5400"/>
          </a:p>
        </p:txBody>
      </p:sp>
      <p:sp>
        <p:nvSpPr>
          <p:cNvPr id="23" name="Rectangle 22">
            <a:extLst>
              <a:ext uri="{FF2B5EF4-FFF2-40B4-BE49-F238E27FC236}">
                <a16:creationId xmlns:a16="http://schemas.microsoft.com/office/drawing/2014/main" id="{CB9B992A-4C35-5812-BF78-3027ABC6F469}"/>
              </a:ext>
            </a:extLst>
          </p:cNvPr>
          <p:cNvSpPr>
            <a:spLocks/>
          </p:cNvSpPr>
          <p:nvPr/>
        </p:nvSpPr>
        <p:spPr>
          <a:xfrm>
            <a:off x="16429026" y="14881572"/>
            <a:ext cx="16054652" cy="1569950"/>
          </a:xfrm>
          <a:prstGeom prst="rect">
            <a:avLst/>
          </a:prstGeom>
          <a:solidFill>
            <a:srgbClr val="461B7C"/>
          </a:solidFill>
          <a:ln w="34925">
            <a:solidFill>
              <a:srgbClr val="461C7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5400" b="1" dirty="0">
                <a:solidFill>
                  <a:srgbClr val="ECCB2E"/>
                </a:solidFill>
                <a:latin typeface="Helvetica Neue" panose="02000503000000020004" pitchFamily="2" charset="0"/>
                <a:ea typeface="Helvetica Neue" panose="02000503000000020004" pitchFamily="2" charset="0"/>
                <a:cs typeface="Helvetica Neue" panose="02000503000000020004" pitchFamily="2" charset="0"/>
              </a:rPr>
              <a:t>DEMOGRAPHICS</a:t>
            </a:r>
          </a:p>
        </p:txBody>
      </p:sp>
      <p:graphicFrame>
        <p:nvGraphicFramePr>
          <p:cNvPr id="32" name="Content Placeholder 4">
            <a:extLst>
              <a:ext uri="{FF2B5EF4-FFF2-40B4-BE49-F238E27FC236}">
                <a16:creationId xmlns:a16="http://schemas.microsoft.com/office/drawing/2014/main" id="{317E8B36-7106-2C2D-7895-BE86FC3A3760}"/>
              </a:ext>
            </a:extLst>
          </p:cNvPr>
          <p:cNvGraphicFramePr>
            <a:graphicFrameLocks/>
          </p:cNvGraphicFramePr>
          <p:nvPr>
            <p:extLst>
              <p:ext uri="{D42A27DB-BD31-4B8C-83A1-F6EECF244321}">
                <p14:modId xmlns:p14="http://schemas.microsoft.com/office/powerpoint/2010/main" val="146789314"/>
              </p:ext>
            </p:extLst>
          </p:nvPr>
        </p:nvGraphicFramePr>
        <p:xfrm>
          <a:off x="16434991" y="16469451"/>
          <a:ext cx="16054653" cy="19480034"/>
        </p:xfrm>
        <a:graphic>
          <a:graphicData uri="http://schemas.openxmlformats.org/drawingml/2006/table">
            <a:tbl>
              <a:tblPr firstRow="1" bandRow="1">
                <a:tableStyleId>{5C22544A-7EE6-4342-B048-85BDC9FD1C3A}</a:tableStyleId>
              </a:tblPr>
              <a:tblGrid>
                <a:gridCol w="8145615">
                  <a:extLst>
                    <a:ext uri="{9D8B030D-6E8A-4147-A177-3AD203B41FA5}">
                      <a16:colId xmlns:a16="http://schemas.microsoft.com/office/drawing/2014/main" val="56209104"/>
                    </a:ext>
                  </a:extLst>
                </a:gridCol>
                <a:gridCol w="4948106">
                  <a:extLst>
                    <a:ext uri="{9D8B030D-6E8A-4147-A177-3AD203B41FA5}">
                      <a16:colId xmlns:a16="http://schemas.microsoft.com/office/drawing/2014/main" val="2834429987"/>
                    </a:ext>
                  </a:extLst>
                </a:gridCol>
                <a:gridCol w="2960932">
                  <a:extLst>
                    <a:ext uri="{9D8B030D-6E8A-4147-A177-3AD203B41FA5}">
                      <a16:colId xmlns:a16="http://schemas.microsoft.com/office/drawing/2014/main" val="1273353529"/>
                    </a:ext>
                  </a:extLst>
                </a:gridCol>
              </a:tblGrid>
              <a:tr h="727235">
                <a:tc>
                  <a:txBody>
                    <a:bodyPr/>
                    <a:lstStyle/>
                    <a:p>
                      <a:pPr algn="ctr"/>
                      <a:r>
                        <a:rPr lang="en-US" sz="4000" b="1"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Characteristic</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rgbClr val="461B7C"/>
                      </a:solid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4000" b="1"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n (%)</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rgbClr val="461B7C"/>
                      </a:solid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algn="ctr"/>
                      <a:r>
                        <a:rPr lang="en-US" sz="4000" b="1"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Mean (SD)</a:t>
                      </a: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solidFill>
                        <a:srgbClr val="461B7C"/>
                      </a:solid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841192985"/>
                  </a:ext>
                </a:extLst>
              </a:tr>
              <a:tr h="727235">
                <a:tc>
                  <a:txBody>
                    <a:bodyPr/>
                    <a:lstStyle/>
                    <a:p>
                      <a:pPr algn="ctr"/>
                      <a:r>
                        <a:rPr lang="en-US" sz="4000" b="1"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Total Cohort</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523 (100)</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extLst>
                  <a:ext uri="{0D108BD9-81ED-4DB2-BD59-A6C34878D82A}">
                    <a16:rowId xmlns:a16="http://schemas.microsoft.com/office/drawing/2014/main" val="1924879536"/>
                  </a:ext>
                </a:extLst>
              </a:tr>
              <a:tr h="727235">
                <a:tc>
                  <a:txBody>
                    <a:bodyPr/>
                    <a:lstStyle/>
                    <a:p>
                      <a:pPr algn="ctr"/>
                      <a:r>
                        <a:rPr lang="en-US" sz="4000" b="1"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Demographics</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algn="ctr"/>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3501535711"/>
                  </a:ext>
                </a:extLst>
              </a:tr>
              <a:tr h="663998">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Age, years (18-96)</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523 (100)</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43.3 (18.4)</a:t>
                      </a: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extLst>
                  <a:ext uri="{0D108BD9-81ED-4DB2-BD59-A6C34878D82A}">
                    <a16:rowId xmlns:a16="http://schemas.microsoft.com/office/drawing/2014/main" val="3631219607"/>
                  </a:ext>
                </a:extLst>
              </a:tr>
              <a:tr h="663998">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Male sex</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412 (78.7)</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3767456593"/>
                  </a:ext>
                </a:extLst>
              </a:tr>
              <a:tr h="727235">
                <a:tc>
                  <a:txBody>
                    <a:bodyPr/>
                    <a:lstStyle/>
                    <a:p>
                      <a:pPr algn="ctr"/>
                      <a:r>
                        <a:rPr lang="en-US" sz="4000" b="1"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Race/Ethnicity</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extLst>
                  <a:ext uri="{0D108BD9-81ED-4DB2-BD59-A6C34878D82A}">
                    <a16:rowId xmlns:a16="http://schemas.microsoft.com/office/drawing/2014/main" val="1660707481"/>
                  </a:ext>
                </a:extLst>
              </a:tr>
              <a:tr h="663998">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Black or African American</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287 (54.9)</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547941075"/>
                  </a:ext>
                </a:extLst>
              </a:tr>
              <a:tr h="663998">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White</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197 (37.7)</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extLst>
                  <a:ext uri="{0D108BD9-81ED-4DB2-BD59-A6C34878D82A}">
                    <a16:rowId xmlns:a16="http://schemas.microsoft.com/office/drawing/2014/main" val="3505308353"/>
                  </a:ext>
                </a:extLst>
              </a:tr>
              <a:tr h="663998">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Other</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39 (7.5)</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386787623"/>
                  </a:ext>
                </a:extLst>
              </a:tr>
              <a:tr h="376652">
                <a:tc>
                  <a:txBody>
                    <a:bodyPr/>
                    <a:lstStyle/>
                    <a:p>
                      <a:pPr algn="ctr"/>
                      <a:r>
                        <a:rPr lang="en-US" sz="4000" b="1"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Intubation Sequence</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endParaRPr lang="en-US" sz="360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extLst>
                  <a:ext uri="{0D108BD9-81ED-4DB2-BD59-A6C34878D82A}">
                    <a16:rowId xmlns:a16="http://schemas.microsoft.com/office/drawing/2014/main" val="3981482315"/>
                  </a:ext>
                </a:extLst>
              </a:tr>
              <a:tr h="663998">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Rapid Sequence Intubation</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409 (78.2)</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69588179"/>
                  </a:ext>
                </a:extLst>
              </a:tr>
              <a:tr h="663998">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Delayed Sequence Intubation</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114 (21.8)</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endParaRPr lang="en-US" sz="360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extLst>
                  <a:ext uri="{0D108BD9-81ED-4DB2-BD59-A6C34878D82A}">
                    <a16:rowId xmlns:a16="http://schemas.microsoft.com/office/drawing/2014/main" val="1348180407"/>
                  </a:ext>
                </a:extLst>
              </a:tr>
              <a:tr h="405963">
                <a:tc>
                  <a:txBody>
                    <a:bodyPr/>
                    <a:lstStyle/>
                    <a:p>
                      <a:pPr algn="ctr"/>
                      <a:r>
                        <a:rPr lang="en-US" sz="4000" b="1"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Injury Characteristics</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algn="ctr"/>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algn="ctr"/>
                      <a:endParaRPr lang="en-US" sz="360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444962961"/>
                  </a:ext>
                </a:extLst>
              </a:tr>
              <a:tr h="663998">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Glasgow Coma Scale (3-15)</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523 (100)</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8.2 (4.6)</a:t>
                      </a: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extLst>
                  <a:ext uri="{0D108BD9-81ED-4DB2-BD59-A6C34878D82A}">
                    <a16:rowId xmlns:a16="http://schemas.microsoft.com/office/drawing/2014/main" val="3301264322"/>
                  </a:ext>
                </a:extLst>
              </a:tr>
              <a:tr h="663998">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Mild (13-15)</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149 (28.5)</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algn="ctr"/>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892165888"/>
                  </a:ext>
                </a:extLst>
              </a:tr>
              <a:tr h="663998">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Moderate (9-12)</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68 (28.5)</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extLst>
                  <a:ext uri="{0D108BD9-81ED-4DB2-BD59-A6C34878D82A}">
                    <a16:rowId xmlns:a16="http://schemas.microsoft.com/office/drawing/2014/main" val="3161442876"/>
                  </a:ext>
                </a:extLst>
              </a:tr>
              <a:tr h="663998">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Severe (3-8)</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306 (58.5)</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algn="ctr"/>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2440853056"/>
                  </a:ext>
                </a:extLst>
              </a:tr>
              <a:tr h="663998">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Injury Severity Score (1-75)</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523 (100)</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21.6 (15.5)</a:t>
                      </a: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extLst>
                  <a:ext uri="{0D108BD9-81ED-4DB2-BD59-A6C34878D82A}">
                    <a16:rowId xmlns:a16="http://schemas.microsoft.com/office/drawing/2014/main" val="4082556749"/>
                  </a:ext>
                </a:extLst>
              </a:tr>
              <a:tr h="663998">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Minor-Moderate (1-15)</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202 (38.6)</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algn="ctr"/>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2503084495"/>
                  </a:ext>
                </a:extLst>
              </a:tr>
              <a:tr h="641870">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Severe (16-24)</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107 (20.5)</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extLst>
                  <a:ext uri="{0D108BD9-81ED-4DB2-BD59-A6C34878D82A}">
                    <a16:rowId xmlns:a16="http://schemas.microsoft.com/office/drawing/2014/main" val="3530016175"/>
                  </a:ext>
                </a:extLst>
              </a:tr>
              <a:tr h="641870">
                <a:tc>
                  <a:txBody>
                    <a:bodyPr/>
                    <a:lstStyle/>
                    <a:p>
                      <a:pPr marL="0" marR="0" indent="0" algn="ctr" defTabSz="3291840" rtl="0" eaLnBrk="1" fontAlgn="auto" latinLnBrk="0" hangingPunct="1">
                        <a:lnSpc>
                          <a:spcPct val="100000"/>
                        </a:lnSpc>
                        <a:spcBef>
                          <a:spcPts val="0"/>
                        </a:spcBef>
                        <a:spcAft>
                          <a:spcPts val="0"/>
                        </a:spcAft>
                        <a:buClrTx/>
                        <a:buSzTx/>
                        <a:buFontTx/>
                        <a:buNone/>
                        <a:tabLst/>
                        <a:defRPr/>
                      </a:pP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Critical (≥25)</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214 (40.9)</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algn="ctr"/>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494517427"/>
                  </a:ext>
                </a:extLst>
              </a:tr>
              <a:tr h="641870">
                <a:tc>
                  <a:txBody>
                    <a:bodyPr/>
                    <a:lstStyle/>
                    <a:p>
                      <a:pPr marL="0" marR="0" indent="0" algn="ctr" defTabSz="3291840" rtl="0" eaLnBrk="1" fontAlgn="auto" latinLnBrk="0" hangingPunct="1">
                        <a:lnSpc>
                          <a:spcPct val="100000"/>
                        </a:lnSpc>
                        <a:spcBef>
                          <a:spcPts val="0"/>
                        </a:spcBef>
                        <a:spcAft>
                          <a:spcPts val="0"/>
                        </a:spcAft>
                        <a:buClrTx/>
                        <a:buSzTx/>
                        <a:buFontTx/>
                        <a:buNone/>
                        <a:tabLst/>
                        <a:defRPr/>
                      </a:pPr>
                      <a:r>
                        <a:rPr lang="en-US" sz="4000" b="1"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Physiologic Parameters</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extLst>
                  <a:ext uri="{0D108BD9-81ED-4DB2-BD59-A6C34878D82A}">
                    <a16:rowId xmlns:a16="http://schemas.microsoft.com/office/drawing/2014/main" val="2522771868"/>
                  </a:ext>
                </a:extLst>
              </a:tr>
              <a:tr h="641870">
                <a:tc>
                  <a:txBody>
                    <a:bodyPr/>
                    <a:lstStyle/>
                    <a:p>
                      <a:pPr marL="0" marR="0" indent="0" algn="ctr" defTabSz="3291840" rtl="0" eaLnBrk="1" fontAlgn="auto" latinLnBrk="0" hangingPunct="1">
                        <a:lnSpc>
                          <a:spcPct val="100000"/>
                        </a:lnSpc>
                        <a:spcBef>
                          <a:spcPts val="0"/>
                        </a:spcBef>
                        <a:spcAft>
                          <a:spcPts val="0"/>
                        </a:spcAft>
                        <a:buClrTx/>
                        <a:buSzTx/>
                        <a:buFontTx/>
                        <a:buNone/>
                        <a:tabLst/>
                        <a:defRPr/>
                      </a:pP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Oxygen Saturation, % (0-100)</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523 (100)</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94.8 (13.7)</a:t>
                      </a: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3575176551"/>
                  </a:ext>
                </a:extLst>
              </a:tr>
              <a:tr h="641870">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Normal (≥95%)</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425 (81.3)</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extLst>
                  <a:ext uri="{0D108BD9-81ED-4DB2-BD59-A6C34878D82A}">
                    <a16:rowId xmlns:a16="http://schemas.microsoft.com/office/drawing/2014/main" val="743556093"/>
                  </a:ext>
                </a:extLst>
              </a:tr>
              <a:tr h="641870">
                <a:tc>
                  <a:txBody>
                    <a:bodyPr/>
                    <a:lstStyle/>
                    <a:p>
                      <a:pPr marL="0" marR="0" lvl="0" indent="0" algn="ctr" defTabSz="3291840" rtl="0" eaLnBrk="1" fontAlgn="auto" latinLnBrk="0" hangingPunct="1">
                        <a:lnSpc>
                          <a:spcPct val="100000"/>
                        </a:lnSpc>
                        <a:spcBef>
                          <a:spcPts val="0"/>
                        </a:spcBef>
                        <a:spcAft>
                          <a:spcPts val="0"/>
                        </a:spcAft>
                        <a:buClrTx/>
                        <a:buSzTx/>
                        <a:buFontTx/>
                        <a:buNone/>
                        <a:tabLst/>
                        <a:defRPr/>
                      </a:pP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Mild Hypoxemia (85-94%)</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71 (13.6)</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algn="ctr"/>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499319460"/>
                  </a:ext>
                </a:extLst>
              </a:tr>
              <a:tr h="641870">
                <a:tc>
                  <a:txBody>
                    <a:bodyPr/>
                    <a:lstStyle/>
                    <a:p>
                      <a:pPr marL="0" marR="0" indent="0" algn="ctr" defTabSz="3291840" rtl="0" eaLnBrk="1" fontAlgn="auto" latinLnBrk="0" hangingPunct="1">
                        <a:lnSpc>
                          <a:spcPct val="100000"/>
                        </a:lnSpc>
                        <a:spcBef>
                          <a:spcPts val="0"/>
                        </a:spcBef>
                        <a:spcAft>
                          <a:spcPts val="0"/>
                        </a:spcAft>
                        <a:buClrTx/>
                        <a:buSzTx/>
                        <a:buFontTx/>
                        <a:buNone/>
                        <a:tabLst/>
                        <a:defRPr/>
                      </a:pP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Severe Hypoxemia (&lt;85%)</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36 (6.9)</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extLst>
                  <a:ext uri="{0D108BD9-81ED-4DB2-BD59-A6C34878D82A}">
                    <a16:rowId xmlns:a16="http://schemas.microsoft.com/office/drawing/2014/main" val="476154861"/>
                  </a:ext>
                </a:extLst>
              </a:tr>
              <a:tr h="641870">
                <a:tc>
                  <a:txBody>
                    <a:bodyPr/>
                    <a:lstStyle/>
                    <a:p>
                      <a:pPr marL="0" marR="0" indent="0" algn="ctr" defTabSz="3291840" rtl="0" eaLnBrk="1" fontAlgn="auto" latinLnBrk="0" hangingPunct="1">
                        <a:lnSpc>
                          <a:spcPct val="100000"/>
                        </a:lnSpc>
                        <a:spcBef>
                          <a:spcPts val="0"/>
                        </a:spcBef>
                        <a:spcAft>
                          <a:spcPts val="0"/>
                        </a:spcAft>
                        <a:buClrTx/>
                        <a:buSzTx/>
                        <a:buFontTx/>
                        <a:buNone/>
                        <a:tabLst/>
                        <a:defRPr/>
                      </a:pPr>
                      <a:r>
                        <a:rPr lang="en-US" sz="4000" b="1"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Outcomes</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algn="ctr"/>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tc>
                  <a:txBody>
                    <a:bodyPr/>
                    <a:lstStyle/>
                    <a:p>
                      <a:pPr algn="ctr"/>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chemeClr val="bg1"/>
                    </a:solidFill>
                  </a:tcPr>
                </a:tc>
                <a:extLst>
                  <a:ext uri="{0D108BD9-81ED-4DB2-BD59-A6C34878D82A}">
                    <a16:rowId xmlns:a16="http://schemas.microsoft.com/office/drawing/2014/main" val="1047218978"/>
                  </a:ext>
                </a:extLst>
              </a:tr>
              <a:tr h="641870">
                <a:tc>
                  <a:txBody>
                    <a:bodyPr/>
                    <a:lstStyle/>
                    <a:p>
                      <a:pPr marL="0" marR="0" indent="0" algn="ctr" defTabSz="3291840" rtl="0" eaLnBrk="1" fontAlgn="auto" latinLnBrk="0" hangingPunct="1">
                        <a:lnSpc>
                          <a:spcPct val="100000"/>
                        </a:lnSpc>
                        <a:spcBef>
                          <a:spcPts val="0"/>
                        </a:spcBef>
                        <a:spcAft>
                          <a:spcPts val="0"/>
                        </a:spcAft>
                        <a:buClrTx/>
                        <a:buSzTx/>
                        <a:buFontTx/>
                        <a:buNone/>
                        <a:tabLst/>
                        <a:defRPr/>
                      </a:pP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In-hospital mortality</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183 (35.0)</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tc>
                  <a:txBody>
                    <a:bodyPr/>
                    <a:lstStyle/>
                    <a:p>
                      <a:pPr algn="ctr"/>
                      <a:endPar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solidFill>
                      <a:srgbClr val="ECCB2E"/>
                    </a:solidFill>
                  </a:tcPr>
                </a:tc>
                <a:extLst>
                  <a:ext uri="{0D108BD9-81ED-4DB2-BD59-A6C34878D82A}">
                    <a16:rowId xmlns:a16="http://schemas.microsoft.com/office/drawing/2014/main" val="2795185495"/>
                  </a:ext>
                </a:extLst>
              </a:tr>
              <a:tr h="641870">
                <a:tc>
                  <a:txBody>
                    <a:bodyPr/>
                    <a:lstStyle/>
                    <a:p>
                      <a:pPr marL="0" marR="0" indent="0" algn="ctr" defTabSz="3291840" rtl="0" eaLnBrk="1" fontAlgn="auto" latinLnBrk="0" hangingPunct="1">
                        <a:lnSpc>
                          <a:spcPct val="100000"/>
                        </a:lnSpc>
                        <a:spcBef>
                          <a:spcPts val="0"/>
                        </a:spcBef>
                        <a:spcAft>
                          <a:spcPts val="0"/>
                        </a:spcAft>
                        <a:buClrTx/>
                        <a:buSzTx/>
                        <a:buFontTx/>
                        <a:buNone/>
                        <a:tabLst/>
                        <a:defRPr/>
                      </a:pP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Hospital length of stay, days (0-146)</a:t>
                      </a:r>
                    </a:p>
                  </a:txBody>
                  <a:tcPr>
                    <a:lnL w="28575" cap="flat" cmpd="sng" algn="ctr">
                      <a:solidFill>
                        <a:srgbClr val="461B7C"/>
                      </a:solid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461B7C"/>
                      </a:solidFill>
                      <a:prstDash val="solid"/>
                      <a:round/>
                      <a:headEnd type="none" w="med" len="med"/>
                      <a:tailEnd type="none" w="med" len="med"/>
                    </a:lnB>
                    <a:solidFill>
                      <a:schemeClr val="bg1"/>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523 (100)</a:t>
                      </a:r>
                    </a:p>
                  </a:txBody>
                  <a:tcP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461B7C"/>
                      </a:solidFill>
                      <a:prstDash val="solid"/>
                      <a:round/>
                      <a:headEnd type="none" w="med" len="med"/>
                      <a:tailEnd type="none" w="med" len="med"/>
                    </a:lnB>
                    <a:solidFill>
                      <a:schemeClr val="bg1"/>
                    </a:solidFill>
                  </a:tcPr>
                </a:tc>
                <a:tc>
                  <a:txBody>
                    <a:bodyPr/>
                    <a:lstStyle/>
                    <a:p>
                      <a:pPr algn="ctr"/>
                      <a:r>
                        <a:rPr lang="en-US" sz="3600" dirty="0">
                          <a:ln>
                            <a:noFill/>
                          </a:ln>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14.8 (18.5)</a:t>
                      </a:r>
                    </a:p>
                  </a:txBody>
                  <a:tcPr>
                    <a:lnL w="28575" cap="flat" cmpd="sng" algn="ctr">
                      <a:noFill/>
                      <a:prstDash val="solid"/>
                      <a:round/>
                      <a:headEnd type="none" w="med" len="med"/>
                      <a:tailEnd type="none" w="med" len="med"/>
                    </a:lnL>
                    <a:lnR w="28575" cap="flat" cmpd="sng" algn="ctr">
                      <a:solidFill>
                        <a:srgbClr val="461B7C"/>
                      </a:solid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rgbClr val="461B7C"/>
                      </a:solidFill>
                      <a:prstDash val="solid"/>
                      <a:round/>
                      <a:headEnd type="none" w="med" len="med"/>
                      <a:tailEnd type="none" w="med" len="med"/>
                    </a:lnB>
                    <a:solidFill>
                      <a:schemeClr val="bg1"/>
                    </a:solidFill>
                  </a:tcPr>
                </a:tc>
                <a:extLst>
                  <a:ext uri="{0D108BD9-81ED-4DB2-BD59-A6C34878D82A}">
                    <a16:rowId xmlns:a16="http://schemas.microsoft.com/office/drawing/2014/main" val="3465561576"/>
                  </a:ext>
                </a:extLst>
              </a:tr>
            </a:tbl>
          </a:graphicData>
        </a:graphic>
      </p:graphicFrame>
      <p:sp>
        <p:nvSpPr>
          <p:cNvPr id="35" name="Rectangle 34">
            <a:extLst>
              <a:ext uri="{FF2B5EF4-FFF2-40B4-BE49-F238E27FC236}">
                <a16:creationId xmlns:a16="http://schemas.microsoft.com/office/drawing/2014/main" id="{7B4C7558-9E96-FF6D-5E94-E2E6CD262FF7}"/>
              </a:ext>
            </a:extLst>
          </p:cNvPr>
          <p:cNvSpPr>
            <a:spLocks/>
          </p:cNvSpPr>
          <p:nvPr/>
        </p:nvSpPr>
        <p:spPr>
          <a:xfrm>
            <a:off x="404547" y="28353740"/>
            <a:ext cx="15695262" cy="15317062"/>
          </a:xfrm>
          <a:prstGeom prst="rect">
            <a:avLst/>
          </a:prstGeom>
          <a:solidFill>
            <a:schemeClr val="bg1"/>
          </a:solidFill>
          <a:ln w="34925">
            <a:solidFill>
              <a:srgbClr val="461B7C"/>
            </a:solidFill>
          </a:ln>
        </p:spPr>
        <p:style>
          <a:lnRef idx="2">
            <a:schemeClr val="accent1">
              <a:shade val="15000"/>
            </a:schemeClr>
          </a:lnRef>
          <a:fillRef idx="1">
            <a:schemeClr val="accent1"/>
          </a:fillRef>
          <a:effectRef idx="0">
            <a:schemeClr val="accent1"/>
          </a:effectRef>
          <a:fontRef idx="minor">
            <a:schemeClr val="lt1"/>
          </a:fontRef>
        </p:style>
        <p:txBody>
          <a:bodyPr tIns="0" bIns="91440" rtlCol="0" anchor="t"/>
          <a:lstStyle/>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a:p>
            <a:pPr algn="ctr"/>
            <a:endParaRPr lang="en-US" sz="4000" dirty="0">
              <a:solidFill>
                <a:srgbClr val="461C7C"/>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37" name="Rectangle 36">
            <a:extLst>
              <a:ext uri="{FF2B5EF4-FFF2-40B4-BE49-F238E27FC236}">
                <a16:creationId xmlns:a16="http://schemas.microsoft.com/office/drawing/2014/main" id="{28D13107-7057-A071-BB3B-8122B7F1BC0C}"/>
              </a:ext>
            </a:extLst>
          </p:cNvPr>
          <p:cNvSpPr>
            <a:spLocks/>
          </p:cNvSpPr>
          <p:nvPr/>
        </p:nvSpPr>
        <p:spPr>
          <a:xfrm>
            <a:off x="404548" y="27486607"/>
            <a:ext cx="15695262" cy="1458003"/>
          </a:xfrm>
          <a:prstGeom prst="rect">
            <a:avLst/>
          </a:prstGeom>
          <a:solidFill>
            <a:srgbClr val="461B7C"/>
          </a:solidFill>
          <a:ln w="34925">
            <a:solidFill>
              <a:srgbClr val="461C7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5400" b="1" dirty="0">
                <a:solidFill>
                  <a:srgbClr val="ECCB2E"/>
                </a:solidFill>
                <a:latin typeface="Helvetica Neue" panose="02000503000000020004" pitchFamily="2" charset="0"/>
                <a:ea typeface="Helvetica Neue" panose="02000503000000020004" pitchFamily="2" charset="0"/>
                <a:cs typeface="Helvetica Neue" panose="02000503000000020004" pitchFamily="2" charset="0"/>
              </a:rPr>
              <a:t>RESULTS AND DISCUSSION</a:t>
            </a:r>
          </a:p>
        </p:txBody>
      </p:sp>
      <p:sp>
        <p:nvSpPr>
          <p:cNvPr id="42" name="Rectangle 41">
            <a:extLst>
              <a:ext uri="{FF2B5EF4-FFF2-40B4-BE49-F238E27FC236}">
                <a16:creationId xmlns:a16="http://schemas.microsoft.com/office/drawing/2014/main" id="{279F3FE8-A143-9C7C-0D5D-346FB6C40E54}"/>
              </a:ext>
            </a:extLst>
          </p:cNvPr>
          <p:cNvSpPr/>
          <p:nvPr/>
        </p:nvSpPr>
        <p:spPr>
          <a:xfrm>
            <a:off x="655726" y="39966353"/>
            <a:ext cx="15223004" cy="3468167"/>
          </a:xfrm>
          <a:prstGeom prst="rect">
            <a:avLst/>
          </a:prstGeom>
          <a:solidFill>
            <a:srgbClr val="461B7C"/>
          </a:solidFill>
          <a:ln>
            <a:solidFill>
              <a:srgbClr val="461C7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dirty="0">
                <a:solidFill>
                  <a:srgbClr val="ECCB2E"/>
                </a:solidFill>
                <a:latin typeface="Helvetica Neue" panose="02000503000000020004" pitchFamily="2" charset="0"/>
                <a:ea typeface="Helvetica Neue" panose="02000503000000020004" pitchFamily="2" charset="0"/>
                <a:cs typeface="Helvetica Neue" panose="02000503000000020004" pitchFamily="2" charset="0"/>
              </a:rPr>
              <a:t>This study represents one of the more rigorous observational evaluations of RSI versus DSI in trauma patients, using modern causal inference techniques to address confounding by indication, providing strong justification for a well-powered randomized controlled trial comparing </a:t>
            </a:r>
          </a:p>
          <a:p>
            <a:pPr algn="ctr"/>
            <a:r>
              <a:rPr lang="en-US" sz="3600" dirty="0">
                <a:solidFill>
                  <a:srgbClr val="ECCB2E"/>
                </a:solidFill>
                <a:latin typeface="Helvetica Neue" panose="02000503000000020004" pitchFamily="2" charset="0"/>
                <a:ea typeface="Helvetica Neue" panose="02000503000000020004" pitchFamily="2" charset="0"/>
                <a:cs typeface="Helvetica Neue" panose="02000503000000020004" pitchFamily="2" charset="0"/>
              </a:rPr>
              <a:t>RSI and DSI in emergency airway management</a:t>
            </a:r>
            <a:endParaRPr lang="en-US" sz="1200" b="1" dirty="0">
              <a:solidFill>
                <a:srgbClr val="ECCB2E"/>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47" name="TextBox 46">
            <a:extLst>
              <a:ext uri="{FF2B5EF4-FFF2-40B4-BE49-F238E27FC236}">
                <a16:creationId xmlns:a16="http://schemas.microsoft.com/office/drawing/2014/main" id="{27DF2711-D3B3-ADC9-D12A-D80131C6E151}"/>
              </a:ext>
            </a:extLst>
          </p:cNvPr>
          <p:cNvSpPr txBox="1"/>
          <p:nvPr/>
        </p:nvSpPr>
        <p:spPr>
          <a:xfrm>
            <a:off x="44845357" y="23098539"/>
            <a:ext cx="184731" cy="369332"/>
          </a:xfrm>
          <a:prstGeom prst="rect">
            <a:avLst/>
          </a:prstGeom>
          <a:noFill/>
        </p:spPr>
        <p:txBody>
          <a:bodyPr wrap="none" rtlCol="0">
            <a:spAutoFit/>
          </a:bodyPr>
          <a:lstStyle/>
          <a:p>
            <a:endParaRPr lang="en-US" dirty="0"/>
          </a:p>
        </p:txBody>
      </p:sp>
      <p:sp>
        <p:nvSpPr>
          <p:cNvPr id="14" name="Google Shape;57;p13">
            <a:extLst>
              <a:ext uri="{FF2B5EF4-FFF2-40B4-BE49-F238E27FC236}">
                <a16:creationId xmlns:a16="http://schemas.microsoft.com/office/drawing/2014/main" id="{0BCB0414-BCA2-78B7-E5A3-2A9DC88899BB}"/>
              </a:ext>
            </a:extLst>
          </p:cNvPr>
          <p:cNvSpPr/>
          <p:nvPr/>
        </p:nvSpPr>
        <p:spPr>
          <a:xfrm>
            <a:off x="590157" y="29293617"/>
            <a:ext cx="6837812" cy="3678959"/>
          </a:xfrm>
          <a:prstGeom prst="round2DiagRect">
            <a:avLst>
              <a:gd name="adj1" fmla="val 0"/>
              <a:gd name="adj2" fmla="val 17764"/>
            </a:avLst>
          </a:prstGeom>
          <a:noFill/>
          <a:ln w="34925">
            <a:solidFill>
              <a:srgbClr val="461B7C"/>
            </a:solidFill>
          </a:ln>
        </p:spPr>
        <p:txBody>
          <a:bodyPr spcFirstLastPara="1" wrap="square" lIns="91425" tIns="91425" rIns="91425" bIns="91425" anchor="ctr" anchorCtr="0">
            <a:noAutofit/>
          </a:bodyPr>
          <a:lstStyle/>
          <a:p>
            <a:pPr algn="ctr"/>
            <a:r>
              <a:rPr lang="en-US" sz="3400" dirty="0">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In unadjusted models, DSI had lower hazard of in-hospital mortality compared with RSI, </a:t>
            </a:r>
            <a:r>
              <a:rPr lang="en-US" sz="3400" b="0" i="0" u="none" strike="noStrike" dirty="0">
                <a:solidFill>
                  <a:srgbClr val="461B7C"/>
                </a:solidFill>
                <a:effectLst/>
                <a:latin typeface="Helvetica Neue" panose="02000503000000020004" pitchFamily="2" charset="0"/>
                <a:ea typeface="Helvetica Neue" panose="02000503000000020004" pitchFamily="2" charset="0"/>
                <a:cs typeface="Helvetica Neue" panose="02000503000000020004" pitchFamily="2" charset="0"/>
              </a:rPr>
              <a:t>though not significantly (HR=0.76, CI=0.53-1.09, p=0.14)</a:t>
            </a:r>
            <a:endParaRPr lang="en-US" sz="3400" dirty="0">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18" name="Google Shape;59;p13">
            <a:extLst>
              <a:ext uri="{FF2B5EF4-FFF2-40B4-BE49-F238E27FC236}">
                <a16:creationId xmlns:a16="http://schemas.microsoft.com/office/drawing/2014/main" id="{0814133B-1AEA-31B4-FCDC-18A500A4E7FF}"/>
              </a:ext>
            </a:extLst>
          </p:cNvPr>
          <p:cNvSpPr/>
          <p:nvPr/>
        </p:nvSpPr>
        <p:spPr>
          <a:xfrm>
            <a:off x="7661298" y="29367673"/>
            <a:ext cx="8217432" cy="3678959"/>
          </a:xfrm>
          <a:prstGeom prst="round2DiagRect">
            <a:avLst>
              <a:gd name="adj1" fmla="val 0"/>
              <a:gd name="adj2" fmla="val 17764"/>
            </a:avLst>
          </a:prstGeom>
          <a:solidFill>
            <a:schemeClr val="bg1"/>
          </a:solidFill>
          <a:ln w="34925">
            <a:solidFill>
              <a:srgbClr val="ECCB2E"/>
            </a:solidFill>
          </a:ln>
        </p:spPr>
        <p:txBody>
          <a:bodyPr spcFirstLastPara="1" wrap="square" lIns="91425" tIns="91425" rIns="91425" bIns="91425" anchor="ctr" anchorCtr="0">
            <a:noAutofit/>
          </a:bodyPr>
          <a:lstStyle/>
          <a:p>
            <a:pPr algn="ctr"/>
            <a:r>
              <a:rPr lang="en-US" sz="3400" dirty="0">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The direction of effect was consistent across all analytical models, with each suggesting a potential mortality benefit associated with DSI.  This consistency reduces the likelihood that the observed trend represents random variation alone</a:t>
            </a:r>
          </a:p>
        </p:txBody>
      </p:sp>
      <p:grpSp>
        <p:nvGrpSpPr>
          <p:cNvPr id="26" name="Google Shape;62;p13">
            <a:extLst>
              <a:ext uri="{FF2B5EF4-FFF2-40B4-BE49-F238E27FC236}">
                <a16:creationId xmlns:a16="http://schemas.microsoft.com/office/drawing/2014/main" id="{74FBCE03-6EF2-156F-9F2B-D0BDD6A19079}"/>
              </a:ext>
            </a:extLst>
          </p:cNvPr>
          <p:cNvGrpSpPr/>
          <p:nvPr/>
        </p:nvGrpSpPr>
        <p:grpSpPr>
          <a:xfrm>
            <a:off x="7272840" y="30826821"/>
            <a:ext cx="606937" cy="610298"/>
            <a:chOff x="4858109" y="2631368"/>
            <a:chExt cx="316442" cy="315000"/>
          </a:xfrm>
          <a:noFill/>
        </p:grpSpPr>
        <p:sp>
          <p:nvSpPr>
            <p:cNvPr id="27" name="Google Shape;63;p13">
              <a:extLst>
                <a:ext uri="{FF2B5EF4-FFF2-40B4-BE49-F238E27FC236}">
                  <a16:creationId xmlns:a16="http://schemas.microsoft.com/office/drawing/2014/main" id="{95053FA3-08A7-9AAB-986F-6C17C88F2389}"/>
                </a:ext>
              </a:extLst>
            </p:cNvPr>
            <p:cNvSpPr/>
            <p:nvPr/>
          </p:nvSpPr>
          <p:spPr>
            <a:xfrm>
              <a:off x="4859551" y="2631368"/>
              <a:ext cx="315000" cy="315000"/>
            </a:xfrm>
            <a:prstGeom prst="ellipse">
              <a:avLst/>
            </a:pr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61B7C"/>
                </a:solidFill>
              </a:endParaRPr>
            </a:p>
          </p:txBody>
        </p:sp>
        <p:sp>
          <p:nvSpPr>
            <p:cNvPr id="28" name="Google Shape;64;p13">
              <a:extLst>
                <a:ext uri="{FF2B5EF4-FFF2-40B4-BE49-F238E27FC236}">
                  <a16:creationId xmlns:a16="http://schemas.microsoft.com/office/drawing/2014/main" id="{2143A8FE-B233-0A24-43D6-338A8D2D1CF8}"/>
                </a:ext>
              </a:extLst>
            </p:cNvPr>
            <p:cNvSpPr/>
            <p:nvPr/>
          </p:nvSpPr>
          <p:spPr>
            <a:xfrm>
              <a:off x="4858109" y="2739300"/>
              <a:ext cx="239100" cy="99000"/>
            </a:xfrm>
            <a:prstGeom prst="rightArrow">
              <a:avLst>
                <a:gd name="adj1" fmla="val 32020"/>
                <a:gd name="adj2" fmla="val 66970"/>
              </a:avLst>
            </a:pr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br>
                <a:rPr lang="en">
                  <a:solidFill>
                    <a:srgbClr val="461B7C"/>
                  </a:solidFill>
                </a:rPr>
              </a:br>
              <a:endParaRPr>
                <a:solidFill>
                  <a:srgbClr val="461B7C"/>
                </a:solidFill>
              </a:endParaRPr>
            </a:p>
          </p:txBody>
        </p:sp>
      </p:grpSp>
      <p:grpSp>
        <p:nvGrpSpPr>
          <p:cNvPr id="38" name="Google Shape;62;p13">
            <a:extLst>
              <a:ext uri="{FF2B5EF4-FFF2-40B4-BE49-F238E27FC236}">
                <a16:creationId xmlns:a16="http://schemas.microsoft.com/office/drawing/2014/main" id="{65D39254-1F38-670E-5658-C50B12B06004}"/>
              </a:ext>
            </a:extLst>
          </p:cNvPr>
          <p:cNvGrpSpPr/>
          <p:nvPr/>
        </p:nvGrpSpPr>
        <p:grpSpPr>
          <a:xfrm>
            <a:off x="7206575" y="30805362"/>
            <a:ext cx="742231" cy="803579"/>
            <a:chOff x="4858109" y="2631368"/>
            <a:chExt cx="316443" cy="315000"/>
          </a:xfrm>
        </p:grpSpPr>
        <p:sp>
          <p:nvSpPr>
            <p:cNvPr id="39" name="Google Shape;63;p13">
              <a:extLst>
                <a:ext uri="{FF2B5EF4-FFF2-40B4-BE49-F238E27FC236}">
                  <a16:creationId xmlns:a16="http://schemas.microsoft.com/office/drawing/2014/main" id="{9B4123F4-2717-C99C-7839-023A6E0C6480}"/>
                </a:ext>
              </a:extLst>
            </p:cNvPr>
            <p:cNvSpPr/>
            <p:nvPr/>
          </p:nvSpPr>
          <p:spPr>
            <a:xfrm>
              <a:off x="4859552" y="2631368"/>
              <a:ext cx="315000" cy="3150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64;p13">
              <a:extLst>
                <a:ext uri="{FF2B5EF4-FFF2-40B4-BE49-F238E27FC236}">
                  <a16:creationId xmlns:a16="http://schemas.microsoft.com/office/drawing/2014/main" id="{C55546F4-C2C3-A61E-B2B4-DC689FC7B945}"/>
                </a:ext>
              </a:extLst>
            </p:cNvPr>
            <p:cNvSpPr/>
            <p:nvPr/>
          </p:nvSpPr>
          <p:spPr>
            <a:xfrm>
              <a:off x="4858109" y="2739300"/>
              <a:ext cx="239100" cy="99000"/>
            </a:xfrm>
            <a:prstGeom prst="rightArrow">
              <a:avLst>
                <a:gd name="adj1" fmla="val 32020"/>
                <a:gd name="adj2" fmla="val 66970"/>
              </a:avLst>
            </a:prstGeom>
            <a:solidFill>
              <a:srgbClr val="461B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br>
                <a:rPr lang="en"/>
              </a:br>
              <a:endParaRPr/>
            </a:p>
          </p:txBody>
        </p:sp>
      </p:grpSp>
      <p:grpSp>
        <p:nvGrpSpPr>
          <p:cNvPr id="46" name="Google Shape;62;p13">
            <a:extLst>
              <a:ext uri="{FF2B5EF4-FFF2-40B4-BE49-F238E27FC236}">
                <a16:creationId xmlns:a16="http://schemas.microsoft.com/office/drawing/2014/main" id="{D14FB498-6E74-AA71-DE14-A9B17F885513}"/>
              </a:ext>
            </a:extLst>
          </p:cNvPr>
          <p:cNvGrpSpPr/>
          <p:nvPr/>
        </p:nvGrpSpPr>
        <p:grpSpPr>
          <a:xfrm>
            <a:off x="7338409" y="34813011"/>
            <a:ext cx="606937" cy="529007"/>
            <a:chOff x="4858109" y="2631368"/>
            <a:chExt cx="316442" cy="315000"/>
          </a:xfrm>
          <a:noFill/>
        </p:grpSpPr>
        <p:sp>
          <p:nvSpPr>
            <p:cNvPr id="48" name="Google Shape;63;p13">
              <a:extLst>
                <a:ext uri="{FF2B5EF4-FFF2-40B4-BE49-F238E27FC236}">
                  <a16:creationId xmlns:a16="http://schemas.microsoft.com/office/drawing/2014/main" id="{9FDC9B92-36B8-500B-7960-347E573D3EAB}"/>
                </a:ext>
              </a:extLst>
            </p:cNvPr>
            <p:cNvSpPr/>
            <p:nvPr/>
          </p:nvSpPr>
          <p:spPr>
            <a:xfrm>
              <a:off x="4859551" y="2631368"/>
              <a:ext cx="315000" cy="315000"/>
            </a:xfrm>
            <a:prstGeom prst="ellipse">
              <a:avLst/>
            </a:pr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61B7C"/>
                </a:solidFill>
              </a:endParaRPr>
            </a:p>
          </p:txBody>
        </p:sp>
        <p:sp>
          <p:nvSpPr>
            <p:cNvPr id="51" name="Google Shape;64;p13">
              <a:extLst>
                <a:ext uri="{FF2B5EF4-FFF2-40B4-BE49-F238E27FC236}">
                  <a16:creationId xmlns:a16="http://schemas.microsoft.com/office/drawing/2014/main" id="{D19430E2-5A66-FB1D-5D69-90AF74CB6B0E}"/>
                </a:ext>
              </a:extLst>
            </p:cNvPr>
            <p:cNvSpPr/>
            <p:nvPr/>
          </p:nvSpPr>
          <p:spPr>
            <a:xfrm>
              <a:off x="4858109" y="2739300"/>
              <a:ext cx="239100" cy="99000"/>
            </a:xfrm>
            <a:prstGeom prst="rightArrow">
              <a:avLst>
                <a:gd name="adj1" fmla="val 32020"/>
                <a:gd name="adj2" fmla="val 66970"/>
              </a:avLst>
            </a:pr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br>
                <a:rPr lang="en">
                  <a:solidFill>
                    <a:srgbClr val="461B7C"/>
                  </a:solidFill>
                </a:rPr>
              </a:br>
              <a:endParaRPr>
                <a:solidFill>
                  <a:srgbClr val="461B7C"/>
                </a:solidFill>
              </a:endParaRPr>
            </a:p>
          </p:txBody>
        </p:sp>
      </p:grpSp>
      <p:sp>
        <p:nvSpPr>
          <p:cNvPr id="58" name="Google Shape;57;p13">
            <a:extLst>
              <a:ext uri="{FF2B5EF4-FFF2-40B4-BE49-F238E27FC236}">
                <a16:creationId xmlns:a16="http://schemas.microsoft.com/office/drawing/2014/main" id="{F0305127-616B-A112-69C3-295605CBEA5F}"/>
              </a:ext>
            </a:extLst>
          </p:cNvPr>
          <p:cNvSpPr/>
          <p:nvPr/>
        </p:nvSpPr>
        <p:spPr>
          <a:xfrm>
            <a:off x="611630" y="33193240"/>
            <a:ext cx="6837812" cy="3188926"/>
          </a:xfrm>
          <a:prstGeom prst="round2DiagRect">
            <a:avLst>
              <a:gd name="adj1" fmla="val 0"/>
              <a:gd name="adj2" fmla="val 17764"/>
            </a:avLst>
          </a:prstGeom>
          <a:noFill/>
          <a:ln w="34925">
            <a:solidFill>
              <a:srgbClr val="461B7C"/>
            </a:solidFill>
          </a:ln>
        </p:spPr>
        <p:txBody>
          <a:bodyPr spcFirstLastPara="1" wrap="square" lIns="91425" tIns="91425" rIns="91425" bIns="91425" anchor="ctr" anchorCtr="0">
            <a:noAutofit/>
          </a:bodyPr>
          <a:lstStyle/>
          <a:p>
            <a:pPr algn="ctr"/>
            <a:r>
              <a:rPr lang="en-US" sz="3400" dirty="0">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An important challenge in observational studies of airway management is confounding by indication, where clinicians select an intervention based on patient condition</a:t>
            </a:r>
          </a:p>
        </p:txBody>
      </p:sp>
      <p:sp>
        <p:nvSpPr>
          <p:cNvPr id="59" name="Google Shape;59;p13">
            <a:extLst>
              <a:ext uri="{FF2B5EF4-FFF2-40B4-BE49-F238E27FC236}">
                <a16:creationId xmlns:a16="http://schemas.microsoft.com/office/drawing/2014/main" id="{4B0452F8-3917-722A-97FD-B1EB0398AF87}"/>
              </a:ext>
            </a:extLst>
          </p:cNvPr>
          <p:cNvSpPr/>
          <p:nvPr/>
        </p:nvSpPr>
        <p:spPr>
          <a:xfrm>
            <a:off x="7661298" y="33218547"/>
            <a:ext cx="8217431" cy="3188927"/>
          </a:xfrm>
          <a:prstGeom prst="round2DiagRect">
            <a:avLst>
              <a:gd name="adj1" fmla="val 0"/>
              <a:gd name="adj2" fmla="val 17764"/>
            </a:avLst>
          </a:prstGeom>
          <a:solidFill>
            <a:schemeClr val="bg1"/>
          </a:solidFill>
          <a:ln w="34925">
            <a:solidFill>
              <a:srgbClr val="ECCB2E"/>
            </a:solidFill>
          </a:ln>
        </p:spPr>
        <p:txBody>
          <a:bodyPr spcFirstLastPara="1" wrap="square" lIns="91425" tIns="91425" rIns="91425" bIns="91425" anchor="ctr" anchorCtr="0">
            <a:noAutofit/>
          </a:bodyPr>
          <a:lstStyle/>
          <a:p>
            <a:pPr algn="ctr"/>
            <a:r>
              <a:rPr lang="en-US" sz="3400" dirty="0">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W</a:t>
            </a:r>
            <a:r>
              <a:rPr lang="en-US" sz="3400" b="0" i="0" u="none" strike="noStrike" dirty="0">
                <a:solidFill>
                  <a:srgbClr val="461B7C"/>
                </a:solidFill>
                <a:effectLst/>
                <a:latin typeface="Helvetica Neue" panose="02000503000000020004" pitchFamily="2" charset="0"/>
                <a:ea typeface="Helvetica Neue" panose="02000503000000020004" pitchFamily="2" charset="0"/>
                <a:cs typeface="Helvetica Neue" panose="02000503000000020004" pitchFamily="2" charset="0"/>
              </a:rPr>
              <a:t>e used propensity scores to age, ISS, GCS, and oxygen saturation, which achieved excellent balance (all SMD &lt;0.05). The imbalance in GCS observed in the unweighted data was effectively eliminated</a:t>
            </a:r>
            <a:endParaRPr lang="en-US" sz="3400" dirty="0">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62" name="Google Shape;57;p13">
            <a:extLst>
              <a:ext uri="{FF2B5EF4-FFF2-40B4-BE49-F238E27FC236}">
                <a16:creationId xmlns:a16="http://schemas.microsoft.com/office/drawing/2014/main" id="{B589E15E-4760-DFAF-4B27-C622EABC018B}"/>
              </a:ext>
            </a:extLst>
          </p:cNvPr>
          <p:cNvSpPr/>
          <p:nvPr/>
        </p:nvSpPr>
        <p:spPr>
          <a:xfrm>
            <a:off x="664325" y="36560300"/>
            <a:ext cx="6837812" cy="3188926"/>
          </a:xfrm>
          <a:prstGeom prst="round2DiagRect">
            <a:avLst>
              <a:gd name="adj1" fmla="val 0"/>
              <a:gd name="adj2" fmla="val 17764"/>
            </a:avLst>
          </a:prstGeom>
          <a:noFill/>
          <a:ln w="34925">
            <a:solidFill>
              <a:srgbClr val="461B7C"/>
            </a:solidFill>
          </a:ln>
        </p:spPr>
        <p:txBody>
          <a:bodyPr spcFirstLastPara="1" wrap="square" lIns="91425" tIns="91425" rIns="91425" bIns="91425" anchor="ctr" anchorCtr="0">
            <a:noAutofit/>
          </a:bodyPr>
          <a:lstStyle/>
          <a:p>
            <a:pPr algn="ctr"/>
            <a:r>
              <a:rPr lang="en-US" sz="3400" b="0" i="0" u="none" strike="noStrike" dirty="0">
                <a:solidFill>
                  <a:srgbClr val="461B7C"/>
                </a:solidFill>
                <a:effectLst/>
                <a:latin typeface="Helvetica Neue" panose="02000503000000020004" pitchFamily="2" charset="0"/>
                <a:ea typeface="Helvetica Neue" panose="02000503000000020004" pitchFamily="2" charset="0"/>
                <a:cs typeface="Helvetica Neue" panose="02000503000000020004" pitchFamily="2" charset="0"/>
              </a:rPr>
              <a:t>The point estimate from the IPTW analysis suggests a 16% relative reduction in mortality associated with DSI</a:t>
            </a:r>
            <a:endParaRPr lang="en-US" sz="3400" dirty="0">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p:txBody>
      </p:sp>
      <p:sp>
        <p:nvSpPr>
          <p:cNvPr id="63" name="Google Shape;59;p13">
            <a:extLst>
              <a:ext uri="{FF2B5EF4-FFF2-40B4-BE49-F238E27FC236}">
                <a16:creationId xmlns:a16="http://schemas.microsoft.com/office/drawing/2014/main" id="{FC34B129-CD16-5F3F-D125-9BE08B5AB4D5}"/>
              </a:ext>
            </a:extLst>
          </p:cNvPr>
          <p:cNvSpPr/>
          <p:nvPr/>
        </p:nvSpPr>
        <p:spPr>
          <a:xfrm>
            <a:off x="7661299" y="36617925"/>
            <a:ext cx="8302420" cy="3188927"/>
          </a:xfrm>
          <a:prstGeom prst="round2DiagRect">
            <a:avLst>
              <a:gd name="adj1" fmla="val 0"/>
              <a:gd name="adj2" fmla="val 17764"/>
            </a:avLst>
          </a:prstGeom>
          <a:solidFill>
            <a:schemeClr val="bg1"/>
          </a:solidFill>
          <a:ln w="34925">
            <a:solidFill>
              <a:srgbClr val="ECCB2E"/>
            </a:solidFill>
          </a:ln>
        </p:spPr>
        <p:txBody>
          <a:bodyPr spcFirstLastPara="1" wrap="square" lIns="91425" tIns="91425" rIns="91425" bIns="91425" anchor="ctr" anchorCtr="0">
            <a:noAutofit/>
          </a:bodyPr>
          <a:lstStyle/>
          <a:p>
            <a:pPr algn="ctr"/>
            <a:r>
              <a:rPr lang="en-US" sz="3400" dirty="0">
                <a:solidFill>
                  <a:srgbClr val="461B7C"/>
                </a:solidFill>
                <a:latin typeface="Helvetica Neue" panose="02000503000000020004" pitchFamily="2" charset="0"/>
                <a:ea typeface="Helvetica Neue" panose="02000503000000020004" pitchFamily="2" charset="0"/>
                <a:cs typeface="Helvetica Neue" panose="02000503000000020004" pitchFamily="2" charset="0"/>
              </a:rPr>
              <a:t>T</a:t>
            </a:r>
            <a:r>
              <a:rPr lang="en-US" sz="3400" b="0" i="0" u="none" strike="noStrike" dirty="0">
                <a:solidFill>
                  <a:srgbClr val="461B7C"/>
                </a:solidFill>
                <a:effectLst/>
                <a:latin typeface="Helvetica Neue" panose="02000503000000020004" pitchFamily="2" charset="0"/>
                <a:ea typeface="Helvetica Neue" panose="02000503000000020004" pitchFamily="2" charset="0"/>
                <a:cs typeface="Helvetica Neue" panose="02000503000000020004" pitchFamily="2" charset="0"/>
              </a:rPr>
              <a:t>his could translate to approximately six fewer deaths per 100 intubated trauma patients if the observed association reflects a true causal effect</a:t>
            </a:r>
            <a:endParaRPr lang="en-US" sz="3400" dirty="0">
              <a:solidFill>
                <a:srgbClr val="461B7C"/>
              </a:solidFill>
              <a:latin typeface="Helvetica Neue" panose="02000503000000020004" pitchFamily="2" charset="0"/>
              <a:ea typeface="Helvetica Neue" panose="02000503000000020004" pitchFamily="2" charset="0"/>
              <a:cs typeface="Helvetica Neue" panose="02000503000000020004" pitchFamily="2" charset="0"/>
            </a:endParaRPr>
          </a:p>
        </p:txBody>
      </p:sp>
      <p:grpSp>
        <p:nvGrpSpPr>
          <p:cNvPr id="65" name="Google Shape;62;p13">
            <a:extLst>
              <a:ext uri="{FF2B5EF4-FFF2-40B4-BE49-F238E27FC236}">
                <a16:creationId xmlns:a16="http://schemas.microsoft.com/office/drawing/2014/main" id="{CEB1C7D6-B917-5586-DBB7-77329BD14D89}"/>
              </a:ext>
            </a:extLst>
          </p:cNvPr>
          <p:cNvGrpSpPr/>
          <p:nvPr/>
        </p:nvGrpSpPr>
        <p:grpSpPr>
          <a:xfrm>
            <a:off x="7282957" y="37721447"/>
            <a:ext cx="742231" cy="803579"/>
            <a:chOff x="4858109" y="2631368"/>
            <a:chExt cx="316443" cy="315000"/>
          </a:xfrm>
        </p:grpSpPr>
        <p:sp>
          <p:nvSpPr>
            <p:cNvPr id="66" name="Google Shape;63;p13">
              <a:extLst>
                <a:ext uri="{FF2B5EF4-FFF2-40B4-BE49-F238E27FC236}">
                  <a16:creationId xmlns:a16="http://schemas.microsoft.com/office/drawing/2014/main" id="{2C251382-DE72-0482-F642-F06E17CCE26F}"/>
                </a:ext>
              </a:extLst>
            </p:cNvPr>
            <p:cNvSpPr/>
            <p:nvPr/>
          </p:nvSpPr>
          <p:spPr>
            <a:xfrm>
              <a:off x="4859552" y="2631368"/>
              <a:ext cx="315000" cy="3150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4;p13">
              <a:extLst>
                <a:ext uri="{FF2B5EF4-FFF2-40B4-BE49-F238E27FC236}">
                  <a16:creationId xmlns:a16="http://schemas.microsoft.com/office/drawing/2014/main" id="{8AC144DD-A317-BAF5-3076-4C637C2012E3}"/>
                </a:ext>
              </a:extLst>
            </p:cNvPr>
            <p:cNvSpPr/>
            <p:nvPr/>
          </p:nvSpPr>
          <p:spPr>
            <a:xfrm>
              <a:off x="4858109" y="2739300"/>
              <a:ext cx="239100" cy="99000"/>
            </a:xfrm>
            <a:prstGeom prst="rightArrow">
              <a:avLst>
                <a:gd name="adj1" fmla="val 32020"/>
                <a:gd name="adj2" fmla="val 66970"/>
              </a:avLst>
            </a:prstGeom>
            <a:solidFill>
              <a:srgbClr val="461B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br>
                <a:rPr lang="en"/>
              </a:br>
              <a:endParaRPr/>
            </a:p>
          </p:txBody>
        </p:sp>
      </p:grpSp>
      <p:grpSp>
        <p:nvGrpSpPr>
          <p:cNvPr id="69" name="Google Shape;62;p13">
            <a:extLst>
              <a:ext uri="{FF2B5EF4-FFF2-40B4-BE49-F238E27FC236}">
                <a16:creationId xmlns:a16="http://schemas.microsoft.com/office/drawing/2014/main" id="{F7F9AE07-5580-004C-403D-BF2C95EC50BC}"/>
              </a:ext>
            </a:extLst>
          </p:cNvPr>
          <p:cNvGrpSpPr/>
          <p:nvPr/>
        </p:nvGrpSpPr>
        <p:grpSpPr>
          <a:xfrm>
            <a:off x="7250466" y="34322155"/>
            <a:ext cx="742231" cy="803579"/>
            <a:chOff x="4858109" y="2631368"/>
            <a:chExt cx="316443" cy="315000"/>
          </a:xfrm>
        </p:grpSpPr>
        <p:sp>
          <p:nvSpPr>
            <p:cNvPr id="70" name="Google Shape;63;p13">
              <a:extLst>
                <a:ext uri="{FF2B5EF4-FFF2-40B4-BE49-F238E27FC236}">
                  <a16:creationId xmlns:a16="http://schemas.microsoft.com/office/drawing/2014/main" id="{F5B06873-407F-CD9C-D70A-773C939B8DF9}"/>
                </a:ext>
              </a:extLst>
            </p:cNvPr>
            <p:cNvSpPr/>
            <p:nvPr/>
          </p:nvSpPr>
          <p:spPr>
            <a:xfrm>
              <a:off x="4859552" y="2631368"/>
              <a:ext cx="315000" cy="315000"/>
            </a:xfrm>
            <a:prstGeom prst="ellipse">
              <a:avLst/>
            </a:prstGeom>
            <a:solidFill>
              <a:srgbClr val="FFFFF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64;p13">
              <a:extLst>
                <a:ext uri="{FF2B5EF4-FFF2-40B4-BE49-F238E27FC236}">
                  <a16:creationId xmlns:a16="http://schemas.microsoft.com/office/drawing/2014/main" id="{EE8B2814-6439-55CF-13E1-DB5650475DB4}"/>
                </a:ext>
              </a:extLst>
            </p:cNvPr>
            <p:cNvSpPr/>
            <p:nvPr/>
          </p:nvSpPr>
          <p:spPr>
            <a:xfrm>
              <a:off x="4858109" y="2739300"/>
              <a:ext cx="239100" cy="99000"/>
            </a:xfrm>
            <a:prstGeom prst="rightArrow">
              <a:avLst>
                <a:gd name="adj1" fmla="val 32020"/>
                <a:gd name="adj2" fmla="val 66970"/>
              </a:avLst>
            </a:prstGeom>
            <a:solidFill>
              <a:srgbClr val="461B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br>
                <a:rPr lang="en"/>
              </a:br>
              <a:endParaRPr/>
            </a:p>
          </p:txBody>
        </p:sp>
      </p:grpSp>
      <p:pic>
        <p:nvPicPr>
          <p:cNvPr id="9" name="Picture 8" descr="A qr code on a white background&#10;&#10;Description automatically generated">
            <a:extLst>
              <a:ext uri="{FF2B5EF4-FFF2-40B4-BE49-F238E27FC236}">
                <a16:creationId xmlns:a16="http://schemas.microsoft.com/office/drawing/2014/main" id="{11FB333E-7557-96F4-3862-8F0C9F891DB0}"/>
              </a:ext>
            </a:extLst>
          </p:cNvPr>
          <p:cNvPicPr>
            <a:picLocks noChangeAspect="1"/>
          </p:cNvPicPr>
          <p:nvPr/>
        </p:nvPicPr>
        <p:blipFill>
          <a:blip r:embed="rId4"/>
          <a:stretch>
            <a:fillRect/>
          </a:stretch>
        </p:blipFill>
        <p:spPr>
          <a:xfrm>
            <a:off x="27172713" y="41692363"/>
            <a:ext cx="1857193" cy="1857193"/>
          </a:xfrm>
          <a:prstGeom prst="rect">
            <a:avLst/>
          </a:prstGeom>
          <a:solidFill>
            <a:srgbClr val="461B7C"/>
          </a:solidFill>
        </p:spPr>
      </p:pic>
      <p:sp>
        <p:nvSpPr>
          <p:cNvPr id="10" name="Rectangle 9">
            <a:extLst>
              <a:ext uri="{FF2B5EF4-FFF2-40B4-BE49-F238E27FC236}">
                <a16:creationId xmlns:a16="http://schemas.microsoft.com/office/drawing/2014/main" id="{6D2D6A69-5D59-02E6-AA62-1D1C083EB496}"/>
              </a:ext>
            </a:extLst>
          </p:cNvPr>
          <p:cNvSpPr/>
          <p:nvPr/>
        </p:nvSpPr>
        <p:spPr>
          <a:xfrm>
            <a:off x="8396443" y="23963284"/>
            <a:ext cx="7438191" cy="2883538"/>
          </a:xfrm>
          <a:prstGeom prst="rect">
            <a:avLst/>
          </a:prstGeom>
          <a:solidFill>
            <a:srgbClr val="461C7C"/>
          </a:solidFill>
          <a:ln>
            <a:solidFill>
              <a:srgbClr val="461C7C"/>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600" b="1" dirty="0">
                <a:solidFill>
                  <a:srgbClr val="EBCB2E"/>
                </a:solidFill>
                <a:latin typeface="Helvetica Neue" panose="02000503000000020004" pitchFamily="2" charset="0"/>
                <a:ea typeface="Helvetica Neue" panose="02000503000000020004" pitchFamily="2" charset="0"/>
                <a:cs typeface="Helvetica Neue" panose="02000503000000020004" pitchFamily="2" charset="0"/>
              </a:rPr>
              <a:t>Delayed Sequence Intubation</a:t>
            </a:r>
          </a:p>
          <a:p>
            <a:pPr algn="ctr"/>
            <a:r>
              <a:rPr lang="en-US" sz="3600" dirty="0">
                <a:solidFill>
                  <a:schemeClr val="bg1"/>
                </a:solidFill>
                <a:latin typeface="Helvetica Neue" panose="02000503000000020004" pitchFamily="2" charset="0"/>
                <a:ea typeface="Helvetica Neue" panose="02000503000000020004" pitchFamily="2" charset="0"/>
                <a:cs typeface="Helvetica Neue" panose="02000503000000020004" pitchFamily="2" charset="0"/>
              </a:rPr>
              <a:t>If a paralytic is given </a:t>
            </a:r>
            <a:r>
              <a:rPr lang="en-US" sz="3600" b="0" i="0" u="none" strike="noStrike" dirty="0">
                <a:solidFill>
                  <a:schemeClr val="bg1"/>
                </a:solidFill>
                <a:effectLst/>
                <a:latin typeface="Helvetica Neue" panose="02000503000000020004" pitchFamily="2" charset="0"/>
                <a:ea typeface="Helvetica Neue" panose="02000503000000020004" pitchFamily="2" charset="0"/>
                <a:cs typeface="Helvetica Neue" panose="02000503000000020004" pitchFamily="2" charset="0"/>
              </a:rPr>
              <a:t>≥ 60 seconds before the induction agent</a:t>
            </a:r>
          </a:p>
        </p:txBody>
      </p:sp>
    </p:spTree>
    <p:extLst>
      <p:ext uri="{BB962C8B-B14F-4D97-AF65-F5344CB8AC3E}">
        <p14:creationId xmlns:p14="http://schemas.microsoft.com/office/powerpoint/2010/main" val="260419242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1727</TotalTime>
  <Words>781</Words>
  <Application>Microsoft Macintosh PowerPoint</Application>
  <PresentationFormat>Custom</PresentationFormat>
  <Paragraphs>120</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Helvetica Neue</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Alexandra Frances Sappington</dc:creator>
  <cp:lastModifiedBy>Alexandra Frances Sappington</cp:lastModifiedBy>
  <cp:revision>9</cp:revision>
  <cp:lastPrinted>2026-04-17T20:38:43Z</cp:lastPrinted>
  <dcterms:created xsi:type="dcterms:W3CDTF">2026-04-15T01:17:10Z</dcterms:created>
  <dcterms:modified xsi:type="dcterms:W3CDTF">2026-04-17T21:08:45Z</dcterms:modified>
</cp:coreProperties>
</file>