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7" r:id="rId2"/>
  </p:sldIdLst>
  <p:sldSz cx="292608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37" userDrawn="1">
          <p15:clr>
            <a:srgbClr val="A4A3A4"/>
          </p15:clr>
        </p15:guide>
        <p15:guide id="2" pos="92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showGuides="1">
      <p:cViewPr>
        <p:scale>
          <a:sx n="14" d="100"/>
          <a:sy n="14" d="100"/>
        </p:scale>
        <p:origin x="1326" y="138"/>
      </p:cViewPr>
      <p:guideLst>
        <p:guide orient="horz" pos="10337"/>
        <p:guide pos="926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4/13/2026</a:t>
            </a:fld>
            <a:endParaRPr lang="en-US"/>
          </a:p>
        </p:txBody>
      </p:sp>
      <p:sp>
        <p:nvSpPr>
          <p:cNvPr id="4" name="Slide Image Placeholder 3"/>
          <p:cNvSpPr>
            <a:spLocks noGrp="1" noRot="1" noChangeAspect="1"/>
          </p:cNvSpPr>
          <p:nvPr>
            <p:ph type="sldImg" idx="2"/>
          </p:nvPr>
        </p:nvSpPr>
        <p:spPr>
          <a:xfrm>
            <a:off x="2057400" y="1143000"/>
            <a:ext cx="27432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5387342"/>
            <a:ext cx="21945600" cy="11460480"/>
          </a:xfrm>
        </p:spPr>
        <p:txBody>
          <a:bodyPr anchor="b"/>
          <a:lstStyle>
            <a:lvl1pPr algn="ctr">
              <a:defRPr sz="19200"/>
            </a:lvl1pPr>
          </a:lstStyle>
          <a:p>
            <a:r>
              <a:rPr lang="en-US"/>
              <a:t>Click to edit Master title style</a:t>
            </a:r>
          </a:p>
        </p:txBody>
      </p:sp>
      <p:sp>
        <p:nvSpPr>
          <p:cNvPr id="3" name="Subtitle 2"/>
          <p:cNvSpPr>
            <a:spLocks noGrp="1"/>
          </p:cNvSpPr>
          <p:nvPr>
            <p:ph type="subTitle" idx="1"/>
          </p:nvPr>
        </p:nvSpPr>
        <p:spPr>
          <a:xfrm>
            <a:off x="3657600" y="17289782"/>
            <a:ext cx="21945600" cy="794765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939760" y="1752600"/>
            <a:ext cx="630936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11680" y="1752600"/>
            <a:ext cx="1856232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96440" y="8206742"/>
            <a:ext cx="25237440" cy="13693138"/>
          </a:xfrm>
        </p:spPr>
        <p:txBody>
          <a:bodyPr anchor="b"/>
          <a:lstStyle>
            <a:lvl1pPr>
              <a:defRPr sz="19200"/>
            </a:lvl1pPr>
          </a:lstStyle>
          <a:p>
            <a:r>
              <a:rPr lang="en-US"/>
              <a:t>Click to edit Master title style</a:t>
            </a:r>
          </a:p>
        </p:txBody>
      </p:sp>
      <p:sp>
        <p:nvSpPr>
          <p:cNvPr id="3" name="Text Placeholder 2"/>
          <p:cNvSpPr>
            <a:spLocks noGrp="1"/>
          </p:cNvSpPr>
          <p:nvPr>
            <p:ph type="body" idx="1"/>
          </p:nvPr>
        </p:nvSpPr>
        <p:spPr>
          <a:xfrm>
            <a:off x="1996440" y="22029422"/>
            <a:ext cx="25237440" cy="7200898"/>
          </a:xfrm>
        </p:spPr>
        <p:txBody>
          <a:bodyPr/>
          <a:lstStyle>
            <a:lvl1pPr marL="0" indent="0">
              <a:buNone/>
              <a:defRPr sz="7680">
                <a:solidFill>
                  <a:schemeClr val="tx1">
                    <a:tint val="75000"/>
                  </a:schemeClr>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11680" y="8763000"/>
            <a:ext cx="124358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813280" y="8763000"/>
            <a:ext cx="124358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5491" y="1752600"/>
            <a:ext cx="25237440" cy="6362702"/>
          </a:xfrm>
        </p:spPr>
        <p:txBody>
          <a:bodyPr/>
          <a:lstStyle/>
          <a:p>
            <a:r>
              <a:rPr lang="en-US"/>
              <a:t>Click to edit Master title style</a:t>
            </a:r>
          </a:p>
        </p:txBody>
      </p:sp>
      <p:sp>
        <p:nvSpPr>
          <p:cNvPr id="3" name="Text Placeholder 2"/>
          <p:cNvSpPr>
            <a:spLocks noGrp="1"/>
          </p:cNvSpPr>
          <p:nvPr>
            <p:ph type="body" idx="1"/>
          </p:nvPr>
        </p:nvSpPr>
        <p:spPr>
          <a:xfrm>
            <a:off x="2015491" y="8069582"/>
            <a:ext cx="12378689" cy="395477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015491" y="12024360"/>
            <a:ext cx="12378689"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4813280" y="8069582"/>
            <a:ext cx="12439651" cy="395477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4813280" y="12024360"/>
            <a:ext cx="12439651"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5491" y="2194560"/>
            <a:ext cx="9437369" cy="7680960"/>
          </a:xfrm>
        </p:spPr>
        <p:txBody>
          <a:bodyPr anchor="b"/>
          <a:lstStyle>
            <a:lvl1pPr>
              <a:defRPr sz="10240"/>
            </a:lvl1pPr>
          </a:lstStyle>
          <a:p>
            <a:r>
              <a:rPr lang="en-US"/>
              <a:t>Click to edit Master title style</a:t>
            </a:r>
          </a:p>
        </p:txBody>
      </p:sp>
      <p:sp>
        <p:nvSpPr>
          <p:cNvPr id="3" name="Content Placeholder 2"/>
          <p:cNvSpPr>
            <a:spLocks noGrp="1"/>
          </p:cNvSpPr>
          <p:nvPr>
            <p:ph idx="1"/>
          </p:nvPr>
        </p:nvSpPr>
        <p:spPr>
          <a:xfrm>
            <a:off x="12439651" y="4739640"/>
            <a:ext cx="14813280" cy="233934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5491" y="9875520"/>
            <a:ext cx="9437369" cy="1829562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5491" y="2194560"/>
            <a:ext cx="9437369" cy="7680960"/>
          </a:xfrm>
        </p:spPr>
        <p:txBody>
          <a:bodyPr anchor="b"/>
          <a:lstStyle>
            <a:lvl1pPr>
              <a:defRPr sz="10240"/>
            </a:lvl1pPr>
          </a:lstStyle>
          <a:p>
            <a:r>
              <a:rPr lang="en-US"/>
              <a:t>Click to edit Master title style</a:t>
            </a:r>
          </a:p>
        </p:txBody>
      </p:sp>
      <p:sp>
        <p:nvSpPr>
          <p:cNvPr id="3" name="Picture Placeholder 2"/>
          <p:cNvSpPr>
            <a:spLocks noGrp="1"/>
          </p:cNvSpPr>
          <p:nvPr>
            <p:ph type="pic" idx="1"/>
          </p:nvPr>
        </p:nvSpPr>
        <p:spPr>
          <a:xfrm>
            <a:off x="12439651" y="4739640"/>
            <a:ext cx="14813280" cy="23393400"/>
          </a:xfrm>
        </p:spPr>
        <p:txBody>
          <a:bodyPr/>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endParaRPr lang="en-US"/>
          </a:p>
        </p:txBody>
      </p:sp>
      <p:sp>
        <p:nvSpPr>
          <p:cNvPr id="4" name="Text Placeholder 3"/>
          <p:cNvSpPr>
            <a:spLocks noGrp="1"/>
          </p:cNvSpPr>
          <p:nvPr>
            <p:ph type="body" sz="half" idx="2"/>
          </p:nvPr>
        </p:nvSpPr>
        <p:spPr>
          <a:xfrm>
            <a:off x="2015491" y="9875520"/>
            <a:ext cx="9437369" cy="1829562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752600"/>
            <a:ext cx="2523744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11680" y="8763000"/>
            <a:ext cx="2523744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11680" y="30510480"/>
            <a:ext cx="6583680" cy="1752600"/>
          </a:xfrm>
          <a:prstGeom prst="rect">
            <a:avLst/>
          </a:prstGeom>
        </p:spPr>
        <p:txBody>
          <a:bodyPr vert="horz" lIns="91440" tIns="45720" rIns="91440" bIns="45720" rtlCol="0" anchor="ctr"/>
          <a:lstStyle>
            <a:lvl1pPr algn="l">
              <a:defRPr sz="3840">
                <a:solidFill>
                  <a:schemeClr val="tx1">
                    <a:tint val="75000"/>
                  </a:schemeClr>
                </a:solidFill>
              </a:defRPr>
            </a:lvl1pPr>
          </a:lstStyle>
          <a:p>
            <a:fld id="{63A1C593-65D0-4073-BCC9-577B9352EA97}" type="datetimeFigureOut">
              <a:rPr lang="en-US" smtClean="0"/>
              <a:t>4/13/2026</a:t>
            </a:fld>
            <a:endParaRPr lang="en-US"/>
          </a:p>
        </p:txBody>
      </p:sp>
      <p:sp>
        <p:nvSpPr>
          <p:cNvPr id="5" name="Footer Placeholder 4"/>
          <p:cNvSpPr>
            <a:spLocks noGrp="1"/>
          </p:cNvSpPr>
          <p:nvPr>
            <p:ph type="ftr" sz="quarter" idx="3"/>
          </p:nvPr>
        </p:nvSpPr>
        <p:spPr>
          <a:xfrm>
            <a:off x="9692640" y="30510480"/>
            <a:ext cx="9875520" cy="17526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665440" y="30510480"/>
            <a:ext cx="6583680" cy="1752600"/>
          </a:xfrm>
          <a:prstGeom prst="rect">
            <a:avLst/>
          </a:prstGeom>
        </p:spPr>
        <p:txBody>
          <a:bodyPr vert="horz" lIns="91440" tIns="45720" rIns="91440" bIns="45720" rtlCol="0" anchor="ctr"/>
          <a:lstStyle>
            <a:lvl1pPr algn="r">
              <a:defRPr sz="384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5"/>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5"/>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5"/>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5"/>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5"/>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5"/>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5"/>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5"/>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5"/>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p:nvPr/>
        </p:nvSpPr>
        <p:spPr bwMode="auto">
          <a:xfrm>
            <a:off x="14559280" y="11304905"/>
            <a:ext cx="14209395" cy="137890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0960" tIns="30480" rIns="60960" bIns="30480" numCol="1" rtlCol="0" anchor="t" anchorCtr="0" compatLnSpc="1"/>
          <a:lstStyle/>
          <a:p>
            <a:pPr marR="0" indent="0" algn="l" defTabSz="3082925" rtl="0" eaLnBrk="1" fontAlgn="base" latinLnBrk="0" hangingPunct="1">
              <a:lnSpc>
                <a:spcPct val="100000"/>
              </a:lnSpc>
              <a:spcBef>
                <a:spcPct val="0"/>
              </a:spcBef>
              <a:spcAft>
                <a:spcPct val="0"/>
              </a:spcAft>
              <a:buClrTx/>
              <a:buSzTx/>
              <a:buFont typeface="Arial" panose="020B0604020202020204" pitchFamily="34" charset="0"/>
              <a:buNone/>
            </a:pPr>
            <a:r>
              <a:rPr lang="en-US" sz="2800" dirty="0">
                <a:solidFill>
                  <a:srgbClr val="000000"/>
                </a:solidFill>
                <a:effectLst/>
                <a:latin typeface="Arial" panose="020B0604020202020204" pitchFamily="34" charset="0"/>
                <a:ea typeface="Arial" panose="020B0604020202020204" pitchFamily="34" charset="0"/>
              </a:rPr>
              <a:t> </a:t>
            </a: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r>
              <a:rPr lang="en-US" altLang="en-US" sz="2600" dirty="0">
                <a:latin typeface="Arial" panose="020B0604020202020204" pitchFamily="34" charset="0"/>
                <a:cs typeface="Arial" panose="020B0604020202020204" pitchFamily="34" charset="0"/>
                <a:sym typeface="+mn-ea"/>
              </a:rPr>
              <a:t>PIK3R1 </a:t>
            </a:r>
            <a:r>
              <a:rPr lang="en-US" sz="2600" dirty="0">
                <a:solidFill>
                  <a:srgbClr val="000000"/>
                </a:solidFill>
                <a:effectLst/>
                <a:latin typeface="Arial" panose="020B0604020202020204" pitchFamily="34" charset="0"/>
                <a:ea typeface="Arial" panose="020B0604020202020204" pitchFamily="34" charset="0"/>
              </a:rPr>
              <a:t>Methylation</a:t>
            </a:r>
            <a:endParaRPr lang="en-US" sz="28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r>
              <a:rPr lang="en-US" sz="2000" dirty="0">
                <a:solidFill>
                  <a:srgbClr val="000000"/>
                </a:solidFill>
                <a:effectLst/>
                <a:latin typeface="Arial" panose="020B0604020202020204" pitchFamily="34" charset="0"/>
                <a:ea typeface="Arial" panose="020B0604020202020204" pitchFamily="34" charset="0"/>
                <a:sym typeface="+mn-ea"/>
              </a:rPr>
              <a:t>High vs Low: Overall Survival 	              Progression-Free Survival</a:t>
            </a:r>
            <a:endParaRPr lang="en-US" sz="2000" u="sng" dirty="0">
              <a:solidFill>
                <a:srgbClr val="000000"/>
              </a:solidFill>
              <a:effectLst/>
              <a:latin typeface="Arial" panose="020B0604020202020204" pitchFamily="34" charset="0"/>
              <a:ea typeface="Arial" panose="020B0604020202020204" pitchFamily="34" charset="0"/>
            </a:endParaRPr>
          </a:p>
          <a:p>
            <a:pPr marR="0" indent="0" algn="ctr"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800" u="sng" dirty="0">
              <a:solidFill>
                <a:srgbClr val="000000"/>
              </a:solidFill>
              <a:effectLst/>
              <a:latin typeface="Arial" panose="020B0604020202020204" pitchFamily="34" charset="0"/>
              <a:ea typeface="Arial" panose="020B0604020202020204" pitchFamily="34" charset="0"/>
            </a:endParaRPr>
          </a:p>
          <a:p>
            <a:pPr marR="0" indent="0" algn="ctr"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800" u="sng" dirty="0">
              <a:solidFill>
                <a:srgbClr val="000000"/>
              </a:solidFill>
              <a:effectLst/>
              <a:latin typeface="Arial" panose="020B0604020202020204" pitchFamily="34" charset="0"/>
              <a:ea typeface="Arial" panose="020B0604020202020204" pitchFamily="34" charset="0"/>
            </a:endParaRPr>
          </a:p>
          <a:p>
            <a:pPr marR="0" indent="0" algn="ctr"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800" u="sng" dirty="0">
              <a:solidFill>
                <a:srgbClr val="000000"/>
              </a:solidFill>
              <a:effectLst/>
              <a:latin typeface="Arial" panose="020B0604020202020204" pitchFamily="34" charset="0"/>
              <a:ea typeface="Arial" panose="020B0604020202020204" pitchFamily="34" charset="0"/>
            </a:endParaRPr>
          </a:p>
          <a:p>
            <a:pPr marR="0" indent="0" algn="ctr"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800" u="sng" dirty="0">
              <a:solidFill>
                <a:srgbClr val="000000"/>
              </a:solidFill>
              <a:effectLst/>
              <a:latin typeface="Arial" panose="020B0604020202020204" pitchFamily="34" charset="0"/>
              <a:ea typeface="Arial" panose="020B0604020202020204" pitchFamily="34" charset="0"/>
            </a:endParaRPr>
          </a:p>
          <a:p>
            <a:pPr marR="0" indent="0" algn="ctr"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800" u="sng" dirty="0">
              <a:solidFill>
                <a:srgbClr val="000000"/>
              </a:solidFill>
              <a:effectLst/>
              <a:latin typeface="Arial" panose="020B0604020202020204" pitchFamily="34" charset="0"/>
              <a:ea typeface="Arial" panose="020B0604020202020204" pitchFamily="34" charset="0"/>
            </a:endParaRPr>
          </a:p>
          <a:p>
            <a:pPr marR="0" indent="0" algn="ctr"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800" u="sng" dirty="0">
              <a:solidFill>
                <a:srgbClr val="000000"/>
              </a:solidFill>
              <a:effectLst/>
              <a:latin typeface="Arial" panose="020B0604020202020204" pitchFamily="34" charset="0"/>
              <a:ea typeface="Arial" panose="020B0604020202020204" pitchFamily="34" charset="0"/>
            </a:endParaRPr>
          </a:p>
          <a:p>
            <a:pPr marR="0" indent="0" algn="ctr"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800" u="sng"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8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8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r>
              <a:rPr lang="en-US" sz="2000" dirty="0">
                <a:solidFill>
                  <a:srgbClr val="000000"/>
                </a:solidFill>
                <a:effectLst/>
                <a:latin typeface="Arial" panose="020B0604020202020204" pitchFamily="34" charset="0"/>
                <a:ea typeface="Arial" panose="020B0604020202020204" pitchFamily="34" charset="0"/>
              </a:rPr>
              <a:t>Comutations	</a:t>
            </a:r>
            <a:r>
              <a:rPr lang="en-US" sz="2000" dirty="0">
                <a:solidFill>
                  <a:srgbClr val="000000"/>
                </a:solidFill>
                <a:effectLst/>
                <a:latin typeface="Arial" panose="020B0604020202020204" pitchFamily="34" charset="0"/>
                <a:ea typeface="Arial" panose="020B0604020202020204" pitchFamily="34" charset="0"/>
                <a:sym typeface="+mn-ea"/>
              </a:rPr>
              <a:t>                 Copy number amplifications	Copy number deletions</a:t>
            </a:r>
            <a:endParaRPr lang="en-US" sz="2000" u="sng" dirty="0">
              <a:solidFill>
                <a:srgbClr val="000000"/>
              </a:solidFill>
              <a:effectLst/>
              <a:latin typeface="Arial" panose="020B0604020202020204" pitchFamily="34" charset="0"/>
              <a:ea typeface="Arial" panose="020B0604020202020204" pitchFamily="34" charset="0"/>
            </a:endParaRPr>
          </a:p>
          <a:p>
            <a:pPr marR="0" indent="0" algn="ctr"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800" u="sng" dirty="0">
              <a:solidFill>
                <a:srgbClr val="000000"/>
              </a:solidFill>
              <a:effectLst/>
              <a:latin typeface="Arial" panose="020B0604020202020204" pitchFamily="34" charset="0"/>
              <a:ea typeface="Arial" panose="020B0604020202020204" pitchFamily="34" charset="0"/>
            </a:endParaRPr>
          </a:p>
          <a:p>
            <a:pPr marR="0" indent="0" algn="ctr"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800" u="sng" dirty="0">
              <a:solidFill>
                <a:srgbClr val="000000"/>
              </a:solidFill>
              <a:effectLst/>
              <a:latin typeface="Arial" panose="020B0604020202020204" pitchFamily="34" charset="0"/>
              <a:ea typeface="Arial" panose="020B0604020202020204" pitchFamily="34" charset="0"/>
            </a:endParaRPr>
          </a:p>
          <a:p>
            <a:pPr marR="0" indent="0" algn="ctr"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800" u="sng" dirty="0">
              <a:solidFill>
                <a:srgbClr val="000000"/>
              </a:solidFill>
              <a:effectLst/>
              <a:latin typeface="Arial" panose="020B0604020202020204" pitchFamily="34" charset="0"/>
              <a:ea typeface="Arial" panose="020B0604020202020204" pitchFamily="34" charset="0"/>
            </a:endParaRPr>
          </a:p>
          <a:p>
            <a:pPr marR="0" indent="0" algn="ctr"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800" u="sng" dirty="0">
              <a:solidFill>
                <a:srgbClr val="000000"/>
              </a:solidFill>
              <a:effectLst/>
              <a:latin typeface="Arial" panose="020B0604020202020204" pitchFamily="34" charset="0"/>
              <a:ea typeface="Arial" panose="020B0604020202020204" pitchFamily="34" charset="0"/>
            </a:endParaRPr>
          </a:p>
          <a:p>
            <a:pPr marR="0" indent="0" algn="ctr"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800" u="sng" dirty="0">
              <a:solidFill>
                <a:srgbClr val="000000"/>
              </a:solidFill>
              <a:effectLst/>
              <a:latin typeface="Arial" panose="020B0604020202020204" pitchFamily="34" charset="0"/>
              <a:ea typeface="Arial" panose="020B0604020202020204" pitchFamily="34" charset="0"/>
            </a:endParaRPr>
          </a:p>
          <a:p>
            <a:pPr marR="0" indent="0" algn="ctr"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3200" u="sng" dirty="0">
              <a:solidFill>
                <a:srgbClr val="000000"/>
              </a:solidFill>
              <a:effectLst/>
              <a:latin typeface="Arial" panose="020B0604020202020204" pitchFamily="34" charset="0"/>
              <a:ea typeface="Arial" panose="020B0604020202020204" pitchFamily="34" charset="0"/>
            </a:endParaRPr>
          </a:p>
          <a:p>
            <a:pPr marR="0" indent="0" algn="ctr"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3200" u="sng" dirty="0">
              <a:solidFill>
                <a:srgbClr val="000000"/>
              </a:solidFill>
              <a:effectLst/>
              <a:latin typeface="Arial" panose="020B0604020202020204" pitchFamily="34" charset="0"/>
              <a:ea typeface="Arial" panose="020B0604020202020204" pitchFamily="34" charset="0"/>
            </a:endParaRPr>
          </a:p>
          <a:p>
            <a:pPr marR="0" indent="0" algn="ctr" defTabSz="3082925" rtl="0" eaLnBrk="1" fontAlgn="base" latinLnBrk="0" hangingPunct="1">
              <a:lnSpc>
                <a:spcPct val="100000"/>
              </a:lnSpc>
              <a:spcBef>
                <a:spcPct val="0"/>
              </a:spcBef>
              <a:spcAft>
                <a:spcPct val="0"/>
              </a:spcAft>
              <a:buClrTx/>
              <a:buSzTx/>
              <a:buFont typeface="Arial" panose="020B0604020202020204" pitchFamily="34" charset="0"/>
              <a:buNone/>
            </a:pPr>
            <a:r>
              <a:rPr lang="en-US" sz="3200" b="1" dirty="0">
                <a:solidFill>
                  <a:schemeClr val="accent1">
                    <a:lumMod val="50000"/>
                  </a:schemeClr>
                </a:solidFill>
                <a:effectLst/>
                <a:latin typeface="Arial" panose="020B0604020202020204" pitchFamily="34" charset="0"/>
                <a:ea typeface="Arial" panose="020B0604020202020204" pitchFamily="34" charset="0"/>
              </a:rPr>
              <a:t>Glioblastoma</a:t>
            </a:r>
            <a:r>
              <a:rPr lang="en-US" sz="3200" b="1" u="sng" dirty="0">
                <a:solidFill>
                  <a:schemeClr val="accent1">
                    <a:lumMod val="50000"/>
                  </a:schemeClr>
                </a:solidFill>
                <a:effectLst/>
                <a:latin typeface="Arial" panose="020B0604020202020204" pitchFamily="34" charset="0"/>
                <a:ea typeface="Arial" panose="020B0604020202020204" pitchFamily="34" charset="0"/>
              </a:rPr>
              <a:t> </a:t>
            </a:r>
            <a:endParaRPr lang="en-US" sz="3200" u="sng" dirty="0">
              <a:solidFill>
                <a:srgbClr val="000000"/>
              </a:solidFill>
              <a:effectLst/>
              <a:latin typeface="Arial" panose="020B0604020202020204" pitchFamily="34" charset="0"/>
              <a:ea typeface="Arial" panose="020B0604020202020204" pitchFamily="34" charset="0"/>
            </a:endParaRPr>
          </a:p>
          <a:p>
            <a:pPr marR="0" indent="0" algn="l" defTabSz="3082925" rtl="0" eaLnBrk="1" fontAlgn="base" latinLnBrk="0" hangingPunct="1">
              <a:lnSpc>
                <a:spcPct val="100000"/>
              </a:lnSpc>
              <a:spcBef>
                <a:spcPct val="0"/>
              </a:spcBef>
              <a:spcAft>
                <a:spcPct val="0"/>
              </a:spcAft>
              <a:buClrTx/>
              <a:buSzTx/>
              <a:buFont typeface="Arial" panose="020B0604020202020204" pitchFamily="34" charset="0"/>
              <a:buNone/>
            </a:pPr>
            <a:r>
              <a:rPr lang="en-US" altLang="en-US" sz="2800" dirty="0">
                <a:latin typeface="Arial" panose="020B0604020202020204" pitchFamily="34" charset="0"/>
                <a:cs typeface="Arial" panose="020B0604020202020204" pitchFamily="34" charset="0"/>
                <a:sym typeface="+mn-ea"/>
              </a:rPr>
              <a:t> </a:t>
            </a:r>
            <a:r>
              <a:rPr lang="en-US" altLang="en-US" sz="2600" dirty="0">
                <a:latin typeface="Arial" panose="020B0604020202020204" pitchFamily="34" charset="0"/>
                <a:cs typeface="Arial" panose="020B0604020202020204" pitchFamily="34" charset="0"/>
                <a:sym typeface="+mn-ea"/>
              </a:rPr>
              <a:t>PIK3R1 </a:t>
            </a:r>
            <a:r>
              <a:rPr lang="en-US" sz="2600" dirty="0">
                <a:solidFill>
                  <a:srgbClr val="000000"/>
                </a:solidFill>
                <a:effectLst/>
                <a:latin typeface="Arial" panose="020B0604020202020204" pitchFamily="34" charset="0"/>
                <a:ea typeface="Arial" panose="020B0604020202020204" pitchFamily="34" charset="0"/>
                <a:sym typeface="+mn-ea"/>
              </a:rPr>
              <a:t>mRNA expression</a:t>
            </a:r>
          </a:p>
          <a:p>
            <a:pPr marR="0" indent="0" algn="l" defTabSz="3082925" rtl="0" eaLnBrk="1" fontAlgn="base" latinLnBrk="0" hangingPunct="1">
              <a:lnSpc>
                <a:spcPct val="100000"/>
              </a:lnSpc>
              <a:spcBef>
                <a:spcPct val="0"/>
              </a:spcBef>
              <a:spcAft>
                <a:spcPct val="0"/>
              </a:spcAft>
              <a:buClrTx/>
              <a:buSzTx/>
              <a:buFont typeface="Arial" panose="020B0604020202020204" pitchFamily="34" charset="0"/>
              <a:buNone/>
            </a:pPr>
            <a:r>
              <a:rPr lang="en-US" sz="2800" dirty="0">
                <a:solidFill>
                  <a:srgbClr val="000000"/>
                </a:solidFill>
                <a:effectLst/>
                <a:latin typeface="Arial" panose="020B0604020202020204" pitchFamily="34" charset="0"/>
                <a:ea typeface="Arial" panose="020B0604020202020204" pitchFamily="34" charset="0"/>
                <a:sym typeface="+mn-ea"/>
              </a:rPr>
              <a:t> </a:t>
            </a:r>
            <a:r>
              <a:rPr lang="en-US" sz="2000" dirty="0">
                <a:solidFill>
                  <a:srgbClr val="000000"/>
                </a:solidFill>
                <a:effectLst/>
                <a:latin typeface="Arial" panose="020B0604020202020204" pitchFamily="34" charset="0"/>
                <a:ea typeface="Arial" panose="020B0604020202020204" pitchFamily="34" charset="0"/>
                <a:sym typeface="+mn-ea"/>
              </a:rPr>
              <a:t>Overall survival		               Progression Free Survival</a:t>
            </a:r>
            <a:endParaRPr lang="en-US" sz="2000" dirty="0">
              <a:solidFill>
                <a:srgbClr val="000000"/>
              </a:solidFill>
              <a:effectLst/>
              <a:latin typeface="Arial" panose="020B0604020202020204" pitchFamily="34" charset="0"/>
              <a:ea typeface="Arial" panose="020B0604020202020204" pitchFamily="34" charset="0"/>
            </a:endParaRPr>
          </a:p>
          <a:p>
            <a:pPr marR="0" indent="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000" u="sng" dirty="0">
              <a:solidFill>
                <a:srgbClr val="000000"/>
              </a:solidFill>
              <a:effectLst/>
              <a:latin typeface="Arial" panose="020B0604020202020204" pitchFamily="34" charset="0"/>
              <a:ea typeface="Arial" panose="020B0604020202020204" pitchFamily="34" charset="0"/>
            </a:endParaRPr>
          </a:p>
        </p:txBody>
      </p:sp>
      <p:sp>
        <p:nvSpPr>
          <p:cNvPr id="119" name="Rectangle 40"/>
          <p:cNvSpPr/>
          <p:nvPr/>
        </p:nvSpPr>
        <p:spPr bwMode="auto">
          <a:xfrm>
            <a:off x="561340" y="30471110"/>
            <a:ext cx="28206700" cy="110236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0960" tIns="30480" rIns="60960" bIns="30480" numCol="1" rtlCol="0" anchor="t" anchorCtr="0" compatLnSpc="1"/>
          <a:lstStyle/>
          <a:p>
            <a:pPr marR="0" indent="0" algn="l" defTabSz="3082925" rtl="0" eaLnBrk="1" fontAlgn="base" latinLnBrk="0" hangingPunct="1">
              <a:lnSpc>
                <a:spcPct val="100000"/>
              </a:lnSpc>
              <a:spcBef>
                <a:spcPct val="0"/>
              </a:spcBef>
              <a:spcAft>
                <a:spcPct val="0"/>
              </a:spcAft>
              <a:buClrTx/>
              <a:buSzTx/>
              <a:buFont typeface="Arial" panose="020B0604020202020204" pitchFamily="34" charset="0"/>
              <a:buNone/>
            </a:pPr>
            <a:r>
              <a:rPr lang="en-US" altLang="en-US" sz="2600" dirty="0">
                <a:solidFill>
                  <a:srgbClr val="000000"/>
                </a:solidFill>
                <a:effectLst/>
                <a:latin typeface="Arial" panose="020B0604020202020204" pitchFamily="34" charset="0"/>
                <a:ea typeface="Arial" panose="020B0604020202020204" pitchFamily="34" charset="0"/>
              </a:rPr>
              <a:t>Thank you to Dr. Sun Young Kim for her mentorship and guidance and Hyunmin Ko, Dr. Kim’s lab, and the Department of Genetics and Interdisciplinary Oncology for their collaboration and support for this project. </a:t>
            </a:r>
          </a:p>
          <a:p>
            <a:pPr marR="0" indent="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altLang="en-US" sz="2600" dirty="0">
              <a:solidFill>
                <a:srgbClr val="000000"/>
              </a:solidFill>
              <a:effectLst/>
              <a:latin typeface="Arial" panose="020B0604020202020204" pitchFamily="34" charset="0"/>
              <a:ea typeface="Arial" panose="020B0604020202020204" pitchFamily="34" charset="0"/>
            </a:endParaRPr>
          </a:p>
        </p:txBody>
      </p:sp>
      <p:sp>
        <p:nvSpPr>
          <p:cNvPr id="8" name="Rectangle 3"/>
          <p:cNvSpPr/>
          <p:nvPr/>
        </p:nvSpPr>
        <p:spPr bwMode="auto">
          <a:xfrm>
            <a:off x="0" y="10160"/>
            <a:ext cx="29261223" cy="4493683"/>
          </a:xfrm>
          <a:prstGeom prst="rect">
            <a:avLst/>
          </a:prstGeom>
          <a:solidFill>
            <a:srgbClr val="5C2787"/>
          </a:solidFill>
          <a:ln w="9525" cap="flat" cmpd="sng" algn="ctr">
            <a:solidFill>
              <a:schemeClr val="bg1"/>
            </a:solidFill>
            <a:prstDash val="solid"/>
            <a:round/>
            <a:headEnd type="none" w="med" len="med"/>
            <a:tailEnd type="none" w="med" len="med"/>
          </a:ln>
          <a:effectLst/>
        </p:spPr>
        <p:txBody>
          <a:bodyPr vert="horz" wrap="square" lIns="60960" tIns="30480" rIns="60960" bIns="30480" numCol="1" rtlCol="0" anchor="ctr" anchorCtr="0" compatLnSpc="1"/>
          <a:lstStyle/>
          <a:p>
            <a:pPr algn="ctr" defTabSz="3082925"/>
            <a:r>
              <a:rPr lang="en-US" altLang="en-US" sz="5335" b="1" dirty="0">
                <a:solidFill>
                  <a:schemeClr val="bg1"/>
                </a:solidFill>
                <a:latin typeface="Arial" panose="020B0604020202020204" pitchFamily="34" charset="0"/>
                <a:ea typeface="Avenir"/>
                <a:cs typeface="Arial" panose="020B0604020202020204" pitchFamily="34" charset="0"/>
                <a:sym typeface="Avenir"/>
              </a:rPr>
              <a:t>Differential Prognostic Impact of PIK3R1 Expression Across Glioma Grades: A TCGA PanCancer Atlas Analysis</a:t>
            </a:r>
          </a:p>
          <a:p>
            <a:pPr algn="ctr" defTabSz="3082925"/>
            <a:r>
              <a:rPr lang="en-US" altLang="en-US" sz="5335" b="1" dirty="0">
                <a:solidFill>
                  <a:schemeClr val="bg1"/>
                </a:solidFill>
                <a:latin typeface="Arial" panose="020B0604020202020204" pitchFamily="34" charset="0"/>
                <a:ea typeface="Avenir"/>
                <a:cs typeface="Arial" panose="020B0604020202020204" pitchFamily="34" charset="0"/>
                <a:sym typeface="Avenir"/>
              </a:rPr>
              <a:t> </a:t>
            </a:r>
            <a:r>
              <a:rPr lang="en-US" sz="3335" baseline="30000" dirty="0">
                <a:solidFill>
                  <a:schemeClr val="bg1"/>
                </a:solidFill>
                <a:latin typeface="Arial" panose="020B0604020202020204" pitchFamily="34" charset="0"/>
                <a:cs typeface="Arial" panose="020B0604020202020204" pitchFamily="34" charset="0"/>
                <a:sym typeface="+mn-ea"/>
              </a:rPr>
              <a:t>1</a:t>
            </a:r>
            <a:r>
              <a:rPr lang="en-US" sz="3335" dirty="0">
                <a:solidFill>
                  <a:schemeClr val="bg1"/>
                </a:solidFill>
                <a:latin typeface="Arial" panose="020B0604020202020204" pitchFamily="34" charset="0"/>
                <a:cs typeface="Arial" panose="020B0604020202020204" pitchFamily="34" charset="0"/>
                <a:sym typeface="+mn-ea"/>
              </a:rPr>
              <a:t>Shuang R. Chen, </a:t>
            </a:r>
            <a:r>
              <a:rPr lang="en-US" sz="3335" baseline="30000" dirty="0">
                <a:solidFill>
                  <a:schemeClr val="bg1"/>
                </a:solidFill>
                <a:latin typeface="Arial" panose="020B0604020202020204" pitchFamily="34" charset="0"/>
                <a:cs typeface="Arial" panose="020B0604020202020204" pitchFamily="34" charset="0"/>
                <a:sym typeface="+mn-ea"/>
              </a:rPr>
              <a:t>2</a:t>
            </a:r>
            <a:r>
              <a:rPr lang="en-US" altLang="en-US" sz="3335" dirty="0">
                <a:solidFill>
                  <a:schemeClr val="bg1"/>
                </a:solidFill>
                <a:latin typeface="Arial" panose="020B0604020202020204" pitchFamily="34" charset="0"/>
                <a:cs typeface="Arial" panose="020B0604020202020204" pitchFamily="34" charset="0"/>
                <a:sym typeface="+mn-ea"/>
              </a:rPr>
              <a:t>Monika Rak</a:t>
            </a:r>
            <a:r>
              <a:rPr lang="en-US" sz="3335" dirty="0">
                <a:solidFill>
                  <a:schemeClr val="bg1"/>
                </a:solidFill>
                <a:latin typeface="Arial" panose="020B0604020202020204" pitchFamily="34" charset="0"/>
                <a:cs typeface="Arial" panose="020B0604020202020204" pitchFamily="34" charset="0"/>
                <a:sym typeface="+mn-ea"/>
              </a:rPr>
              <a:t>, </a:t>
            </a:r>
            <a:r>
              <a:rPr lang="en-US" sz="3335" baseline="30000" dirty="0">
                <a:solidFill>
                  <a:schemeClr val="bg1"/>
                </a:solidFill>
                <a:latin typeface="Arial" panose="020B0604020202020204" pitchFamily="34" charset="0"/>
                <a:cs typeface="Arial" panose="020B0604020202020204" pitchFamily="34" charset="0"/>
                <a:sym typeface="+mn-ea"/>
              </a:rPr>
              <a:t>3</a:t>
            </a:r>
            <a:r>
              <a:rPr lang="en-US" altLang="en-US" sz="3335" dirty="0">
                <a:solidFill>
                  <a:schemeClr val="bg1"/>
                </a:solidFill>
                <a:latin typeface="Arial" panose="020B0604020202020204" pitchFamily="34" charset="0"/>
                <a:cs typeface="Arial" panose="020B0604020202020204" pitchFamily="34" charset="0"/>
                <a:sym typeface="+mn-ea"/>
              </a:rPr>
              <a:t>Hyunmin Ko</a:t>
            </a:r>
            <a:r>
              <a:rPr lang="en-US" sz="3335" dirty="0">
                <a:solidFill>
                  <a:schemeClr val="bg1"/>
                </a:solidFill>
                <a:latin typeface="Arial" panose="020B0604020202020204" pitchFamily="34" charset="0"/>
                <a:cs typeface="Arial" panose="020B0604020202020204" pitchFamily="34" charset="0"/>
                <a:sym typeface="+mn-ea"/>
              </a:rPr>
              <a:t>, </a:t>
            </a:r>
            <a:r>
              <a:rPr lang="en-US" sz="3335" baseline="30000" dirty="0">
                <a:solidFill>
                  <a:schemeClr val="bg1"/>
                </a:solidFill>
                <a:latin typeface="Arial" panose="020B0604020202020204" pitchFamily="34" charset="0"/>
                <a:cs typeface="Arial" panose="020B0604020202020204" pitchFamily="34" charset="0"/>
                <a:sym typeface="+mn-ea"/>
              </a:rPr>
              <a:t>2</a:t>
            </a:r>
            <a:r>
              <a:rPr lang="en-US" altLang="en-US" sz="3335" dirty="0">
                <a:solidFill>
                  <a:schemeClr val="bg1"/>
                </a:solidFill>
                <a:latin typeface="Arial" panose="020B0604020202020204" pitchFamily="34" charset="0"/>
                <a:cs typeface="Arial" panose="020B0604020202020204" pitchFamily="34" charset="0"/>
                <a:sym typeface="+mn-ea"/>
              </a:rPr>
              <a:t>Won Seok Yang</a:t>
            </a:r>
            <a:r>
              <a:rPr lang="en-US" sz="3335" dirty="0">
                <a:solidFill>
                  <a:schemeClr val="bg1"/>
                </a:solidFill>
                <a:latin typeface="Arial" panose="020B0604020202020204" pitchFamily="34" charset="0"/>
                <a:cs typeface="Arial" panose="020B0604020202020204" pitchFamily="34" charset="0"/>
                <a:sym typeface="+mn-ea"/>
              </a:rPr>
              <a:t>, </a:t>
            </a:r>
            <a:r>
              <a:rPr lang="en-US" sz="3335" baseline="30000" dirty="0">
                <a:solidFill>
                  <a:schemeClr val="bg1"/>
                </a:solidFill>
                <a:latin typeface="Arial" panose="020B0604020202020204" pitchFamily="34" charset="0"/>
                <a:cs typeface="Arial" panose="020B0604020202020204" pitchFamily="34" charset="0"/>
                <a:sym typeface="+mn-ea"/>
              </a:rPr>
              <a:t>2</a:t>
            </a:r>
            <a:r>
              <a:rPr lang="en-US" altLang="en-US" sz="3335" dirty="0">
                <a:solidFill>
                  <a:schemeClr val="bg1"/>
                </a:solidFill>
                <a:latin typeface="Arial" panose="020B0604020202020204" pitchFamily="34" charset="0"/>
                <a:cs typeface="Arial" panose="020B0604020202020204" pitchFamily="34" charset="0"/>
                <a:sym typeface="+mn-ea"/>
              </a:rPr>
              <a:t>Steven D Scahill</a:t>
            </a:r>
            <a:r>
              <a:rPr lang="en-US" sz="3335" dirty="0">
                <a:solidFill>
                  <a:schemeClr val="bg1"/>
                </a:solidFill>
                <a:latin typeface="Arial" panose="020B0604020202020204" pitchFamily="34" charset="0"/>
                <a:cs typeface="Arial" panose="020B0604020202020204" pitchFamily="34" charset="0"/>
                <a:sym typeface="+mn-ea"/>
              </a:rPr>
              <a:t>, </a:t>
            </a:r>
            <a:r>
              <a:rPr lang="en-US" sz="3335" baseline="30000" dirty="0">
                <a:solidFill>
                  <a:schemeClr val="bg1"/>
                </a:solidFill>
                <a:latin typeface="Arial" panose="020B0604020202020204" pitchFamily="34" charset="0"/>
                <a:cs typeface="Arial" panose="020B0604020202020204" pitchFamily="34" charset="0"/>
                <a:sym typeface="+mn-ea"/>
              </a:rPr>
              <a:t>3</a:t>
            </a:r>
            <a:r>
              <a:rPr lang="en-US" altLang="en-US" sz="3335" dirty="0">
                <a:solidFill>
                  <a:schemeClr val="bg1"/>
                </a:solidFill>
                <a:latin typeface="Arial" panose="020B0604020202020204" pitchFamily="34" charset="0"/>
                <a:cs typeface="Arial" panose="020B0604020202020204" pitchFamily="34" charset="0"/>
                <a:sym typeface="+mn-ea"/>
              </a:rPr>
              <a:t>Guilia Monticone,</a:t>
            </a:r>
            <a:r>
              <a:rPr lang="en-US" sz="3335" dirty="0">
                <a:solidFill>
                  <a:schemeClr val="bg1"/>
                </a:solidFill>
                <a:latin typeface="Arial" panose="020B0604020202020204" pitchFamily="34" charset="0"/>
                <a:cs typeface="Arial" panose="020B0604020202020204" pitchFamily="34" charset="0"/>
                <a:sym typeface="+mn-ea"/>
              </a:rPr>
              <a:t> </a:t>
            </a:r>
            <a:r>
              <a:rPr lang="en-US" sz="3335" baseline="30000" dirty="0">
                <a:solidFill>
                  <a:schemeClr val="bg1"/>
                </a:solidFill>
                <a:latin typeface="Arial" panose="020B0604020202020204" pitchFamily="34" charset="0"/>
                <a:cs typeface="Arial" panose="020B0604020202020204" pitchFamily="34" charset="0"/>
                <a:sym typeface="+mn-ea"/>
              </a:rPr>
              <a:t>3</a:t>
            </a:r>
            <a:r>
              <a:rPr lang="en-US" sz="3335" dirty="0">
                <a:solidFill>
                  <a:schemeClr val="bg1"/>
                </a:solidFill>
                <a:latin typeface="Arial" panose="020B0604020202020204" pitchFamily="34" charset="0"/>
                <a:cs typeface="Arial" panose="020B0604020202020204" pitchFamily="34" charset="0"/>
                <a:sym typeface="+mn-ea"/>
              </a:rPr>
              <a:t>Lucio Miele, </a:t>
            </a:r>
            <a:r>
              <a:rPr lang="en-US" sz="3335" baseline="30000" dirty="0">
                <a:solidFill>
                  <a:schemeClr val="bg1"/>
                </a:solidFill>
                <a:latin typeface="Arial" panose="020B0604020202020204" pitchFamily="34" charset="0"/>
                <a:cs typeface="Arial" panose="020B0604020202020204" pitchFamily="34" charset="0"/>
                <a:sym typeface="+mn-ea"/>
              </a:rPr>
              <a:t>3</a:t>
            </a:r>
            <a:r>
              <a:rPr lang="en-US" sz="3335" dirty="0">
                <a:solidFill>
                  <a:schemeClr val="bg1"/>
                </a:solidFill>
                <a:latin typeface="Arial" panose="020B0604020202020204" pitchFamily="34" charset="0"/>
                <a:cs typeface="Arial" panose="020B0604020202020204" pitchFamily="34" charset="0"/>
                <a:sym typeface="+mn-ea"/>
              </a:rPr>
              <a:t>Sun Young Kim</a:t>
            </a:r>
            <a:endParaRPr lang="en-US" sz="3335" dirty="0">
              <a:solidFill>
                <a:schemeClr val="bg1"/>
              </a:solidFill>
              <a:latin typeface="Arial" panose="020B0604020202020204" pitchFamily="34" charset="0"/>
              <a:cs typeface="Arial" panose="020B0604020202020204" pitchFamily="34" charset="0"/>
            </a:endParaRPr>
          </a:p>
          <a:p>
            <a:pPr marL="0" marR="0" algn="ctr">
              <a:lnSpc>
                <a:spcPct val="115000"/>
              </a:lnSpc>
              <a:spcAft>
                <a:spcPts val="800"/>
              </a:spcAft>
              <a:buNone/>
            </a:pPr>
            <a:r>
              <a:rPr lang="en-US" sz="2665" kern="0" baseline="30000" dirty="0">
                <a:solidFill>
                  <a:srgbClr val="FFFFFF"/>
                </a:solidFill>
                <a:effectLst/>
                <a:latin typeface="Arial" panose="020B0604020202020204" pitchFamily="34" charset="0"/>
                <a:ea typeface="Malgun Gothic" panose="020B0503020000020004" pitchFamily="34" charset="-127"/>
                <a:cs typeface="Arial" panose="020B0604020202020204" pitchFamily="34" charset="0"/>
                <a:sym typeface="+mn-ea"/>
              </a:rPr>
              <a:t>1</a:t>
            </a:r>
            <a:r>
              <a:rPr lang="en-US" sz="2665" kern="0" dirty="0">
                <a:solidFill>
                  <a:srgbClr val="FFFFFF"/>
                </a:solidFill>
                <a:effectLst/>
                <a:latin typeface="Arial" panose="020B0604020202020204" pitchFamily="34" charset="0"/>
                <a:ea typeface="Malgun Gothic" panose="020B0503020000020004" pitchFamily="34" charset="-127"/>
                <a:cs typeface="Arial" panose="020B0604020202020204" pitchFamily="34" charset="0"/>
                <a:sym typeface="+mn-ea"/>
              </a:rPr>
              <a:t>Department of Hematology Oncology, School of Medicine,</a:t>
            </a:r>
            <a:r>
              <a:rPr lang="en-US" sz="2660" kern="0" dirty="0">
                <a:solidFill>
                  <a:srgbClr val="FFFFFF"/>
                </a:solidFill>
                <a:effectLst/>
                <a:latin typeface="Arial" panose="020B0604020202020204" pitchFamily="34" charset="0"/>
                <a:ea typeface="Malgun Gothic" panose="020B0503020000020004" pitchFamily="34" charset="-127"/>
                <a:cs typeface="Arial" panose="020B0604020202020204" pitchFamily="34" charset="0"/>
                <a:sym typeface="+mn-ea"/>
              </a:rPr>
              <a:t> </a:t>
            </a:r>
            <a:r>
              <a:rPr lang="en-US" sz="2660" baseline="30000" dirty="0">
                <a:solidFill>
                  <a:schemeClr val="bg1"/>
                </a:solidFill>
                <a:latin typeface="Arial" panose="020B0604020202020204" pitchFamily="34" charset="0"/>
                <a:cs typeface="Arial" panose="020B0604020202020204" pitchFamily="34" charset="0"/>
                <a:sym typeface="+mn-ea"/>
              </a:rPr>
              <a:t>2</a:t>
            </a:r>
            <a:r>
              <a:rPr lang="en-US" sz="2660" kern="0" dirty="0">
                <a:solidFill>
                  <a:srgbClr val="FFFFFF"/>
                </a:solidFill>
                <a:effectLst/>
                <a:latin typeface="Arial" panose="020B0604020202020204" pitchFamily="34" charset="0"/>
                <a:ea typeface="Malgun Gothic" panose="020B0503020000020004" pitchFamily="34" charset="-127"/>
                <a:cs typeface="Arial" panose="020B0604020202020204" pitchFamily="34" charset="0"/>
                <a:sym typeface="+mn-ea"/>
              </a:rPr>
              <a:t>Department of Interdisciplinary Oncology, </a:t>
            </a:r>
          </a:p>
          <a:p>
            <a:pPr marL="0" marR="0" algn="ctr">
              <a:lnSpc>
                <a:spcPct val="115000"/>
              </a:lnSpc>
              <a:spcAft>
                <a:spcPts val="800"/>
              </a:spcAft>
              <a:buNone/>
            </a:pPr>
            <a:r>
              <a:rPr lang="en-US" sz="2665" baseline="30000" dirty="0">
                <a:solidFill>
                  <a:schemeClr val="bg1"/>
                </a:solidFill>
                <a:latin typeface="Arial" panose="020B0604020202020204" pitchFamily="34" charset="0"/>
                <a:cs typeface="Arial" panose="020B0604020202020204" pitchFamily="34" charset="0"/>
                <a:sym typeface="+mn-ea"/>
              </a:rPr>
              <a:t>3</a:t>
            </a:r>
            <a:r>
              <a:rPr lang="en-US" sz="2665" kern="0" dirty="0">
                <a:solidFill>
                  <a:srgbClr val="FFFFFF"/>
                </a:solidFill>
                <a:effectLst/>
                <a:latin typeface="Arial" panose="020B0604020202020204" pitchFamily="34" charset="0"/>
                <a:ea typeface="Malgun Gothic" panose="020B0503020000020004" pitchFamily="34" charset="-127"/>
                <a:cs typeface="Arial" panose="020B0604020202020204" pitchFamily="34" charset="0"/>
                <a:sym typeface="+mn-ea"/>
              </a:rPr>
              <a:t>Department of Genetics, LSU LCMC Health Cancer Center, New Orleans, LA, USA</a:t>
            </a:r>
            <a:endParaRPr kumimoji="0" lang="en-US" sz="2665"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9" name="Text Box 19"/>
          <p:cNvSpPr txBox="1">
            <a:spLocks noChangeArrowheads="1"/>
          </p:cNvSpPr>
          <p:nvPr/>
        </p:nvSpPr>
        <p:spPr bwMode="auto">
          <a:xfrm>
            <a:off x="2488121" y="31006969"/>
            <a:ext cx="30988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082925" eaLnBrk="0" hangingPunct="0">
              <a:defRPr sz="6100">
                <a:solidFill>
                  <a:schemeClr val="tx1"/>
                </a:solidFill>
                <a:latin typeface="Arial" panose="020B0604020202020204" pitchFamily="34" charset="0"/>
              </a:defRPr>
            </a:lvl1pPr>
            <a:lvl2pPr marL="742950" indent="-285750" defTabSz="3082925" eaLnBrk="0" hangingPunct="0">
              <a:defRPr sz="6100">
                <a:solidFill>
                  <a:schemeClr val="tx1"/>
                </a:solidFill>
                <a:latin typeface="Arial" panose="020B0604020202020204" pitchFamily="34" charset="0"/>
              </a:defRPr>
            </a:lvl2pPr>
            <a:lvl3pPr marL="1143000" indent="-228600" defTabSz="3082925" eaLnBrk="0" hangingPunct="0">
              <a:defRPr sz="6100">
                <a:solidFill>
                  <a:schemeClr val="tx1"/>
                </a:solidFill>
                <a:latin typeface="Arial" panose="020B0604020202020204" pitchFamily="34" charset="0"/>
              </a:defRPr>
            </a:lvl3pPr>
            <a:lvl4pPr marL="1600200" indent="-228600" defTabSz="3082925" eaLnBrk="0" hangingPunct="0">
              <a:defRPr sz="6100">
                <a:solidFill>
                  <a:schemeClr val="tx1"/>
                </a:solidFill>
                <a:latin typeface="Arial" panose="020B0604020202020204" pitchFamily="34" charset="0"/>
              </a:defRPr>
            </a:lvl4pPr>
            <a:lvl5pPr marL="2057400" indent="-228600" defTabSz="3082925" eaLnBrk="0" hangingPunct="0">
              <a:defRPr sz="6100">
                <a:solidFill>
                  <a:schemeClr val="tx1"/>
                </a:solidFill>
                <a:latin typeface="Arial" panose="020B0604020202020204" pitchFamily="34" charset="0"/>
              </a:defRPr>
            </a:lvl5pPr>
            <a:lvl6pPr marL="2514600" indent="-228600" defTabSz="3082925" eaLnBrk="0" fontAlgn="base" hangingPunct="0">
              <a:spcBef>
                <a:spcPct val="0"/>
              </a:spcBef>
              <a:spcAft>
                <a:spcPct val="0"/>
              </a:spcAft>
              <a:defRPr sz="6100">
                <a:solidFill>
                  <a:schemeClr val="tx1"/>
                </a:solidFill>
                <a:latin typeface="Arial" panose="020B0604020202020204" pitchFamily="34" charset="0"/>
              </a:defRPr>
            </a:lvl6pPr>
            <a:lvl7pPr marL="2971800" indent="-228600" defTabSz="3082925" eaLnBrk="0" fontAlgn="base" hangingPunct="0">
              <a:spcBef>
                <a:spcPct val="0"/>
              </a:spcBef>
              <a:spcAft>
                <a:spcPct val="0"/>
              </a:spcAft>
              <a:defRPr sz="6100">
                <a:solidFill>
                  <a:schemeClr val="tx1"/>
                </a:solidFill>
                <a:latin typeface="Arial" panose="020B0604020202020204" pitchFamily="34" charset="0"/>
              </a:defRPr>
            </a:lvl7pPr>
            <a:lvl8pPr marL="3429000" indent="-228600" defTabSz="3082925" eaLnBrk="0" fontAlgn="base" hangingPunct="0">
              <a:spcBef>
                <a:spcPct val="0"/>
              </a:spcBef>
              <a:spcAft>
                <a:spcPct val="0"/>
              </a:spcAft>
              <a:defRPr sz="6100">
                <a:solidFill>
                  <a:schemeClr val="tx1"/>
                </a:solidFill>
                <a:latin typeface="Arial" panose="020B0604020202020204" pitchFamily="34" charset="0"/>
              </a:defRPr>
            </a:lvl8pPr>
            <a:lvl9pPr marL="3886200" indent="-228600" defTabSz="3082925" eaLnBrk="0" fontAlgn="base" hangingPunct="0">
              <a:spcBef>
                <a:spcPct val="0"/>
              </a:spcBef>
              <a:spcAft>
                <a:spcPct val="0"/>
              </a:spcAft>
              <a:defRPr sz="6100">
                <a:solidFill>
                  <a:schemeClr val="tx1"/>
                </a:solidFill>
                <a:latin typeface="Arial" panose="020B0604020202020204" pitchFamily="34" charset="0"/>
              </a:defRPr>
            </a:lvl9pPr>
          </a:lstStyle>
          <a:p>
            <a:pPr eaLnBrk="1" hangingPunct="1"/>
            <a:endParaRPr lang="en-US" altLang="en-US" sz="6535" b="1" dirty="0">
              <a:solidFill>
                <a:srgbClr val="5055A5"/>
              </a:solidFill>
            </a:endParaRPr>
          </a:p>
        </p:txBody>
      </p:sp>
      <p:sp>
        <p:nvSpPr>
          <p:cNvPr id="12" name="Rectangle 5"/>
          <p:cNvSpPr/>
          <p:nvPr/>
        </p:nvSpPr>
        <p:spPr bwMode="auto">
          <a:xfrm>
            <a:off x="561975" y="5351780"/>
            <a:ext cx="28253690" cy="260921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0960" tIns="30480" rIns="60960" bIns="30480" numCol="1" rtlCol="0" anchor="t" anchorCtr="0" compatLnSpc="1"/>
          <a:lstStyle/>
          <a:p>
            <a:pPr marL="457200" marR="0" indent="-457200" algn="l" defTabSz="3082925" rtl="0" eaLnBrk="1" fontAlgn="base" latinLnBrk="0" hangingPunct="1">
              <a:lnSpc>
                <a:spcPct val="100000"/>
              </a:lnSpc>
              <a:spcBef>
                <a:spcPct val="0"/>
              </a:spcBef>
              <a:spcAft>
                <a:spcPct val="0"/>
              </a:spcAft>
              <a:buClrTx/>
              <a:buSzTx/>
              <a:buFont typeface="Arial" panose="020B0604020202020204" pitchFamily="34" charset="0"/>
              <a:buChar char="•"/>
            </a:pPr>
            <a:r>
              <a:rPr lang="en-US" altLang="en-US" sz="2600" dirty="0">
                <a:solidFill>
                  <a:srgbClr val="000000"/>
                </a:solidFill>
                <a:effectLst/>
                <a:latin typeface="Arial" panose="020B0604020202020204" pitchFamily="34" charset="0"/>
                <a:ea typeface="Arial" panose="020B0604020202020204" pitchFamily="34" charset="0"/>
                <a:cs typeface="Arial" panose="020B0604020202020204" pitchFamily="34" charset="0"/>
              </a:rPr>
              <a:t>Gliomas represent a diverse category of primary brain tumors from indolent lower-grade gliomas (LGG) to glioblastoma (GBM), the most aggressive form associated with rapid clinical deterioration and limited survival</a:t>
            </a:r>
          </a:p>
          <a:p>
            <a:pPr marL="457200" marR="0" indent="-457200" algn="l" defTabSz="3082925" rtl="0" eaLnBrk="1" fontAlgn="base" latinLnBrk="0" hangingPunct="1">
              <a:lnSpc>
                <a:spcPct val="100000"/>
              </a:lnSpc>
              <a:spcBef>
                <a:spcPct val="0"/>
              </a:spcBef>
              <a:spcAft>
                <a:spcPct val="0"/>
              </a:spcAft>
              <a:buClrTx/>
              <a:buSzTx/>
              <a:buFont typeface="Arial" panose="020B0604020202020204" pitchFamily="34" charset="0"/>
              <a:buChar char="•"/>
            </a:pPr>
            <a:r>
              <a:rPr lang="en-US" altLang="en-US" sz="2600" dirty="0">
                <a:solidFill>
                  <a:srgbClr val="000000"/>
                </a:solidFill>
                <a:effectLst/>
                <a:latin typeface="Arial" panose="020B0604020202020204" pitchFamily="34" charset="0"/>
                <a:ea typeface="Arial" panose="020B0604020202020204" pitchFamily="34" charset="0"/>
                <a:cs typeface="Arial" panose="020B0604020202020204" pitchFamily="34" charset="0"/>
              </a:rPr>
              <a:t>Aberrant activation of the </a:t>
            </a:r>
            <a:r>
              <a:rPr lang="en-US" altLang="en-US" sz="2600" b="1" dirty="0">
                <a:solidFill>
                  <a:srgbClr val="000000"/>
                </a:solidFill>
                <a:effectLst/>
                <a:latin typeface="Arial" panose="020B0604020202020204" pitchFamily="34" charset="0"/>
                <a:ea typeface="Arial" panose="020B0604020202020204" pitchFamily="34" charset="0"/>
                <a:cs typeface="Arial" panose="020B0604020202020204" pitchFamily="34" charset="0"/>
              </a:rPr>
              <a:t>PI3K/AKT</a:t>
            </a:r>
            <a:r>
              <a:rPr lang="en-US" altLang="en-US" sz="2600" dirty="0">
                <a:solidFill>
                  <a:srgbClr val="000000"/>
                </a:solidFill>
                <a:effectLst/>
                <a:latin typeface="Arial" panose="020B0604020202020204" pitchFamily="34" charset="0"/>
                <a:ea typeface="Arial" panose="020B0604020202020204" pitchFamily="34" charset="0"/>
                <a:cs typeface="Arial" panose="020B0604020202020204" pitchFamily="34" charset="0"/>
              </a:rPr>
              <a:t> pathway is a hallmark of glioma pathogenesis </a:t>
            </a:r>
          </a:p>
          <a:p>
            <a:pPr marL="457200" marR="0" indent="-457200" algn="l" defTabSz="3082925" rtl="0" eaLnBrk="1" fontAlgn="base" latinLnBrk="0" hangingPunct="1">
              <a:lnSpc>
                <a:spcPct val="100000"/>
              </a:lnSpc>
              <a:spcBef>
                <a:spcPct val="0"/>
              </a:spcBef>
              <a:spcAft>
                <a:spcPct val="0"/>
              </a:spcAft>
              <a:buClrTx/>
              <a:buSzTx/>
              <a:buFont typeface="Arial" panose="020B0604020202020204" pitchFamily="34" charset="0"/>
              <a:buChar char="•"/>
            </a:pPr>
            <a:r>
              <a:rPr lang="en-US" altLang="en-US" sz="2600" i="1" dirty="0">
                <a:solidFill>
                  <a:srgbClr val="000000"/>
                </a:solidFill>
                <a:effectLst/>
                <a:latin typeface="Arial" panose="020B0604020202020204" pitchFamily="34" charset="0"/>
                <a:ea typeface="Arial" panose="020B0604020202020204" pitchFamily="34" charset="0"/>
                <a:cs typeface="Arial" panose="020B0604020202020204" pitchFamily="34" charset="0"/>
              </a:rPr>
              <a:t>PIK3R1 </a:t>
            </a:r>
            <a:r>
              <a:rPr lang="en-US" altLang="en-US" sz="2600" dirty="0">
                <a:solidFill>
                  <a:srgbClr val="000000"/>
                </a:solidFill>
                <a:effectLst/>
                <a:latin typeface="Arial" panose="020B0604020202020204" pitchFamily="34" charset="0"/>
                <a:ea typeface="Arial" panose="020B0604020202020204" pitchFamily="34" charset="0"/>
                <a:cs typeface="Arial" panose="020B0604020202020204" pitchFamily="34" charset="0"/>
              </a:rPr>
              <a:t>encodes the p85 regulatory subunit of PI3K: controls pathway activity through its interaction with the p110 catalytic component. </a:t>
            </a:r>
          </a:p>
          <a:p>
            <a:pPr marL="457200" marR="0" indent="-457200" algn="l" defTabSz="3082925" rtl="0" eaLnBrk="1" fontAlgn="base" latinLnBrk="0" hangingPunct="1">
              <a:lnSpc>
                <a:spcPct val="100000"/>
              </a:lnSpc>
              <a:spcBef>
                <a:spcPct val="0"/>
              </a:spcBef>
              <a:spcAft>
                <a:spcPct val="0"/>
              </a:spcAft>
              <a:buClrTx/>
              <a:buSzTx/>
              <a:buFont typeface="Arial" panose="020B0604020202020204" pitchFamily="34" charset="0"/>
              <a:buChar char="•"/>
            </a:pPr>
            <a:r>
              <a:rPr lang="en-US" altLang="en-US" sz="2600" i="1" dirty="0">
                <a:solidFill>
                  <a:srgbClr val="000000"/>
                </a:solidFill>
                <a:effectLst/>
                <a:latin typeface="Arial" panose="020B0604020202020204" pitchFamily="34" charset="0"/>
                <a:ea typeface="Arial" panose="020B0604020202020204" pitchFamily="34" charset="0"/>
                <a:cs typeface="Arial" panose="020B0604020202020204" pitchFamily="34" charset="0"/>
              </a:rPr>
              <a:t>PIK3R1 </a:t>
            </a:r>
            <a:r>
              <a:rPr lang="en-US" altLang="en-US" sz="2600" dirty="0">
                <a:solidFill>
                  <a:srgbClr val="000000"/>
                </a:solidFill>
                <a:effectLst/>
                <a:latin typeface="Arial" panose="020B0604020202020204" pitchFamily="34" charset="0"/>
                <a:ea typeface="Arial" panose="020B0604020202020204" pitchFamily="34" charset="0"/>
                <a:cs typeface="Arial" panose="020B0604020202020204" pitchFamily="34" charset="0"/>
              </a:rPr>
              <a:t>alterations have been described in various malignancies, their clinical significance in glioma has not been comprehensively established </a:t>
            </a:r>
          </a:p>
          <a:p>
            <a:pPr marL="457200" marR="0" indent="-457200" algn="l" defTabSz="3082925" rtl="0" eaLnBrk="1" fontAlgn="base" latinLnBrk="0" hangingPunct="1">
              <a:lnSpc>
                <a:spcPct val="100000"/>
              </a:lnSpc>
              <a:spcBef>
                <a:spcPct val="0"/>
              </a:spcBef>
              <a:spcAft>
                <a:spcPct val="0"/>
              </a:spcAft>
              <a:buClrTx/>
              <a:buSzTx/>
              <a:buFont typeface="Arial" panose="020B0604020202020204" pitchFamily="34" charset="0"/>
              <a:buChar char="•"/>
            </a:pPr>
            <a:r>
              <a:rPr lang="en-US" altLang="en-US" sz="2600" dirty="0">
                <a:solidFill>
                  <a:srgbClr val="000000"/>
                </a:solidFill>
                <a:effectLst/>
                <a:latin typeface="Arial" panose="020B0604020202020204" pitchFamily="34" charset="0"/>
                <a:ea typeface="Arial" panose="020B0604020202020204" pitchFamily="34" charset="0"/>
                <a:cs typeface="Arial" panose="020B0604020202020204" pitchFamily="34" charset="0"/>
              </a:rPr>
              <a:t>We investigated the mutational landscape, expression patterns, and clinical significance of </a:t>
            </a:r>
            <a:r>
              <a:rPr lang="en-US" altLang="en-US" sz="2600" i="1" dirty="0">
                <a:solidFill>
                  <a:srgbClr val="000000"/>
                </a:solidFill>
                <a:effectLst/>
                <a:latin typeface="Arial" panose="020B0604020202020204" pitchFamily="34" charset="0"/>
                <a:ea typeface="Arial" panose="020B0604020202020204" pitchFamily="34" charset="0"/>
                <a:cs typeface="Arial" panose="020B0604020202020204" pitchFamily="34" charset="0"/>
              </a:rPr>
              <a:t>PIK3R1 </a:t>
            </a:r>
            <a:r>
              <a:rPr lang="en-US" altLang="en-US" sz="2600" dirty="0">
                <a:solidFill>
                  <a:srgbClr val="000000"/>
                </a:solidFill>
                <a:effectLst/>
                <a:latin typeface="Arial" panose="020B0604020202020204" pitchFamily="34" charset="0"/>
                <a:ea typeface="Arial" panose="020B0604020202020204" pitchFamily="34" charset="0"/>
                <a:cs typeface="Arial" panose="020B0604020202020204" pitchFamily="34" charset="0"/>
              </a:rPr>
              <a:t>across LGG and GBM to clarify its biological and prognostic roles</a:t>
            </a:r>
          </a:p>
        </p:txBody>
      </p:sp>
      <p:sp>
        <p:nvSpPr>
          <p:cNvPr id="13" name="Rectangle 10"/>
          <p:cNvSpPr/>
          <p:nvPr/>
        </p:nvSpPr>
        <p:spPr bwMode="auto">
          <a:xfrm>
            <a:off x="561975" y="4540885"/>
            <a:ext cx="28253690" cy="815975"/>
          </a:xfrm>
          <a:prstGeom prst="rect">
            <a:avLst/>
          </a:prstGeom>
          <a:solidFill>
            <a:srgbClr val="5C2787"/>
          </a:solidFill>
          <a:ln w="9525" cap="flat" cmpd="sng" algn="ctr">
            <a:solidFill>
              <a:schemeClr val="tx1"/>
            </a:solidFill>
            <a:prstDash val="solid"/>
            <a:round/>
            <a:headEnd type="none" w="med" len="med"/>
            <a:tailEnd type="none" w="med" len="med"/>
          </a:ln>
          <a:effectLst/>
        </p:spPr>
        <p:txBody>
          <a:bodyPr vert="horz" wrap="square" lIns="60960" tIns="30480" rIns="60960" bIns="30480" numCol="1" rtlCol="0" anchor="ctr" anchorCtr="0" compatLnSpc="1"/>
          <a:lstStyle/>
          <a:p>
            <a:pPr marL="0" marR="0" indent="0" algn="ctr" defTabSz="3082925" rtl="0" eaLnBrk="1" fontAlgn="base" latinLnBrk="0" hangingPunct="1">
              <a:lnSpc>
                <a:spcPct val="100000"/>
              </a:lnSpc>
              <a:spcBef>
                <a:spcPct val="0"/>
              </a:spcBef>
              <a:spcAft>
                <a:spcPct val="0"/>
              </a:spcAft>
              <a:buClrTx/>
              <a:buSzTx/>
              <a:buFontTx/>
              <a:buNone/>
            </a:pPr>
            <a:r>
              <a:rPr kumimoji="0" lang="en-US" sz="3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BACKGROUND AND OBJECTIVES  </a:t>
            </a:r>
          </a:p>
        </p:txBody>
      </p:sp>
      <p:sp>
        <p:nvSpPr>
          <p:cNvPr id="15" name="Rectangle 32"/>
          <p:cNvSpPr/>
          <p:nvPr/>
        </p:nvSpPr>
        <p:spPr bwMode="auto">
          <a:xfrm>
            <a:off x="542290" y="10453370"/>
            <a:ext cx="28235910" cy="827405"/>
          </a:xfrm>
          <a:prstGeom prst="rect">
            <a:avLst/>
          </a:prstGeom>
          <a:solidFill>
            <a:srgbClr val="5C2787"/>
          </a:solidFill>
          <a:ln w="9525" cap="flat" cmpd="sng" algn="ctr">
            <a:solidFill>
              <a:schemeClr val="tx1"/>
            </a:solidFill>
            <a:prstDash val="solid"/>
            <a:round/>
            <a:headEnd type="none" w="med" len="med"/>
            <a:tailEnd type="none" w="med" len="med"/>
          </a:ln>
          <a:effectLst/>
        </p:spPr>
        <p:txBody>
          <a:bodyPr vert="horz" wrap="square" lIns="60960" tIns="30480" rIns="60960" bIns="30480" numCol="1" rtlCol="0" anchor="ctr" anchorCtr="0" compatLnSpc="1"/>
          <a:lstStyle/>
          <a:p>
            <a:pPr marL="0" marR="0" indent="0" algn="ctr" defTabSz="3082925" rtl="0" eaLnBrk="1" fontAlgn="base" latinLnBrk="0" hangingPunct="1">
              <a:lnSpc>
                <a:spcPct val="100000"/>
              </a:lnSpc>
              <a:spcBef>
                <a:spcPct val="0"/>
              </a:spcBef>
              <a:spcAft>
                <a:spcPct val="0"/>
              </a:spcAft>
              <a:buClrTx/>
              <a:buSzTx/>
              <a:buFontTx/>
              <a:buNone/>
            </a:pPr>
            <a:r>
              <a:rPr kumimoji="0" lang="en-US" sz="3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RESULTS</a:t>
            </a:r>
          </a:p>
        </p:txBody>
      </p:sp>
      <p:sp>
        <p:nvSpPr>
          <p:cNvPr id="18" name="Rectangle 37"/>
          <p:cNvSpPr/>
          <p:nvPr/>
        </p:nvSpPr>
        <p:spPr bwMode="auto">
          <a:xfrm>
            <a:off x="561340" y="26065480"/>
            <a:ext cx="28207970" cy="334327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0960" tIns="30480" rIns="60960" bIns="30480" numCol="1" rtlCol="0" anchor="t" anchorCtr="0" compatLnSpc="1"/>
          <a:lstStyle/>
          <a:p>
            <a:pPr marL="457200" marR="0" lvl="0" indent="-457200" algn="l" defTabSz="914400" rtl="0" eaLnBrk="0" fontAlgn="base" latinLnBrk="0" hangingPunct="0">
              <a:lnSpc>
                <a:spcPct val="100000"/>
              </a:lnSpc>
              <a:spcBef>
                <a:spcPts val="0"/>
              </a:spcBef>
              <a:spcAft>
                <a:spcPct val="0"/>
              </a:spcAft>
              <a:buClrTx/>
              <a:buSzTx/>
              <a:buFont typeface="Arial" panose="020B0604020202020204" pitchFamily="34" charset="0"/>
              <a:buChar char="•"/>
            </a:pPr>
            <a:r>
              <a:rPr lang="en-US" altLang="en-US" sz="2600" dirty="0">
                <a:ln>
                  <a:noFill/>
                </a:ln>
                <a:solidFill>
                  <a:schemeClr val="tx1"/>
                </a:solidFill>
                <a:effectLst/>
                <a:latin typeface="Arial" panose="020B0604020202020204" pitchFamily="34" charset="0"/>
                <a:cs typeface="Arial" panose="020B0604020202020204" pitchFamily="34" charset="0"/>
                <a:sym typeface="+mn-ea"/>
              </a:rPr>
              <a:t>PIK3R1 mutations were identified in Low Grade Glioma (~4–5%) and Glioblastoma (~7–8%)</a:t>
            </a:r>
          </a:p>
          <a:p>
            <a:pPr marL="457200" marR="0" lvl="0" indent="-457200" algn="l" defTabSz="914400" rtl="0" eaLnBrk="0" fontAlgn="base" latinLnBrk="0" hangingPunct="0">
              <a:lnSpc>
                <a:spcPct val="100000"/>
              </a:lnSpc>
              <a:spcBef>
                <a:spcPts val="0"/>
              </a:spcBef>
              <a:spcAft>
                <a:spcPct val="0"/>
              </a:spcAft>
              <a:buClrTx/>
              <a:buSzTx/>
              <a:buFont typeface="Arial" panose="020B0604020202020204" pitchFamily="34" charset="0"/>
              <a:buChar char="•"/>
            </a:pPr>
            <a:r>
              <a:rPr lang="en-US" altLang="en-US" sz="2600" dirty="0">
                <a:ln>
                  <a:noFill/>
                </a:ln>
                <a:solidFill>
                  <a:schemeClr val="tx1"/>
                </a:solidFill>
                <a:effectLst/>
                <a:latin typeface="Arial" panose="020B0604020202020204" pitchFamily="34" charset="0"/>
                <a:cs typeface="Arial" panose="020B0604020202020204" pitchFamily="34" charset="0"/>
                <a:sym typeface="+mn-ea"/>
              </a:rPr>
              <a:t>Recurrent hotspot alterations were enriched within the inter-SH2 (iSH2) region, a key regulatory interface for p110 interaction</a:t>
            </a:r>
          </a:p>
          <a:p>
            <a:pPr marL="914400" marR="0" lvl="1" indent="-457200" algn="l" defTabSz="914400" rtl="0" eaLnBrk="0" fontAlgn="base" latinLnBrk="0" hangingPunct="0">
              <a:lnSpc>
                <a:spcPct val="100000"/>
              </a:lnSpc>
              <a:spcBef>
                <a:spcPts val="0"/>
              </a:spcBef>
              <a:spcAft>
                <a:spcPct val="0"/>
              </a:spcAft>
              <a:buClrTx/>
              <a:buSzTx/>
              <a:buFont typeface="Arial" panose="020B0604020202020204" pitchFamily="34" charset="0"/>
              <a:buChar char="•"/>
            </a:pPr>
            <a:r>
              <a:rPr lang="en-US" altLang="en-US" sz="2600" dirty="0">
                <a:ln>
                  <a:noFill/>
                </a:ln>
                <a:solidFill>
                  <a:schemeClr val="tx1"/>
                </a:solidFill>
                <a:effectLst/>
                <a:latin typeface="Arial" panose="020B0604020202020204" pitchFamily="34" charset="0"/>
                <a:cs typeface="Arial" panose="020B0604020202020204" pitchFamily="34" charset="0"/>
                <a:sym typeface="+mn-ea"/>
              </a:rPr>
              <a:t>Mutation status was not associated with overall survival in LGG (p = 0.853) or GBM (p = 0.818)</a:t>
            </a:r>
            <a:endParaRPr kumimoji="0" lang="en-US" altLang="en-US" sz="26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00000"/>
              </a:lnSpc>
              <a:spcBef>
                <a:spcPts val="0"/>
              </a:spcBef>
              <a:spcAft>
                <a:spcPct val="0"/>
              </a:spcAft>
              <a:buClrTx/>
              <a:buSzTx/>
              <a:buFont typeface="Arial" panose="020B0604020202020204" pitchFamily="34" charset="0"/>
              <a:buChar char="•"/>
            </a:pPr>
            <a:r>
              <a:rPr lang="en-US" altLang="en-US" sz="2600" dirty="0">
                <a:ln>
                  <a:noFill/>
                </a:ln>
                <a:solidFill>
                  <a:schemeClr val="tx1"/>
                </a:solidFill>
                <a:effectLst/>
                <a:latin typeface="Arial" panose="020B0604020202020204" pitchFamily="34" charset="0"/>
                <a:cs typeface="Arial" panose="020B0604020202020204" pitchFamily="34" charset="0"/>
                <a:sym typeface="+mn-ea"/>
              </a:rPr>
              <a:t>Transcriptional expression of PIK3R1 demonstrated a distinct grade-dependent prognostic association in LGG</a:t>
            </a:r>
            <a:endParaRPr kumimoji="0" lang="en-US" altLang="en-US" sz="26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914400" marR="0" lvl="1" indent="-457200" algn="l" defTabSz="914400" rtl="0" eaLnBrk="0" fontAlgn="base" latinLnBrk="0" hangingPunct="0">
              <a:lnSpc>
                <a:spcPct val="100000"/>
              </a:lnSpc>
              <a:spcBef>
                <a:spcPts val="0"/>
              </a:spcBef>
              <a:spcAft>
                <a:spcPct val="0"/>
              </a:spcAft>
              <a:buClrTx/>
              <a:buSzTx/>
              <a:buFont typeface="Arial" panose="020B0604020202020204" pitchFamily="34" charset="0"/>
              <a:buChar char="•"/>
            </a:pPr>
            <a:r>
              <a:rPr lang="en-US" altLang="en-US" sz="2600" dirty="0">
                <a:ln>
                  <a:noFill/>
                </a:ln>
                <a:solidFill>
                  <a:schemeClr val="tx1"/>
                </a:solidFill>
                <a:effectLst/>
                <a:latin typeface="Arial" panose="020B0604020202020204" pitchFamily="34" charset="0"/>
                <a:cs typeface="Arial" panose="020B0604020202020204" pitchFamily="34" charset="0"/>
                <a:sym typeface="+mn-ea"/>
              </a:rPr>
              <a:t>In LGG, increased mRNA expression levels were significantly linked to prolonged survival and displayed a graded survival advantage across increasing expression strata </a:t>
            </a:r>
            <a:r>
              <a:rPr kumimoji="0" lang="en-US" altLang="en-US" sz="26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457200" marR="0" lvl="0" indent="-457200" algn="l" defTabSz="914400" rtl="0" eaLnBrk="0" fontAlgn="base" latinLnBrk="0" hangingPunct="0">
              <a:lnSpc>
                <a:spcPct val="100000"/>
              </a:lnSpc>
              <a:spcBef>
                <a:spcPts val="0"/>
              </a:spcBef>
              <a:spcAft>
                <a:spcPct val="0"/>
              </a:spcAft>
              <a:buClrTx/>
              <a:buSzTx/>
              <a:buFont typeface="Arial" panose="020B0604020202020204" pitchFamily="34" charset="0"/>
              <a:buChar char="•"/>
            </a:pPr>
            <a:r>
              <a:rPr lang="en-US" altLang="en-US" sz="2600" dirty="0">
                <a:solidFill>
                  <a:srgbClr val="000000"/>
                </a:solidFill>
                <a:effectLst/>
                <a:latin typeface="Arial" panose="020B0604020202020204" pitchFamily="34" charset="0"/>
                <a:ea typeface="Arial" panose="020B0604020202020204" pitchFamily="34" charset="0"/>
                <a:cs typeface="Arial" panose="020B0604020202020204" pitchFamily="34" charset="0"/>
              </a:rPr>
              <a:t>These findings suggest a biological role for PIK3R1 driven more by expression dynamics than by mutational events </a:t>
            </a:r>
          </a:p>
          <a:p>
            <a:pPr marL="457200" marR="0" lvl="0" indent="-457200" algn="l" defTabSz="914400" rtl="0" eaLnBrk="0" fontAlgn="base" latinLnBrk="0" hangingPunct="0">
              <a:lnSpc>
                <a:spcPct val="100000"/>
              </a:lnSpc>
              <a:spcBef>
                <a:spcPts val="0"/>
              </a:spcBef>
              <a:spcAft>
                <a:spcPct val="0"/>
              </a:spcAft>
              <a:buClrTx/>
              <a:buSzTx/>
              <a:buFont typeface="Arial" panose="020B0604020202020204" pitchFamily="34" charset="0"/>
              <a:buChar char="•"/>
            </a:pPr>
            <a:r>
              <a:rPr lang="en-US" altLang="en-US" sz="2600" dirty="0">
                <a:solidFill>
                  <a:srgbClr val="000000"/>
                </a:solidFill>
                <a:effectLst/>
                <a:latin typeface="Arial" panose="020B0604020202020204" pitchFamily="34" charset="0"/>
                <a:ea typeface="Arial" panose="020B0604020202020204" pitchFamily="34" charset="0"/>
                <a:cs typeface="Arial" panose="020B0604020202020204" pitchFamily="34" charset="0"/>
              </a:rPr>
              <a:t>Increased mRNA expression was associated with low mutational events in EGFR, ELDR, CDKN2B, CDKN2A, which may be associated with less aggressive disease </a:t>
            </a:r>
          </a:p>
          <a:p>
            <a:pPr marL="457200" marR="0" indent="-457200" algn="l" defTabSz="3082925" rtl="0" eaLnBrk="1" fontAlgn="base" latinLnBrk="0" hangingPunct="1">
              <a:lnSpc>
                <a:spcPct val="100000"/>
              </a:lnSpc>
              <a:spcBef>
                <a:spcPts val="0"/>
              </a:spcBef>
              <a:spcAft>
                <a:spcPct val="0"/>
              </a:spcAft>
              <a:buClrTx/>
              <a:buSzTx/>
              <a:buFont typeface="Arial" panose="020B0604020202020204" pitchFamily="34" charset="0"/>
              <a:buChar char="•"/>
            </a:pPr>
            <a:r>
              <a:rPr lang="en-US" altLang="en-US" sz="2600" dirty="0">
                <a:solidFill>
                  <a:srgbClr val="000000"/>
                </a:solidFill>
                <a:effectLst/>
                <a:latin typeface="Arial" panose="020B0604020202020204" pitchFamily="34" charset="0"/>
                <a:ea typeface="Arial" panose="020B0604020202020204" pitchFamily="34" charset="0"/>
                <a:cs typeface="Arial" panose="020B0604020202020204" pitchFamily="34" charset="0"/>
              </a:rPr>
              <a:t>Given the relatively low mutation frequency and potential confounding by LGG molecular subtypes, further studies using larger cohorts and multivariate analyses are warranted</a:t>
            </a:r>
            <a:endParaRPr lang="en-US" sz="26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19" name="Rectangle 38"/>
          <p:cNvSpPr/>
          <p:nvPr/>
        </p:nvSpPr>
        <p:spPr bwMode="auto">
          <a:xfrm>
            <a:off x="561340" y="25257125"/>
            <a:ext cx="28207335" cy="815975"/>
          </a:xfrm>
          <a:prstGeom prst="rect">
            <a:avLst/>
          </a:prstGeom>
          <a:solidFill>
            <a:srgbClr val="5C2787"/>
          </a:solidFill>
          <a:ln w="9525" cap="flat" cmpd="sng" algn="ctr">
            <a:solidFill>
              <a:schemeClr val="tx1"/>
            </a:solidFill>
            <a:prstDash val="solid"/>
            <a:round/>
            <a:headEnd type="none" w="med" len="med"/>
            <a:tailEnd type="none" w="med" len="med"/>
          </a:ln>
          <a:effectLst/>
        </p:spPr>
        <p:txBody>
          <a:bodyPr vert="horz" wrap="square" lIns="60960" tIns="30480" rIns="60960" bIns="30480" numCol="1" rtlCol="0" anchor="ctr" anchorCtr="0" compatLnSpc="1"/>
          <a:lstStyle/>
          <a:p>
            <a:pPr marL="0" marR="0" indent="0" algn="ctr" defTabSz="3082925" rtl="0" eaLnBrk="1" fontAlgn="base" latinLnBrk="0" hangingPunct="1">
              <a:lnSpc>
                <a:spcPct val="100000"/>
              </a:lnSpc>
              <a:spcBef>
                <a:spcPct val="0"/>
              </a:spcBef>
              <a:spcAft>
                <a:spcPct val="0"/>
              </a:spcAft>
              <a:buClrTx/>
              <a:buSzTx/>
              <a:buFontTx/>
              <a:buNone/>
            </a:pPr>
            <a:r>
              <a:rPr kumimoji="0" lang="en-US" sz="3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CONCLUSIONS</a:t>
            </a:r>
          </a:p>
        </p:txBody>
      </p:sp>
      <p:sp>
        <p:nvSpPr>
          <p:cNvPr id="22" name="Rectangle 6"/>
          <p:cNvSpPr>
            <a:spLocks noChangeArrowheads="1"/>
          </p:cNvSpPr>
          <p:nvPr/>
        </p:nvSpPr>
        <p:spPr bwMode="auto">
          <a:xfrm>
            <a:off x="842433" y="11144673"/>
            <a:ext cx="6674273" cy="1053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noAutofit/>
          </a:bodyPr>
          <a:lstStyle/>
          <a:p>
            <a:pPr marR="0" lvl="0" indent="0" algn="l" defTabSz="914400" rtl="0" eaLnBrk="0" fontAlgn="base" latinLnBrk="0" hangingPunct="0">
              <a:lnSpc>
                <a:spcPct val="100000"/>
              </a:lnSpc>
              <a:spcBef>
                <a:spcPct val="0"/>
              </a:spcBef>
              <a:spcAft>
                <a:spcPts val="1200"/>
              </a:spcAft>
              <a:buClrTx/>
              <a:buSzTx/>
              <a:buFont typeface="Arial" panose="020B0604020202020204" pitchFamily="34" charset="0"/>
              <a:buNone/>
            </a:pPr>
            <a:r>
              <a:rPr lang="en-US" altLang="en-US" sz="2000" dirty="0">
                <a:ln>
                  <a:noFill/>
                </a:ln>
                <a:solidFill>
                  <a:srgbClr val="000000"/>
                </a:solidFill>
                <a:effectLst/>
                <a:latin typeface="Times New Roman" panose="02020603050405020304" pitchFamily="18" charset="0"/>
                <a:cs typeface="Times New Roman" panose="02020603050405020304" pitchFamily="18" charset="0"/>
                <a:sym typeface="+mn-ea"/>
              </a:rPr>
              <a:t>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3" name="Rectangle 8"/>
          <p:cNvSpPr>
            <a:spLocks noChangeArrowheads="1"/>
          </p:cNvSpPr>
          <p:nvPr/>
        </p:nvSpPr>
        <p:spPr bwMode="auto">
          <a:xfrm>
            <a:off x="14994255" y="18260695"/>
            <a:ext cx="12131675" cy="4554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no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ts val="1200"/>
              </a:spcAft>
              <a:buClrTx/>
              <a:buSzTx/>
              <a:buFont typeface="Arial" panose="020B0604020202020204" pitchFamily="34" charset="0"/>
              <a:buNone/>
            </a:pPr>
            <a:r>
              <a:rPr kumimoji="0" lang="en-US" altLang="en-US" sz="2400" i="0" u="none" strike="noStrike" cap="none" normalizeH="0" baseline="0" dirty="0">
                <a:ln>
                  <a:noFill/>
                </a:ln>
                <a:solidFill>
                  <a:schemeClr val="tx1"/>
                </a:solidFill>
                <a:effectLst/>
                <a:cs typeface="Arial" panose="020B0604020202020204" pitchFamily="34" charset="0"/>
              </a:rPr>
              <a:t> </a:t>
            </a:r>
          </a:p>
        </p:txBody>
      </p:sp>
      <p:pic>
        <p:nvPicPr>
          <p:cNvPr id="93" name="Picture 92"/>
          <p:cNvPicPr>
            <a:picLocks noChangeAspect="1"/>
          </p:cNvPicPr>
          <p:nvPr/>
        </p:nvPicPr>
        <p:blipFill>
          <a:blip r:embed="rId3"/>
          <a:stretch>
            <a:fillRect/>
          </a:stretch>
        </p:blipFill>
        <p:spPr>
          <a:xfrm>
            <a:off x="250825" y="3053080"/>
            <a:ext cx="4114165" cy="1156970"/>
          </a:xfrm>
          <a:prstGeom prst="rect">
            <a:avLst/>
          </a:prstGeom>
        </p:spPr>
      </p:pic>
      <p:sp>
        <p:nvSpPr>
          <p:cNvPr id="100" name="Rectangle 40"/>
          <p:cNvSpPr/>
          <p:nvPr/>
        </p:nvSpPr>
        <p:spPr bwMode="auto">
          <a:xfrm>
            <a:off x="549275" y="8943975"/>
            <a:ext cx="28267660" cy="137858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0960" tIns="30480" rIns="60960" bIns="30480" numCol="1" rtlCol="0" anchor="t" anchorCtr="0" compatLnSpc="1"/>
          <a:lstStyle/>
          <a:p>
            <a:pPr marL="457200" marR="0" indent="-457200" algn="l" defTabSz="3082925" rtl="0" eaLnBrk="1" fontAlgn="base" latinLnBrk="0" hangingPunct="1">
              <a:lnSpc>
                <a:spcPct val="100000"/>
              </a:lnSpc>
              <a:spcBef>
                <a:spcPct val="0"/>
              </a:spcBef>
              <a:spcAft>
                <a:spcPct val="0"/>
              </a:spcAft>
              <a:buClrTx/>
              <a:buSzTx/>
              <a:buFont typeface="Arial" panose="020B0604020202020204" pitchFamily="34" charset="0"/>
              <a:buChar char="•"/>
            </a:pPr>
            <a:endParaRPr lang="en-US" sz="2135" dirty="0">
              <a:solidFill>
                <a:srgbClr val="000000"/>
              </a:solidFill>
              <a:effectLst/>
              <a:latin typeface="Arial" panose="020B0604020202020204" pitchFamily="34" charset="0"/>
              <a:ea typeface="Arial" panose="020B0604020202020204" pitchFamily="34" charset="0"/>
            </a:endParaRPr>
          </a:p>
        </p:txBody>
      </p:sp>
      <p:sp>
        <p:nvSpPr>
          <p:cNvPr id="101" name="Rectangle 41"/>
          <p:cNvSpPr/>
          <p:nvPr/>
        </p:nvSpPr>
        <p:spPr bwMode="auto">
          <a:xfrm>
            <a:off x="561340" y="8063865"/>
            <a:ext cx="28254325" cy="815975"/>
          </a:xfrm>
          <a:prstGeom prst="rect">
            <a:avLst/>
          </a:prstGeom>
          <a:solidFill>
            <a:srgbClr val="5C2787"/>
          </a:solidFill>
          <a:ln w="9525" cap="flat" cmpd="sng" algn="ctr">
            <a:solidFill>
              <a:schemeClr val="tx1"/>
            </a:solidFill>
            <a:prstDash val="solid"/>
            <a:round/>
            <a:headEnd type="none" w="med" len="med"/>
            <a:tailEnd type="none" w="med" len="med"/>
          </a:ln>
          <a:effectLst/>
        </p:spPr>
        <p:txBody>
          <a:bodyPr vert="horz" wrap="square" lIns="60960" tIns="30480" rIns="60960" bIns="30480" numCol="1" rtlCol="0" anchor="ctr" anchorCtr="0" compatLnSpc="1"/>
          <a:lstStyle/>
          <a:p>
            <a:pPr marL="0" marR="0" indent="0" algn="ctr" defTabSz="3082925" rtl="0" eaLnBrk="1" fontAlgn="base" latinLnBrk="0" hangingPunct="1">
              <a:lnSpc>
                <a:spcPct val="100000"/>
              </a:lnSpc>
              <a:spcBef>
                <a:spcPct val="0"/>
              </a:spcBef>
              <a:spcAft>
                <a:spcPct val="0"/>
              </a:spcAft>
              <a:buClrTx/>
              <a:buSzTx/>
              <a:buFontTx/>
              <a:buNone/>
            </a:pPr>
            <a:r>
              <a:rPr kumimoji="0" lang="en-US" sz="3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METHODS</a:t>
            </a:r>
          </a:p>
        </p:txBody>
      </p:sp>
      <p:sp>
        <p:nvSpPr>
          <p:cNvPr id="102" name="TextBox 2110"/>
          <p:cNvSpPr txBox="1"/>
          <p:nvPr/>
        </p:nvSpPr>
        <p:spPr>
          <a:xfrm>
            <a:off x="782955" y="9121775"/>
            <a:ext cx="28032710" cy="1010285"/>
          </a:xfrm>
          <a:prstGeom prst="rect">
            <a:avLst/>
          </a:prstGeom>
          <a:noFill/>
        </p:spPr>
        <p:txBody>
          <a:bodyPr wrap="square" rtlCol="0">
            <a:noAutofit/>
          </a:bodyPr>
          <a:lstStyle/>
          <a:p>
            <a:pPr algn="l">
              <a:lnSpc>
                <a:spcPct val="100000"/>
              </a:lnSpc>
              <a:spcBef>
                <a:spcPts val="0"/>
              </a:spcBef>
              <a:spcAft>
                <a:spcPts val="0"/>
              </a:spcAft>
            </a:pPr>
            <a:r>
              <a:rPr lang="en-US" altLang="en-US" sz="2600" dirty="0">
                <a:latin typeface="Arial" panose="020B0604020202020204" pitchFamily="34" charset="0"/>
                <a:cs typeface="Arial" panose="020B0604020202020204" pitchFamily="34" charset="0"/>
              </a:rPr>
              <a:t>A comprehensive analysis of PIK3R1 alterations and their clinical correlations was performed on the TCGA PanCancer Atlas glioma cohorts via cBioPortal</a:t>
            </a:r>
          </a:p>
          <a:p>
            <a:pPr algn="l">
              <a:lnSpc>
                <a:spcPct val="100000"/>
              </a:lnSpc>
              <a:spcBef>
                <a:spcPts val="0"/>
              </a:spcBef>
              <a:spcAft>
                <a:spcPts val="0"/>
              </a:spcAft>
            </a:pPr>
            <a:r>
              <a:rPr lang="en-US" altLang="en-US" sz="2600" dirty="0">
                <a:latin typeface="Arial" panose="020B0604020202020204" pitchFamily="34" charset="0"/>
                <a:cs typeface="Arial" panose="020B0604020202020204" pitchFamily="34" charset="0"/>
              </a:rPr>
              <a:t>Kaplan–Meier survival modeling and expression distribution mapping were conducted to determine the grade-specific impact of PIK3R1 on patient outcomes</a:t>
            </a:r>
          </a:p>
        </p:txBody>
      </p:sp>
      <p:sp>
        <p:nvSpPr>
          <p:cNvPr id="104" name="Rectangle 38"/>
          <p:cNvSpPr/>
          <p:nvPr/>
        </p:nvSpPr>
        <p:spPr bwMode="auto">
          <a:xfrm>
            <a:off x="523240" y="29650690"/>
            <a:ext cx="28286075" cy="815975"/>
          </a:xfrm>
          <a:prstGeom prst="rect">
            <a:avLst/>
          </a:prstGeom>
          <a:solidFill>
            <a:srgbClr val="5C2787"/>
          </a:solidFill>
          <a:ln w="9525" cap="flat" cmpd="sng" algn="ctr">
            <a:solidFill>
              <a:schemeClr val="tx1"/>
            </a:solidFill>
            <a:prstDash val="solid"/>
            <a:round/>
            <a:headEnd type="none" w="med" len="med"/>
            <a:tailEnd type="none" w="med" len="med"/>
          </a:ln>
          <a:effectLst/>
        </p:spPr>
        <p:txBody>
          <a:bodyPr vert="horz" wrap="square" lIns="60960" tIns="30480" rIns="60960" bIns="30480" numCol="1" rtlCol="0" anchor="ctr" anchorCtr="0" compatLnSpc="1"/>
          <a:lstStyle/>
          <a:p>
            <a:pPr marL="0" marR="0" indent="0" algn="ctr" defTabSz="3082925" rtl="0" eaLnBrk="1" fontAlgn="base" latinLnBrk="0" hangingPunct="1">
              <a:lnSpc>
                <a:spcPct val="100000"/>
              </a:lnSpc>
              <a:spcBef>
                <a:spcPct val="0"/>
              </a:spcBef>
              <a:spcAft>
                <a:spcPct val="0"/>
              </a:spcAft>
              <a:buClrTx/>
              <a:buSzTx/>
              <a:buFontTx/>
              <a:buNone/>
            </a:pPr>
            <a:r>
              <a:rPr kumimoji="0" lang="en-US" sz="3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ACKNOWLEDGEMENT </a:t>
            </a:r>
          </a:p>
        </p:txBody>
      </p:sp>
      <p:sp>
        <p:nvSpPr>
          <p:cNvPr id="121" name="Oval 120"/>
          <p:cNvSpPr/>
          <p:nvPr/>
        </p:nvSpPr>
        <p:spPr>
          <a:xfrm>
            <a:off x="27125930" y="19718867"/>
            <a:ext cx="381000" cy="397087"/>
          </a:xfrm>
          <a:prstGeom prst="ellipse">
            <a:avLst/>
          </a:prstGeom>
          <a:noFill/>
          <a:ln w="28575" cmpd="sng">
            <a:solidFill>
              <a:schemeClr val="accent1">
                <a:shade val="5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1200"/>
          </a:p>
        </p:txBody>
      </p:sp>
      <p:sp>
        <p:nvSpPr>
          <p:cNvPr id="2" name="Rectangle 5"/>
          <p:cNvSpPr/>
          <p:nvPr/>
        </p:nvSpPr>
        <p:spPr bwMode="auto">
          <a:xfrm>
            <a:off x="580390" y="11303000"/>
            <a:ext cx="13978890" cy="137928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0960" tIns="30480" rIns="60960" bIns="30480" numCol="1" rtlCol="0" anchor="t" anchorCtr="0" compatLnSpc="1"/>
          <a:lstStyle/>
          <a:p>
            <a:pPr marR="0" indent="457200" algn="ctr" defTabSz="3082925" rtl="0" eaLnBrk="1" fontAlgn="base" latinLnBrk="0" hangingPunct="1">
              <a:lnSpc>
                <a:spcPct val="100000"/>
              </a:lnSpc>
              <a:spcBef>
                <a:spcPct val="0"/>
              </a:spcBef>
              <a:spcAft>
                <a:spcPct val="0"/>
              </a:spcAft>
              <a:buClrTx/>
              <a:buSzTx/>
              <a:buFont typeface="Arial" panose="020B0604020202020204" pitchFamily="34" charset="0"/>
              <a:buNone/>
            </a:pPr>
            <a:r>
              <a:rPr lang="en-US" sz="3200" b="1" dirty="0">
                <a:solidFill>
                  <a:schemeClr val="accent1">
                    <a:lumMod val="50000"/>
                  </a:schemeClr>
                </a:solidFill>
                <a:effectLst/>
                <a:latin typeface="Arial" panose="020B0604020202020204" pitchFamily="34" charset="0"/>
                <a:ea typeface="Arial" panose="020B0604020202020204" pitchFamily="34" charset="0"/>
              </a:rPr>
              <a:t>Low Grade Glioma</a:t>
            </a:r>
            <a:endParaRPr lang="en-US" sz="2600" b="1" dirty="0">
              <a:solidFill>
                <a:schemeClr val="accent1">
                  <a:lumMod val="50000"/>
                </a:schemeClr>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r>
              <a:rPr lang="en-US" altLang="en-US" sz="2600" dirty="0">
                <a:latin typeface="Arial" panose="020B0604020202020204" pitchFamily="34" charset="0"/>
                <a:cs typeface="Arial" panose="020B0604020202020204" pitchFamily="34" charset="0"/>
                <a:sym typeface="+mn-ea"/>
              </a:rPr>
              <a:t>PIK3R1 </a:t>
            </a:r>
            <a:r>
              <a:rPr lang="en-US" sz="2600" dirty="0">
                <a:solidFill>
                  <a:srgbClr val="000000"/>
                </a:solidFill>
                <a:effectLst/>
                <a:latin typeface="Arial" panose="020B0604020202020204" pitchFamily="34" charset="0"/>
                <a:ea typeface="Arial" panose="020B0604020202020204" pitchFamily="34" charset="0"/>
              </a:rPr>
              <a:t>mRNA expression </a:t>
            </a: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r>
              <a:rPr lang="en-US" sz="2000" dirty="0">
                <a:solidFill>
                  <a:srgbClr val="000000"/>
                </a:solidFill>
                <a:effectLst/>
                <a:latin typeface="Arial" panose="020B0604020202020204" pitchFamily="34" charset="0"/>
                <a:ea typeface="Arial" panose="020B0604020202020204" pitchFamily="34" charset="0"/>
              </a:rPr>
              <a:t>High vs Low: Disease-Specific Survival	               Progression Free Survival</a:t>
            </a:r>
            <a:r>
              <a:rPr lang="en-US" sz="2400" dirty="0">
                <a:solidFill>
                  <a:srgbClr val="000000"/>
                </a:solidFill>
                <a:effectLst/>
                <a:latin typeface="Arial" panose="020B0604020202020204" pitchFamily="34" charset="0"/>
                <a:ea typeface="Arial" panose="020B0604020202020204" pitchFamily="34" charset="0"/>
              </a:rPr>
              <a:t> </a:t>
            </a: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0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r>
              <a:rPr lang="en-US" sz="2000" dirty="0">
                <a:solidFill>
                  <a:srgbClr val="000000"/>
                </a:solidFill>
                <a:effectLst/>
                <a:latin typeface="Arial" panose="020B0604020202020204" pitchFamily="34" charset="0"/>
                <a:ea typeface="Arial" panose="020B0604020202020204" pitchFamily="34" charset="0"/>
              </a:rPr>
              <a:t>High vs Mid-high vs Mid-low vs Low: Overall Survival                      Progression Free Survival</a:t>
            </a: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0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0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0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000" dirty="0">
              <a:solidFill>
                <a:srgbClr val="000000"/>
              </a:solidFill>
              <a:effectLst/>
              <a:latin typeface="Arial" panose="020B0604020202020204" pitchFamily="34" charset="0"/>
              <a:ea typeface="Arial" panose="020B0604020202020204" pitchFamily="34" charset="0"/>
            </a:endParaRPr>
          </a:p>
          <a:p>
            <a:pPr marL="914400" marR="0" lvl="2"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L="914400" marR="0" lvl="2"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r>
              <a:rPr lang="en-US" sz="2600" dirty="0">
                <a:solidFill>
                  <a:srgbClr val="000000"/>
                </a:solidFill>
                <a:effectLst/>
                <a:latin typeface="Arial" panose="020B0604020202020204" pitchFamily="34" charset="0"/>
                <a:ea typeface="Arial" panose="020B0604020202020204" pitchFamily="34" charset="0"/>
              </a:rPr>
              <a:t>Tumor classification</a:t>
            </a:r>
          </a:p>
          <a:p>
            <a:pPr marL="1371600" marR="0" lvl="3"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r>
              <a:rPr lang="en-US" sz="2000" dirty="0">
                <a:solidFill>
                  <a:srgbClr val="000000"/>
                </a:solidFill>
                <a:effectLst/>
                <a:latin typeface="Arial" panose="020B0604020202020204" pitchFamily="34" charset="0"/>
                <a:ea typeface="Arial" panose="020B0604020202020204" pitchFamily="34" charset="0"/>
              </a:rPr>
              <a:t>Tumor subtype and type:</a:t>
            </a: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r>
              <a:rPr lang="en-US" sz="2600" dirty="0">
                <a:solidFill>
                  <a:srgbClr val="000000"/>
                </a:solidFill>
                <a:effectLst/>
                <a:latin typeface="Arial" panose="020B0604020202020204" pitchFamily="34" charset="0"/>
                <a:ea typeface="Arial" panose="020B0604020202020204" pitchFamily="34" charset="0"/>
              </a:rPr>
              <a:t> </a:t>
            </a:r>
          </a:p>
          <a:p>
            <a:pPr marR="0" indent="457200" algn="l" defTabSz="3082925" rtl="0" eaLnBrk="1" fontAlgn="base" latinLnBrk="0" hangingPunct="1">
              <a:lnSpc>
                <a:spcPct val="100000"/>
              </a:lnSpc>
              <a:spcBef>
                <a:spcPct val="0"/>
              </a:spcBef>
              <a:spcAft>
                <a:spcPct val="0"/>
              </a:spcAft>
              <a:buClrTx/>
              <a:buSzTx/>
              <a:buFont typeface="Arial" panose="020B0604020202020204" pitchFamily="34" charset="0"/>
              <a:buNone/>
            </a:pPr>
            <a:endParaRPr lang="en-US" sz="2600" dirty="0">
              <a:solidFill>
                <a:srgbClr val="000000"/>
              </a:solidFill>
              <a:effectLst/>
              <a:latin typeface="Arial" panose="020B0604020202020204" pitchFamily="34" charset="0"/>
              <a:ea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rcRect r="8333" b="17041"/>
          <a:stretch>
            <a:fillRect/>
          </a:stretch>
        </p:blipFill>
        <p:spPr>
          <a:xfrm>
            <a:off x="1006475" y="12600305"/>
            <a:ext cx="6528435" cy="35052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r="9445" b="17698"/>
          <a:stretch>
            <a:fillRect/>
          </a:stretch>
        </p:blipFill>
        <p:spPr>
          <a:xfrm>
            <a:off x="7588885" y="12644755"/>
            <a:ext cx="6501765" cy="3505835"/>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rcRect l="1007" t="11881" r="31757" b="9695"/>
          <a:stretch>
            <a:fillRect/>
          </a:stretch>
        </p:blipFill>
        <p:spPr>
          <a:xfrm>
            <a:off x="14602460" y="17229455"/>
            <a:ext cx="3792855" cy="2548890"/>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rcRect l="1373" t="14303" r="32286" b="8321"/>
          <a:stretch>
            <a:fillRect/>
          </a:stretch>
        </p:blipFill>
        <p:spPr>
          <a:xfrm>
            <a:off x="18921095" y="17268825"/>
            <a:ext cx="3790315" cy="2712085"/>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rcRect r="8941" b="18991"/>
          <a:stretch>
            <a:fillRect/>
          </a:stretch>
        </p:blipFill>
        <p:spPr>
          <a:xfrm>
            <a:off x="1138555" y="16869410"/>
            <a:ext cx="6025515" cy="3434715"/>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rcRect r="8941" b="18057"/>
          <a:stretch>
            <a:fillRect/>
          </a:stretch>
        </p:blipFill>
        <p:spPr>
          <a:xfrm>
            <a:off x="7579995" y="16912590"/>
            <a:ext cx="6247765" cy="3410585"/>
          </a:xfrm>
          <a:prstGeom prst="rect">
            <a:avLst/>
          </a:prstGeom>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rcRect r="9149" b="15769"/>
          <a:stretch>
            <a:fillRect/>
          </a:stretch>
        </p:blipFill>
        <p:spPr>
          <a:xfrm>
            <a:off x="14883130" y="12570460"/>
            <a:ext cx="6650355" cy="3659505"/>
          </a:xfrm>
          <a:prstGeom prst="rect">
            <a:avLst/>
          </a:prstGeom>
        </p:spPr>
      </p:pic>
      <p:pic>
        <p:nvPicPr>
          <p:cNvPr id="31" name="Picture 30"/>
          <p:cNvPicPr>
            <a:picLocks noChangeAspect="1"/>
          </p:cNvPicPr>
          <p:nvPr/>
        </p:nvPicPr>
        <p:blipFill>
          <a:blip r:embed="rId11">
            <a:extLst>
              <a:ext uri="{28A0092B-C50C-407E-A947-70E740481C1C}">
                <a14:useLocalDpi xmlns:a14="http://schemas.microsoft.com/office/drawing/2010/main" val="0"/>
              </a:ext>
            </a:extLst>
          </a:blip>
          <a:srcRect r="8493" b="17105"/>
          <a:stretch>
            <a:fillRect/>
          </a:stretch>
        </p:blipFill>
        <p:spPr>
          <a:xfrm>
            <a:off x="21524595" y="12439650"/>
            <a:ext cx="6928485" cy="3724910"/>
          </a:xfrm>
          <a:prstGeom prst="rect">
            <a:avLst/>
          </a:prstGeom>
        </p:spPr>
      </p:pic>
      <p:cxnSp>
        <p:nvCxnSpPr>
          <p:cNvPr id="32" name="Straight Connector 31"/>
          <p:cNvCxnSpPr/>
          <p:nvPr/>
        </p:nvCxnSpPr>
        <p:spPr>
          <a:xfrm>
            <a:off x="14554200" y="20051395"/>
            <a:ext cx="14249400" cy="0"/>
          </a:xfrm>
          <a:prstGeom prst="line">
            <a:avLst/>
          </a:prstGeom>
          <a:ln w="12700" cmpd="sng">
            <a:solidFill>
              <a:schemeClr val="tx1"/>
            </a:solidFill>
            <a:prstDash val="solid"/>
          </a:ln>
        </p:spPr>
        <p:style>
          <a:lnRef idx="2">
            <a:schemeClr val="accent1"/>
          </a:lnRef>
          <a:fillRef idx="0">
            <a:srgbClr val="FFFFFF"/>
          </a:fillRef>
          <a:effectRef idx="0">
            <a:srgbClr val="FFFFFF"/>
          </a:effectRef>
          <a:fontRef idx="minor">
            <a:schemeClr val="tx1"/>
          </a:fontRef>
        </p:style>
      </p:cxnSp>
      <p:pic>
        <p:nvPicPr>
          <p:cNvPr id="33" name="그림 3"/>
          <p:cNvPicPr>
            <a:picLocks noChangeAspect="1"/>
          </p:cNvPicPr>
          <p:nvPr/>
        </p:nvPicPr>
        <p:blipFill>
          <a:blip r:embed="rId12">
            <a:extLst>
              <a:ext uri="{28A0092B-C50C-407E-A947-70E740481C1C}">
                <a14:useLocalDpi xmlns:a14="http://schemas.microsoft.com/office/drawing/2010/main" val="0"/>
              </a:ext>
            </a:extLst>
          </a:blip>
          <a:srcRect b="14646"/>
          <a:stretch>
            <a:fillRect/>
          </a:stretch>
        </p:blipFill>
        <p:spPr>
          <a:xfrm>
            <a:off x="14709140" y="21511895"/>
            <a:ext cx="6989445" cy="3539490"/>
          </a:xfrm>
          <a:prstGeom prst="rect">
            <a:avLst/>
          </a:prstGeom>
        </p:spPr>
      </p:pic>
      <p:pic>
        <p:nvPicPr>
          <p:cNvPr id="34" name="그림 3"/>
          <p:cNvPicPr>
            <a:picLocks noChangeAspect="1"/>
          </p:cNvPicPr>
          <p:nvPr/>
        </p:nvPicPr>
        <p:blipFill>
          <a:blip r:embed="rId13">
            <a:extLst>
              <a:ext uri="{28A0092B-C50C-407E-A947-70E740481C1C}">
                <a14:useLocalDpi xmlns:a14="http://schemas.microsoft.com/office/drawing/2010/main" val="0"/>
              </a:ext>
            </a:extLst>
          </a:blip>
          <a:srcRect r="7495" b="16267"/>
          <a:stretch>
            <a:fillRect/>
          </a:stretch>
        </p:blipFill>
        <p:spPr>
          <a:xfrm>
            <a:off x="21518245" y="21485860"/>
            <a:ext cx="6531610" cy="3507105"/>
          </a:xfrm>
          <a:prstGeom prst="rect">
            <a:avLst/>
          </a:prstGeom>
        </p:spPr>
      </p:pic>
      <p:pic>
        <p:nvPicPr>
          <p:cNvPr id="35" name="Picture 34"/>
          <p:cNvPicPr>
            <a:picLocks noChangeAspect="1"/>
          </p:cNvPicPr>
          <p:nvPr/>
        </p:nvPicPr>
        <p:blipFill>
          <a:blip r:embed="rId14">
            <a:extLst>
              <a:ext uri="{28A0092B-C50C-407E-A947-70E740481C1C}">
                <a14:useLocalDpi xmlns:a14="http://schemas.microsoft.com/office/drawing/2010/main" val="0"/>
              </a:ext>
            </a:extLst>
          </a:blip>
          <a:srcRect t="6553" b="3956"/>
          <a:stretch>
            <a:fillRect/>
          </a:stretch>
        </p:blipFill>
        <p:spPr>
          <a:xfrm>
            <a:off x="6131560" y="20599400"/>
            <a:ext cx="2876550" cy="4464050"/>
          </a:xfrm>
          <a:prstGeom prst="rect">
            <a:avLst/>
          </a:prstGeom>
        </p:spPr>
      </p:pic>
      <p:pic>
        <p:nvPicPr>
          <p:cNvPr id="36" name="Picture 35"/>
          <p:cNvPicPr>
            <a:picLocks noChangeAspect="1"/>
          </p:cNvPicPr>
          <p:nvPr/>
        </p:nvPicPr>
        <p:blipFill>
          <a:blip r:embed="rId15">
            <a:extLst>
              <a:ext uri="{28A0092B-C50C-407E-A947-70E740481C1C}">
                <a14:useLocalDpi xmlns:a14="http://schemas.microsoft.com/office/drawing/2010/main" val="0"/>
              </a:ext>
            </a:extLst>
          </a:blip>
          <a:srcRect t="5251" b="4146"/>
          <a:stretch>
            <a:fillRect/>
          </a:stretch>
        </p:blipFill>
        <p:spPr>
          <a:xfrm>
            <a:off x="9989185" y="20638135"/>
            <a:ext cx="2532380" cy="4364990"/>
          </a:xfrm>
          <a:prstGeom prst="rect">
            <a:avLst/>
          </a:prstGeom>
        </p:spPr>
      </p:pic>
      <p:pic>
        <p:nvPicPr>
          <p:cNvPr id="37" name="Picture 36"/>
          <p:cNvPicPr>
            <a:picLocks noChangeAspect="1"/>
          </p:cNvPicPr>
          <p:nvPr/>
        </p:nvPicPr>
        <p:blipFill>
          <a:blip r:embed="rId16">
            <a:extLst>
              <a:ext uri="{28A0092B-C50C-407E-A947-70E740481C1C}">
                <a14:useLocalDpi xmlns:a14="http://schemas.microsoft.com/office/drawing/2010/main" val="0"/>
              </a:ext>
            </a:extLst>
          </a:blip>
          <a:srcRect t="10528" b="9818"/>
          <a:stretch>
            <a:fillRect/>
          </a:stretch>
        </p:blipFill>
        <p:spPr>
          <a:xfrm>
            <a:off x="23026370" y="17127220"/>
            <a:ext cx="5741670" cy="282829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511</Words>
  <Application>Microsoft Office PowerPoint</Application>
  <PresentationFormat>Custom</PresentationFormat>
  <Paragraphs>88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sunfl_ao15j15</dc:creator>
  <cp:lastModifiedBy>Chen, Shuang</cp:lastModifiedBy>
  <cp:revision>10</cp:revision>
  <dcterms:created xsi:type="dcterms:W3CDTF">2025-07-23T00:59:00Z</dcterms:created>
  <dcterms:modified xsi:type="dcterms:W3CDTF">2026-04-13T20:16:38Z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A09548EBA7914E07A8ABDB8580553B2B_11</vt:lpwstr>
  </property>
  <property fmtid="{D5CDD505-2E9C-101B-9397-08002B2CF9AE}" pid="3" name="KSOProductBuildVer">
    <vt:lpwstr>1033-12.2.0.23155</vt:lpwstr>
  </property>
</Properties>
</file>