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sldIdLst>
    <p:sldId id="257" r:id="rId2"/>
  </p:sldIdLst>
  <p:sldSz cx="27432000" cy="2926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60595D-DEBD-9925-C1B3-0BA5390302BD}" name="Kim, Sun Young" initials="SK" userId="S::skim11@lsuhsc.edu::521609c7-00d1-4da0-9643-59034f7d04f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37FF"/>
    <a:srgbClr val="770907"/>
    <a:srgbClr val="95CF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7"/>
    <p:restoredTop sz="96330"/>
  </p:normalViewPr>
  <p:slideViewPr>
    <p:cSldViewPr snapToGrid="0" snapToObjects="1">
      <p:cViewPr>
        <p:scale>
          <a:sx n="43" d="100"/>
          <a:sy n="43" d="100"/>
        </p:scale>
        <p:origin x="928" y="1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4788749"/>
            <a:ext cx="23317200" cy="10187093"/>
          </a:xfrm>
        </p:spPr>
        <p:txBody>
          <a:bodyPr anchor="b"/>
          <a:lstStyle>
            <a:lvl1pPr algn="ctr">
              <a:defRPr sz="18000"/>
            </a:lvl1pPr>
          </a:lstStyle>
          <a:p>
            <a:r>
              <a:rPr lang="en-US"/>
              <a:t>Click to edit Master title style</a:t>
            </a:r>
            <a:endParaRPr lang="en-US" dirty="0"/>
          </a:p>
        </p:txBody>
      </p:sp>
      <p:sp>
        <p:nvSpPr>
          <p:cNvPr id="3" name="Subtitle 2"/>
          <p:cNvSpPr>
            <a:spLocks noGrp="1"/>
          </p:cNvSpPr>
          <p:nvPr>
            <p:ph type="subTitle" idx="1"/>
          </p:nvPr>
        </p:nvSpPr>
        <p:spPr>
          <a:xfrm>
            <a:off x="3429000" y="15368695"/>
            <a:ext cx="20574000" cy="7064585"/>
          </a:xfrm>
        </p:spPr>
        <p:txBody>
          <a:bodyPr/>
          <a:lstStyle>
            <a:lvl1pPr marL="0" indent="0" algn="ctr">
              <a:buNone/>
              <a:defRPr sz="7200"/>
            </a:lvl1pPr>
            <a:lvl2pPr marL="1371600" indent="0" algn="ctr">
              <a:buNone/>
              <a:defRPr sz="6000"/>
            </a:lvl2pPr>
            <a:lvl3pPr marL="2743200" indent="0" algn="ctr">
              <a:buNone/>
              <a:defRPr sz="5400"/>
            </a:lvl3pPr>
            <a:lvl4pPr marL="4114800" indent="0" algn="ctr">
              <a:buNone/>
              <a:defRPr sz="4800"/>
            </a:lvl4pPr>
            <a:lvl5pPr marL="5486400" indent="0" algn="ctr">
              <a:buNone/>
              <a:defRPr sz="4800"/>
            </a:lvl5pPr>
            <a:lvl6pPr marL="6858000" indent="0" algn="ctr">
              <a:buNone/>
              <a:defRPr sz="4800"/>
            </a:lvl6pPr>
            <a:lvl7pPr marL="8229600" indent="0" algn="ctr">
              <a:buNone/>
              <a:defRPr sz="4800"/>
            </a:lvl7pPr>
            <a:lvl8pPr marL="9601200" indent="0" algn="ctr">
              <a:buNone/>
              <a:defRPr sz="4800"/>
            </a:lvl8pPr>
            <a:lvl9pPr marL="10972800" indent="0" algn="ctr">
              <a:buNone/>
              <a:defRPr sz="4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D5D863-7270-5F48-8A30-D6DE349B5936}"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1353210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D5D863-7270-5F48-8A30-D6DE349B5936}"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371862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631027" y="1557867"/>
            <a:ext cx="5915025"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885952" y="1557867"/>
            <a:ext cx="17402175"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D5D863-7270-5F48-8A30-D6DE349B5936}"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630395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D5D863-7270-5F48-8A30-D6DE349B5936}"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3886573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71664" y="7294888"/>
            <a:ext cx="23660100" cy="12171678"/>
          </a:xfrm>
        </p:spPr>
        <p:txBody>
          <a:bodyPr anchor="b"/>
          <a:lstStyle>
            <a:lvl1pPr>
              <a:defRPr sz="18000"/>
            </a:lvl1pPr>
          </a:lstStyle>
          <a:p>
            <a:r>
              <a:rPr lang="en-US"/>
              <a:t>Click to edit Master title style</a:t>
            </a:r>
            <a:endParaRPr lang="en-US" dirty="0"/>
          </a:p>
        </p:txBody>
      </p:sp>
      <p:sp>
        <p:nvSpPr>
          <p:cNvPr id="3" name="Text Placeholder 2"/>
          <p:cNvSpPr>
            <a:spLocks noGrp="1"/>
          </p:cNvSpPr>
          <p:nvPr>
            <p:ph type="body" idx="1"/>
          </p:nvPr>
        </p:nvSpPr>
        <p:spPr>
          <a:xfrm>
            <a:off x="1871664" y="19581715"/>
            <a:ext cx="23660100" cy="6400798"/>
          </a:xfrm>
        </p:spPr>
        <p:txBody>
          <a:bodyPr/>
          <a:lstStyle>
            <a:lvl1pPr marL="0" indent="0">
              <a:buNone/>
              <a:defRPr sz="7200">
                <a:solidFill>
                  <a:schemeClr val="tx1"/>
                </a:solidFill>
              </a:defRPr>
            </a:lvl1pPr>
            <a:lvl2pPr marL="1371600" indent="0">
              <a:buNone/>
              <a:defRPr sz="6000">
                <a:solidFill>
                  <a:schemeClr val="tx1">
                    <a:tint val="75000"/>
                  </a:schemeClr>
                </a:solidFill>
              </a:defRPr>
            </a:lvl2pPr>
            <a:lvl3pPr marL="2743200" indent="0">
              <a:buNone/>
              <a:defRPr sz="5400">
                <a:solidFill>
                  <a:schemeClr val="tx1">
                    <a:tint val="75000"/>
                  </a:schemeClr>
                </a:solidFill>
              </a:defRPr>
            </a:lvl3pPr>
            <a:lvl4pPr marL="4114800" indent="0">
              <a:buNone/>
              <a:defRPr sz="4800">
                <a:solidFill>
                  <a:schemeClr val="tx1">
                    <a:tint val="75000"/>
                  </a:schemeClr>
                </a:solidFill>
              </a:defRPr>
            </a:lvl4pPr>
            <a:lvl5pPr marL="5486400" indent="0">
              <a:buNone/>
              <a:defRPr sz="4800">
                <a:solidFill>
                  <a:schemeClr val="tx1">
                    <a:tint val="75000"/>
                  </a:schemeClr>
                </a:solidFill>
              </a:defRPr>
            </a:lvl5pPr>
            <a:lvl6pPr marL="6858000" indent="0">
              <a:buNone/>
              <a:defRPr sz="4800">
                <a:solidFill>
                  <a:schemeClr val="tx1">
                    <a:tint val="75000"/>
                  </a:schemeClr>
                </a:solidFill>
              </a:defRPr>
            </a:lvl6pPr>
            <a:lvl7pPr marL="8229600" indent="0">
              <a:buNone/>
              <a:defRPr sz="4800">
                <a:solidFill>
                  <a:schemeClr val="tx1">
                    <a:tint val="75000"/>
                  </a:schemeClr>
                </a:solidFill>
              </a:defRPr>
            </a:lvl7pPr>
            <a:lvl8pPr marL="9601200" indent="0">
              <a:buNone/>
              <a:defRPr sz="4800">
                <a:solidFill>
                  <a:schemeClr val="tx1">
                    <a:tint val="75000"/>
                  </a:schemeClr>
                </a:solidFill>
              </a:defRPr>
            </a:lvl8pPr>
            <a:lvl9pPr marL="10972800" indent="0">
              <a:buNone/>
              <a:defRPr sz="4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D5D863-7270-5F48-8A30-D6DE349B5936}"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146538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885950" y="7789333"/>
            <a:ext cx="116586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3887450" y="7789333"/>
            <a:ext cx="116586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D5D863-7270-5F48-8A30-D6DE349B5936}" type="datetimeFigureOut">
              <a:rPr lang="en-US" smtClean="0"/>
              <a:t>4/3/26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1289574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89523" y="1557873"/>
            <a:ext cx="236601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889526" y="7172962"/>
            <a:ext cx="11605020" cy="3515358"/>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4" name="Content Placeholder 3"/>
          <p:cNvSpPr>
            <a:spLocks noGrp="1"/>
          </p:cNvSpPr>
          <p:nvPr>
            <p:ph sz="half" idx="2"/>
          </p:nvPr>
        </p:nvSpPr>
        <p:spPr>
          <a:xfrm>
            <a:off x="1889526" y="10688320"/>
            <a:ext cx="1160502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887452" y="7172962"/>
            <a:ext cx="11662173" cy="3515358"/>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6" name="Content Placeholder 5"/>
          <p:cNvSpPr>
            <a:spLocks noGrp="1"/>
          </p:cNvSpPr>
          <p:nvPr>
            <p:ph sz="quarter" idx="4"/>
          </p:nvPr>
        </p:nvSpPr>
        <p:spPr>
          <a:xfrm>
            <a:off x="13887452" y="10688320"/>
            <a:ext cx="11662173"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D5D863-7270-5F48-8A30-D6DE349B5936}" type="datetimeFigureOut">
              <a:rPr lang="en-US" smtClean="0"/>
              <a:t>4/3/26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2230945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D5D863-7270-5F48-8A30-D6DE349B5936}" type="datetimeFigureOut">
              <a:rPr lang="en-US" smtClean="0"/>
              <a:t>4/3/26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1363610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D5D863-7270-5F48-8A30-D6DE349B5936}" type="datetimeFigureOut">
              <a:rPr lang="en-US" smtClean="0"/>
              <a:t>4/3/26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2646762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1950720"/>
            <a:ext cx="8847534" cy="6827520"/>
          </a:xfrm>
        </p:spPr>
        <p:txBody>
          <a:bodyPr anchor="b"/>
          <a:lstStyle>
            <a:lvl1pPr>
              <a:defRPr sz="9600"/>
            </a:lvl1pPr>
          </a:lstStyle>
          <a:p>
            <a:r>
              <a:rPr lang="en-US"/>
              <a:t>Click to edit Master title style</a:t>
            </a:r>
            <a:endParaRPr lang="en-US" dirty="0"/>
          </a:p>
        </p:txBody>
      </p:sp>
      <p:sp>
        <p:nvSpPr>
          <p:cNvPr id="3" name="Content Placeholder 2"/>
          <p:cNvSpPr>
            <a:spLocks noGrp="1"/>
          </p:cNvSpPr>
          <p:nvPr>
            <p:ph idx="1"/>
          </p:nvPr>
        </p:nvSpPr>
        <p:spPr>
          <a:xfrm>
            <a:off x="11662173" y="4213020"/>
            <a:ext cx="13887450" cy="20794133"/>
          </a:xfrm>
        </p:spPr>
        <p:txBody>
          <a:bodyPr/>
          <a:lstStyle>
            <a:lvl1pPr>
              <a:defRPr sz="9600"/>
            </a:lvl1pPr>
            <a:lvl2pPr>
              <a:defRPr sz="8400"/>
            </a:lvl2pPr>
            <a:lvl3pPr>
              <a:defRPr sz="72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889523" y="8778240"/>
            <a:ext cx="8847534" cy="16262775"/>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fld id="{68D5D863-7270-5F48-8A30-D6DE349B5936}" type="datetimeFigureOut">
              <a:rPr lang="en-US" smtClean="0"/>
              <a:t>4/3/26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1504684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1950720"/>
            <a:ext cx="8847534" cy="6827520"/>
          </a:xfrm>
        </p:spPr>
        <p:txBody>
          <a:bodyPr anchor="b"/>
          <a:lstStyle>
            <a:lvl1pPr>
              <a:defRPr sz="9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62173" y="4213020"/>
            <a:ext cx="13887450" cy="20794133"/>
          </a:xfrm>
        </p:spPr>
        <p:txBody>
          <a:bodyPr anchor="t"/>
          <a:lstStyle>
            <a:lvl1pPr marL="0" indent="0">
              <a:buNone/>
              <a:defRPr sz="9600"/>
            </a:lvl1pPr>
            <a:lvl2pPr marL="1371600" indent="0">
              <a:buNone/>
              <a:defRPr sz="8400"/>
            </a:lvl2pPr>
            <a:lvl3pPr marL="2743200" indent="0">
              <a:buNone/>
              <a:defRPr sz="7200"/>
            </a:lvl3pPr>
            <a:lvl4pPr marL="4114800" indent="0">
              <a:buNone/>
              <a:defRPr sz="6000"/>
            </a:lvl4pPr>
            <a:lvl5pPr marL="5486400" indent="0">
              <a:buNone/>
              <a:defRPr sz="6000"/>
            </a:lvl5pPr>
            <a:lvl6pPr marL="6858000" indent="0">
              <a:buNone/>
              <a:defRPr sz="6000"/>
            </a:lvl6pPr>
            <a:lvl7pPr marL="8229600" indent="0">
              <a:buNone/>
              <a:defRPr sz="6000"/>
            </a:lvl7pPr>
            <a:lvl8pPr marL="9601200" indent="0">
              <a:buNone/>
              <a:defRPr sz="6000"/>
            </a:lvl8pPr>
            <a:lvl9pPr marL="10972800" indent="0">
              <a:buNone/>
              <a:defRPr sz="6000"/>
            </a:lvl9pPr>
          </a:lstStyle>
          <a:p>
            <a:r>
              <a:rPr lang="en-US"/>
              <a:t>Click icon to add picture</a:t>
            </a:r>
            <a:endParaRPr lang="en-US" dirty="0"/>
          </a:p>
        </p:txBody>
      </p:sp>
      <p:sp>
        <p:nvSpPr>
          <p:cNvPr id="4" name="Text Placeholder 3"/>
          <p:cNvSpPr>
            <a:spLocks noGrp="1"/>
          </p:cNvSpPr>
          <p:nvPr>
            <p:ph type="body" sz="half" idx="2"/>
          </p:nvPr>
        </p:nvSpPr>
        <p:spPr>
          <a:xfrm>
            <a:off x="1889523" y="8778240"/>
            <a:ext cx="8847534" cy="16262775"/>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fld id="{68D5D863-7270-5F48-8A30-D6DE349B5936}" type="datetimeFigureOut">
              <a:rPr lang="en-US" smtClean="0"/>
              <a:t>4/3/26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C24B90-B736-9748-BF00-41898F640810}" type="slidenum">
              <a:rPr lang="en-US" smtClean="0"/>
              <a:t>‹#›</a:t>
            </a:fld>
            <a:endParaRPr lang="en-US"/>
          </a:p>
        </p:txBody>
      </p:sp>
    </p:spTree>
    <p:extLst>
      <p:ext uri="{BB962C8B-B14F-4D97-AF65-F5344CB8AC3E}">
        <p14:creationId xmlns:p14="http://schemas.microsoft.com/office/powerpoint/2010/main" val="204904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5950" y="1557873"/>
            <a:ext cx="236601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885950" y="7789333"/>
            <a:ext cx="236601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885950" y="27120433"/>
            <a:ext cx="6172200" cy="1557867"/>
          </a:xfrm>
          <a:prstGeom prst="rect">
            <a:avLst/>
          </a:prstGeom>
        </p:spPr>
        <p:txBody>
          <a:bodyPr vert="horz" lIns="91440" tIns="45720" rIns="91440" bIns="45720" rtlCol="0" anchor="ctr"/>
          <a:lstStyle>
            <a:lvl1pPr algn="l">
              <a:defRPr sz="3600">
                <a:solidFill>
                  <a:schemeClr val="tx1">
                    <a:tint val="75000"/>
                  </a:schemeClr>
                </a:solidFill>
              </a:defRPr>
            </a:lvl1pPr>
          </a:lstStyle>
          <a:p>
            <a:fld id="{68D5D863-7270-5F48-8A30-D6DE349B5936}" type="datetimeFigureOut">
              <a:rPr lang="en-US" smtClean="0"/>
              <a:t>4/3/26</a:t>
            </a:fld>
            <a:endParaRPr lang="en-US"/>
          </a:p>
        </p:txBody>
      </p:sp>
      <p:sp>
        <p:nvSpPr>
          <p:cNvPr id="5" name="Footer Placeholder 4"/>
          <p:cNvSpPr>
            <a:spLocks noGrp="1"/>
          </p:cNvSpPr>
          <p:nvPr>
            <p:ph type="ftr" sz="quarter" idx="3"/>
          </p:nvPr>
        </p:nvSpPr>
        <p:spPr>
          <a:xfrm>
            <a:off x="9086850" y="27120433"/>
            <a:ext cx="9258300" cy="1557867"/>
          </a:xfrm>
          <a:prstGeom prst="rect">
            <a:avLst/>
          </a:prstGeom>
        </p:spPr>
        <p:txBody>
          <a:bodyPr vert="horz" lIns="91440" tIns="45720" rIns="91440" bIns="45720" rtlCol="0" anchor="ctr"/>
          <a:lstStyle>
            <a:lvl1pPr algn="ctr">
              <a:defRPr sz="3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9373850" y="27120433"/>
            <a:ext cx="6172200" cy="1557867"/>
          </a:xfrm>
          <a:prstGeom prst="rect">
            <a:avLst/>
          </a:prstGeom>
        </p:spPr>
        <p:txBody>
          <a:bodyPr vert="horz" lIns="91440" tIns="45720" rIns="91440" bIns="45720" rtlCol="0" anchor="ctr"/>
          <a:lstStyle>
            <a:lvl1pPr algn="r">
              <a:defRPr sz="3600">
                <a:solidFill>
                  <a:schemeClr val="tx1">
                    <a:tint val="75000"/>
                  </a:schemeClr>
                </a:solidFill>
              </a:defRPr>
            </a:lvl1pPr>
          </a:lstStyle>
          <a:p>
            <a:fld id="{E3C24B90-B736-9748-BF00-41898F640810}" type="slidenum">
              <a:rPr lang="en-US" smtClean="0"/>
              <a:t>‹#›</a:t>
            </a:fld>
            <a:endParaRPr lang="en-US"/>
          </a:p>
        </p:txBody>
      </p:sp>
    </p:spTree>
    <p:extLst>
      <p:ext uri="{BB962C8B-B14F-4D97-AF65-F5344CB8AC3E}">
        <p14:creationId xmlns:p14="http://schemas.microsoft.com/office/powerpoint/2010/main" val="1202170772"/>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2743200" rtl="0" eaLnBrk="1" latinLnBrk="0" hangingPunct="1">
        <a:lnSpc>
          <a:spcPct val="90000"/>
        </a:lnSpc>
        <a:spcBef>
          <a:spcPct val="0"/>
        </a:spcBef>
        <a:buNone/>
        <a:defRPr sz="13200" kern="1200">
          <a:solidFill>
            <a:schemeClr val="tx1"/>
          </a:solidFill>
          <a:latin typeface="+mj-lt"/>
          <a:ea typeface="+mj-ea"/>
          <a:cs typeface="+mj-cs"/>
        </a:defRPr>
      </a:lvl1pPr>
    </p:titleStyle>
    <p:bodyStyle>
      <a:lvl1pPr marL="685800" indent="-685800" algn="l" defTabSz="2743200" rtl="0" eaLnBrk="1" latinLnBrk="0" hangingPunct="1">
        <a:lnSpc>
          <a:spcPct val="90000"/>
        </a:lnSpc>
        <a:spcBef>
          <a:spcPts val="3000"/>
        </a:spcBef>
        <a:buFont typeface="Arial" panose="020B0604020202020204" pitchFamily="34" charset="0"/>
        <a:buChar char="•"/>
        <a:defRPr sz="8400" kern="1200">
          <a:solidFill>
            <a:schemeClr val="tx1"/>
          </a:solidFill>
          <a:latin typeface="+mn-lt"/>
          <a:ea typeface="+mn-ea"/>
          <a:cs typeface="+mn-cs"/>
        </a:defRPr>
      </a:lvl1pPr>
      <a:lvl2pPr marL="2057400" indent="-685800" algn="l" defTabSz="2743200" rtl="0" eaLnBrk="1" latinLnBrk="0" hangingPunct="1">
        <a:lnSpc>
          <a:spcPct val="90000"/>
        </a:lnSpc>
        <a:spcBef>
          <a:spcPts val="1500"/>
        </a:spcBef>
        <a:buFont typeface="Arial" panose="020B0604020202020204" pitchFamily="34" charset="0"/>
        <a:buChar char="•"/>
        <a:defRPr sz="7200" kern="1200">
          <a:solidFill>
            <a:schemeClr val="tx1"/>
          </a:solidFill>
          <a:latin typeface="+mn-lt"/>
          <a:ea typeface="+mn-ea"/>
          <a:cs typeface="+mn-cs"/>
        </a:defRPr>
      </a:lvl2pPr>
      <a:lvl3pPr marL="3429000" indent="-685800" algn="l" defTabSz="2743200" rtl="0" eaLnBrk="1" latinLnBrk="0" hangingPunct="1">
        <a:lnSpc>
          <a:spcPct val="90000"/>
        </a:lnSpc>
        <a:spcBef>
          <a:spcPts val="1500"/>
        </a:spcBef>
        <a:buFont typeface="Arial" panose="020B0604020202020204" pitchFamily="34" charset="0"/>
        <a:buChar char="•"/>
        <a:defRPr sz="6000" kern="1200">
          <a:solidFill>
            <a:schemeClr val="tx1"/>
          </a:solidFill>
          <a:latin typeface="+mn-lt"/>
          <a:ea typeface="+mn-ea"/>
          <a:cs typeface="+mn-cs"/>
        </a:defRPr>
      </a:lvl3pPr>
      <a:lvl4pPr marL="4800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4pPr>
      <a:lvl5pPr marL="61722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5pPr>
      <a:lvl6pPr marL="75438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6pPr>
      <a:lvl7pPr marL="89154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7pPr>
      <a:lvl8pPr marL="102870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8pPr>
      <a:lvl9pPr marL="11658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9pPr>
    </p:bodyStyle>
    <p:otherStyle>
      <a:defPPr>
        <a:defRPr lang="en-US"/>
      </a:defPPr>
      <a:lvl1pPr marL="0" algn="l" defTabSz="2743200" rtl="0" eaLnBrk="1" latinLnBrk="0" hangingPunct="1">
        <a:defRPr sz="5400" kern="1200">
          <a:solidFill>
            <a:schemeClr val="tx1"/>
          </a:solidFill>
          <a:latin typeface="+mn-lt"/>
          <a:ea typeface="+mn-ea"/>
          <a:cs typeface="+mn-cs"/>
        </a:defRPr>
      </a:lvl1pPr>
      <a:lvl2pPr marL="1371600" algn="l" defTabSz="2743200" rtl="0" eaLnBrk="1" latinLnBrk="0" hangingPunct="1">
        <a:defRPr sz="5400" kern="1200">
          <a:solidFill>
            <a:schemeClr val="tx1"/>
          </a:solidFill>
          <a:latin typeface="+mn-lt"/>
          <a:ea typeface="+mn-ea"/>
          <a:cs typeface="+mn-cs"/>
        </a:defRPr>
      </a:lvl2pPr>
      <a:lvl3pPr marL="2743200" algn="l" defTabSz="2743200" rtl="0" eaLnBrk="1" latinLnBrk="0" hangingPunct="1">
        <a:defRPr sz="5400" kern="1200">
          <a:solidFill>
            <a:schemeClr val="tx1"/>
          </a:solidFill>
          <a:latin typeface="+mn-lt"/>
          <a:ea typeface="+mn-ea"/>
          <a:cs typeface="+mn-cs"/>
        </a:defRPr>
      </a:lvl3pPr>
      <a:lvl4pPr marL="4114800" algn="l" defTabSz="2743200" rtl="0" eaLnBrk="1" latinLnBrk="0" hangingPunct="1">
        <a:defRPr sz="5400" kern="1200">
          <a:solidFill>
            <a:schemeClr val="tx1"/>
          </a:solidFill>
          <a:latin typeface="+mn-lt"/>
          <a:ea typeface="+mn-ea"/>
          <a:cs typeface="+mn-cs"/>
        </a:defRPr>
      </a:lvl4pPr>
      <a:lvl5pPr marL="5486400" algn="l" defTabSz="2743200" rtl="0" eaLnBrk="1" latinLnBrk="0" hangingPunct="1">
        <a:defRPr sz="5400" kern="1200">
          <a:solidFill>
            <a:schemeClr val="tx1"/>
          </a:solidFill>
          <a:latin typeface="+mn-lt"/>
          <a:ea typeface="+mn-ea"/>
          <a:cs typeface="+mn-cs"/>
        </a:defRPr>
      </a:lvl5pPr>
      <a:lvl6pPr marL="6858000" algn="l" defTabSz="2743200" rtl="0" eaLnBrk="1" latinLnBrk="0" hangingPunct="1">
        <a:defRPr sz="5400" kern="1200">
          <a:solidFill>
            <a:schemeClr val="tx1"/>
          </a:solidFill>
          <a:latin typeface="+mn-lt"/>
          <a:ea typeface="+mn-ea"/>
          <a:cs typeface="+mn-cs"/>
        </a:defRPr>
      </a:lvl6pPr>
      <a:lvl7pPr marL="8229600" algn="l" defTabSz="2743200" rtl="0" eaLnBrk="1" latinLnBrk="0" hangingPunct="1">
        <a:defRPr sz="5400" kern="1200">
          <a:solidFill>
            <a:schemeClr val="tx1"/>
          </a:solidFill>
          <a:latin typeface="+mn-lt"/>
          <a:ea typeface="+mn-ea"/>
          <a:cs typeface="+mn-cs"/>
        </a:defRPr>
      </a:lvl7pPr>
      <a:lvl8pPr marL="9601200" algn="l" defTabSz="2743200" rtl="0" eaLnBrk="1" latinLnBrk="0" hangingPunct="1">
        <a:defRPr sz="5400" kern="1200">
          <a:solidFill>
            <a:schemeClr val="tx1"/>
          </a:solidFill>
          <a:latin typeface="+mn-lt"/>
          <a:ea typeface="+mn-ea"/>
          <a:cs typeface="+mn-cs"/>
        </a:defRPr>
      </a:lvl8pPr>
      <a:lvl9pPr marL="10972800" algn="l" defTabSz="2743200"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54">
            <a:extLst>
              <a:ext uri="{FF2B5EF4-FFF2-40B4-BE49-F238E27FC236}">
                <a16:creationId xmlns:a16="http://schemas.microsoft.com/office/drawing/2014/main" id="{4CD76D5F-3DC1-E9B6-FD14-65D8247CBBB4}"/>
              </a:ext>
              <a:ext uri="{C183D7F6-B498-43B3-948B-1728B52AA6E4}">
                <adec:decorative xmlns:adec="http://schemas.microsoft.com/office/drawing/2017/decorative" val="1"/>
              </a:ext>
            </a:extLst>
          </p:cNvPr>
          <p:cNvSpPr txBox="1"/>
          <p:nvPr/>
        </p:nvSpPr>
        <p:spPr>
          <a:xfrm>
            <a:off x="0" y="-9609"/>
            <a:ext cx="27432000" cy="5070208"/>
          </a:xfrm>
          <a:prstGeom prst="rect">
            <a:avLst/>
          </a:prstGeom>
          <a:solidFill>
            <a:srgbClr val="7030A0"/>
          </a:solidFill>
          <a:ln>
            <a:noFill/>
          </a:ln>
        </p:spPr>
        <p:txBody>
          <a:bodyPr lIns="46662" tIns="23318" rIns="46662" bIns="23318" anchor="t" anchorCtr="0">
            <a:noAutofit/>
          </a:bodyPr>
          <a:lstStyle/>
          <a:p>
            <a:pPr algn="ctr">
              <a:buClr>
                <a:srgbClr val="F8F8F8"/>
              </a:buClr>
              <a:buSzPct val="25000"/>
            </a:pPr>
            <a:endParaRPr lang="en-US" sz="2148" b="1" dirty="0">
              <a:solidFill>
                <a:schemeClr val="bg1"/>
              </a:solidFill>
              <a:latin typeface="Times New Roman" panose="02020603050405020304" pitchFamily="18" charset="0"/>
              <a:ea typeface="Arial Narrow"/>
              <a:cs typeface="Times New Roman" panose="02020603050405020304" pitchFamily="18" charset="0"/>
              <a:sym typeface="Arial Narrow"/>
            </a:endParaRPr>
          </a:p>
        </p:txBody>
      </p:sp>
      <p:sp>
        <p:nvSpPr>
          <p:cNvPr id="141" name="Shape 161">
            <a:extLst>
              <a:ext uri="{FF2B5EF4-FFF2-40B4-BE49-F238E27FC236}">
                <a16:creationId xmlns:a16="http://schemas.microsoft.com/office/drawing/2014/main" id="{9E96F638-E068-1843-BEA2-702B7E406AD0}"/>
              </a:ext>
            </a:extLst>
          </p:cNvPr>
          <p:cNvSpPr txBox="1">
            <a:spLocks/>
          </p:cNvSpPr>
          <p:nvPr/>
        </p:nvSpPr>
        <p:spPr>
          <a:xfrm>
            <a:off x="706583" y="2968172"/>
            <a:ext cx="25275409" cy="110946"/>
          </a:xfrm>
          <a:prstGeom prst="rect">
            <a:avLst/>
          </a:prstGeom>
          <a:noFill/>
          <a:ln>
            <a:noFill/>
          </a:ln>
        </p:spPr>
        <p:txBody>
          <a:bodyPr vert="horz" lIns="46662" tIns="23318" rIns="46662" bIns="23318" rtlCol="0" anchor="ctr" anchorCtr="0">
            <a:noAutofit/>
          </a:bodyPr>
          <a:lstStyle>
            <a:lvl1pPr algn="ctr" defTabSz="2926080" rtl="0" eaLnBrk="1" latinLnBrk="0" hangingPunct="1">
              <a:lnSpc>
                <a:spcPct val="90000"/>
              </a:lnSpc>
              <a:spcBef>
                <a:spcPct val="0"/>
              </a:spcBef>
              <a:buNone/>
              <a:defRPr sz="19200" kern="1200">
                <a:solidFill>
                  <a:schemeClr val="tx1"/>
                </a:solidFill>
                <a:latin typeface="+mj-lt"/>
                <a:ea typeface="+mj-ea"/>
                <a:cs typeface="+mj-cs"/>
              </a:defRPr>
            </a:lvl1pPr>
          </a:lstStyle>
          <a:p>
            <a:pPr>
              <a:lnSpc>
                <a:spcPct val="100000"/>
              </a:lnSpc>
              <a:spcBef>
                <a:spcPts val="0"/>
              </a:spcBef>
              <a:buClr>
                <a:srgbClr val="FFFFFF"/>
              </a:buClr>
              <a:buSzPct val="25000"/>
            </a:pPr>
            <a:r>
              <a:rPr lang="en-US" sz="6137" b="1" dirty="0">
                <a:solidFill>
                  <a:schemeClr val="bg1"/>
                </a:solidFill>
                <a:latin typeface="Times New Roman" panose="02020603050405020304" pitchFamily="18" charset="0"/>
                <a:cs typeface="Times New Roman" panose="02020603050405020304" pitchFamily="18" charset="0"/>
              </a:rPr>
              <a:t>Germline </a:t>
            </a:r>
            <a:r>
              <a:rPr lang="en-US" sz="6137" b="1" i="1" dirty="0">
                <a:solidFill>
                  <a:schemeClr val="bg1"/>
                </a:solidFill>
                <a:latin typeface="Times New Roman" panose="02020603050405020304" pitchFamily="18" charset="0"/>
                <a:cs typeface="Times New Roman" panose="02020603050405020304" pitchFamily="18" charset="0"/>
              </a:rPr>
              <a:t>APC</a:t>
            </a:r>
            <a:r>
              <a:rPr lang="en-US" sz="6137" b="1" dirty="0">
                <a:solidFill>
                  <a:schemeClr val="bg1"/>
                </a:solidFill>
                <a:latin typeface="Times New Roman" panose="02020603050405020304" pitchFamily="18" charset="0"/>
                <a:cs typeface="Times New Roman" panose="02020603050405020304" pitchFamily="18" charset="0"/>
              </a:rPr>
              <a:t> I1307K and </a:t>
            </a:r>
            <a:r>
              <a:rPr lang="en-US" sz="6137" b="1" i="1" dirty="0">
                <a:solidFill>
                  <a:schemeClr val="bg1"/>
                </a:solidFill>
                <a:latin typeface="Times New Roman" panose="02020603050405020304" pitchFamily="18" charset="0"/>
                <a:cs typeface="Times New Roman" panose="02020603050405020304" pitchFamily="18" charset="0"/>
              </a:rPr>
              <a:t>MITF</a:t>
            </a:r>
            <a:r>
              <a:rPr lang="en-US" sz="6137" b="1" dirty="0">
                <a:solidFill>
                  <a:schemeClr val="bg1"/>
                </a:solidFill>
                <a:latin typeface="Times New Roman" panose="02020603050405020304" pitchFamily="18" charset="0"/>
                <a:cs typeface="Times New Roman" panose="02020603050405020304" pitchFamily="18" charset="0"/>
              </a:rPr>
              <a:t> E318K variants in a patient with high-grade serous ovarian carcinoma: A case report</a:t>
            </a:r>
          </a:p>
          <a:p>
            <a:pPr>
              <a:lnSpc>
                <a:spcPct val="100000"/>
              </a:lnSpc>
              <a:spcBef>
                <a:spcPts val="0"/>
              </a:spcBef>
              <a:buClr>
                <a:srgbClr val="FFFFFF"/>
              </a:buClr>
              <a:buSzPct val="25000"/>
            </a:pPr>
            <a:endParaRPr lang="en-US" sz="6137" b="1" dirty="0">
              <a:solidFill>
                <a:schemeClr val="bg1"/>
              </a:solidFill>
              <a:latin typeface="Times New Roman" panose="02020603050405020304" pitchFamily="18" charset="0"/>
              <a:cs typeface="Times New Roman" panose="02020603050405020304" pitchFamily="18" charset="0"/>
            </a:endParaRPr>
          </a:p>
          <a:p>
            <a:pPr>
              <a:lnSpc>
                <a:spcPct val="100000"/>
              </a:lnSpc>
              <a:spcBef>
                <a:spcPts val="0"/>
              </a:spcBef>
              <a:buClr>
                <a:srgbClr val="FFFFFF"/>
              </a:buClr>
              <a:buSzPct val="25000"/>
            </a:pPr>
            <a:endParaRPr lang="en-US" sz="2685" b="1" dirty="0">
              <a:solidFill>
                <a:schemeClr val="bg1"/>
              </a:solidFill>
              <a:latin typeface="Times New Roman" panose="02020603050405020304" pitchFamily="18" charset="0"/>
              <a:cs typeface="Times New Roman" panose="02020603050405020304" pitchFamily="18" charset="0"/>
              <a:sym typeface="Arial"/>
            </a:endParaRPr>
          </a:p>
          <a:p>
            <a:pPr>
              <a:lnSpc>
                <a:spcPct val="100000"/>
              </a:lnSpc>
              <a:spcBef>
                <a:spcPts val="0"/>
              </a:spcBef>
              <a:buClr>
                <a:srgbClr val="FFFFFF"/>
              </a:buClr>
              <a:buSzPct val="25000"/>
            </a:pPr>
            <a:r>
              <a:rPr lang="en-US" sz="2685" b="1" dirty="0">
                <a:solidFill>
                  <a:schemeClr val="bg1"/>
                </a:solidFill>
                <a:latin typeface="Times New Roman" panose="02020603050405020304" pitchFamily="18" charset="0"/>
                <a:cs typeface="Times New Roman" panose="02020603050405020304" pitchFamily="18" charset="0"/>
                <a:sym typeface="Arial"/>
              </a:rPr>
              <a:t>Samantha C Covey</a:t>
            </a:r>
            <a:r>
              <a:rPr lang="en-US" sz="2685" b="1" baseline="30000" dirty="0">
                <a:solidFill>
                  <a:schemeClr val="bg1"/>
                </a:solidFill>
                <a:latin typeface="Times New Roman" panose="02020603050405020304" pitchFamily="18" charset="0"/>
                <a:ea typeface="Arial"/>
                <a:cs typeface="Times New Roman" panose="02020603050405020304" pitchFamily="18" charset="0"/>
                <a:sym typeface="Arial"/>
              </a:rPr>
              <a:t>1 </a:t>
            </a:r>
            <a:r>
              <a:rPr lang="en-US" sz="2685" b="1" dirty="0">
                <a:solidFill>
                  <a:schemeClr val="bg1"/>
                </a:solidFill>
                <a:latin typeface="Times New Roman" panose="02020603050405020304" pitchFamily="18" charset="0"/>
                <a:ea typeface="Arial"/>
                <a:cs typeface="Times New Roman" panose="02020603050405020304" pitchFamily="18" charset="0"/>
                <a:sym typeface="Arial"/>
              </a:rPr>
              <a:t>, Michelle M De Jesus Ortiz</a:t>
            </a:r>
            <a:r>
              <a:rPr lang="en-US" sz="2685" b="1" baseline="30000" dirty="0">
                <a:solidFill>
                  <a:schemeClr val="bg1"/>
                </a:solidFill>
                <a:latin typeface="Times New Roman" panose="02020603050405020304" pitchFamily="18" charset="0"/>
                <a:ea typeface="Arial"/>
                <a:cs typeface="Times New Roman" panose="02020603050405020304" pitchFamily="18" charset="0"/>
                <a:sym typeface="Arial"/>
              </a:rPr>
              <a:t>2 </a:t>
            </a:r>
            <a:r>
              <a:rPr lang="en-US" sz="2685" b="1" dirty="0">
                <a:solidFill>
                  <a:schemeClr val="bg1"/>
                </a:solidFill>
                <a:latin typeface="Times New Roman" panose="02020603050405020304" pitchFamily="18" charset="0"/>
                <a:ea typeface="Arial"/>
                <a:cs typeface="Times New Roman" panose="02020603050405020304" pitchFamily="18" charset="0"/>
                <a:sym typeface="Arial"/>
              </a:rPr>
              <a:t>,  Amelia Jernigan</a:t>
            </a:r>
            <a:r>
              <a:rPr lang="en-US" sz="2685" b="1" baseline="30000" dirty="0">
                <a:solidFill>
                  <a:schemeClr val="bg1"/>
                </a:solidFill>
                <a:latin typeface="Times New Roman" panose="02020603050405020304" pitchFamily="18" charset="0"/>
                <a:ea typeface="Arial"/>
                <a:cs typeface="Times New Roman" panose="02020603050405020304" pitchFamily="18" charset="0"/>
                <a:sym typeface="Arial"/>
              </a:rPr>
              <a:t>3</a:t>
            </a:r>
            <a:r>
              <a:rPr lang="en-US" sz="2685" b="1" dirty="0">
                <a:solidFill>
                  <a:schemeClr val="bg1"/>
                </a:solidFill>
                <a:latin typeface="Times New Roman" panose="02020603050405020304" pitchFamily="18" charset="0"/>
                <a:ea typeface="Arial"/>
                <a:cs typeface="Times New Roman" panose="02020603050405020304" pitchFamily="18" charset="0"/>
                <a:sym typeface="Arial"/>
              </a:rPr>
              <a:t>, </a:t>
            </a:r>
            <a:r>
              <a:rPr lang="en-US" sz="2685" b="1" dirty="0" err="1">
                <a:solidFill>
                  <a:schemeClr val="bg1"/>
                </a:solidFill>
                <a:latin typeface="Times New Roman" panose="02020603050405020304" pitchFamily="18" charset="0"/>
                <a:ea typeface="Arial"/>
                <a:cs typeface="Times New Roman" panose="02020603050405020304" pitchFamily="18" charset="0"/>
                <a:sym typeface="Arial"/>
              </a:rPr>
              <a:t>Ridin</a:t>
            </a:r>
            <a:r>
              <a:rPr lang="en-US" sz="2685" b="1" dirty="0">
                <a:solidFill>
                  <a:schemeClr val="bg1"/>
                </a:solidFill>
                <a:latin typeface="Times New Roman" panose="02020603050405020304" pitchFamily="18" charset="0"/>
                <a:ea typeface="Arial"/>
                <a:cs typeface="Times New Roman" panose="02020603050405020304" pitchFamily="18" charset="0"/>
                <a:sym typeface="Arial"/>
              </a:rPr>
              <a:t> Balakrishnan</a:t>
            </a:r>
            <a:r>
              <a:rPr lang="en-US" sz="2685" b="1" baseline="30000" dirty="0">
                <a:solidFill>
                  <a:schemeClr val="bg1"/>
                </a:solidFill>
                <a:latin typeface="Times New Roman" panose="02020603050405020304" pitchFamily="18" charset="0"/>
                <a:ea typeface="Arial"/>
                <a:cs typeface="Times New Roman" panose="02020603050405020304" pitchFamily="18" charset="0"/>
                <a:sym typeface="Arial"/>
              </a:rPr>
              <a:t>2</a:t>
            </a:r>
            <a:r>
              <a:rPr lang="en-US" sz="2685" b="1" dirty="0">
                <a:solidFill>
                  <a:schemeClr val="bg1"/>
                </a:solidFill>
                <a:latin typeface="Times New Roman" panose="02020603050405020304" pitchFamily="18" charset="0"/>
                <a:ea typeface="Arial"/>
                <a:cs typeface="Times New Roman" panose="02020603050405020304" pitchFamily="18" charset="0"/>
                <a:sym typeface="Arial"/>
              </a:rPr>
              <a:t>, Sun Young Kim</a:t>
            </a:r>
            <a:r>
              <a:rPr lang="en-US" sz="2685" b="1" baseline="30000" dirty="0">
                <a:solidFill>
                  <a:schemeClr val="bg1"/>
                </a:solidFill>
                <a:latin typeface="Times New Roman" panose="02020603050405020304" pitchFamily="18" charset="0"/>
                <a:ea typeface="Arial"/>
                <a:cs typeface="Times New Roman" panose="02020603050405020304" pitchFamily="18" charset="0"/>
                <a:sym typeface="Arial"/>
              </a:rPr>
              <a:t>5</a:t>
            </a:r>
            <a:r>
              <a:rPr lang="en-US" sz="2685" b="1" dirty="0">
                <a:solidFill>
                  <a:schemeClr val="bg1"/>
                </a:solidFill>
                <a:latin typeface="Times New Roman" panose="02020603050405020304" pitchFamily="18" charset="0"/>
                <a:ea typeface="Arial"/>
                <a:cs typeface="Times New Roman" panose="02020603050405020304" pitchFamily="18" charset="0"/>
                <a:sym typeface="Arial"/>
              </a:rPr>
              <a:t>, Lucio Miele</a:t>
            </a:r>
            <a:r>
              <a:rPr lang="en-US" sz="2685" b="1" baseline="30000" dirty="0">
                <a:solidFill>
                  <a:schemeClr val="bg1"/>
                </a:solidFill>
                <a:latin typeface="Times New Roman" panose="02020603050405020304" pitchFamily="18" charset="0"/>
                <a:ea typeface="Arial"/>
                <a:cs typeface="Times New Roman" panose="02020603050405020304" pitchFamily="18" charset="0"/>
                <a:sym typeface="Arial"/>
              </a:rPr>
              <a:t>5</a:t>
            </a:r>
            <a:br>
              <a:rPr lang="en-US" sz="2685" dirty="0">
                <a:solidFill>
                  <a:schemeClr val="bg1"/>
                </a:solidFill>
                <a:latin typeface="Times New Roman" panose="02020603050405020304" pitchFamily="18" charset="0"/>
                <a:ea typeface="Arial"/>
                <a:cs typeface="Times New Roman" panose="02020603050405020304" pitchFamily="18" charset="0"/>
                <a:sym typeface="Arial"/>
              </a:rPr>
            </a:br>
            <a:r>
              <a:rPr lang="en-US" sz="2685" kern="0" dirty="0">
                <a:latin typeface="Times New Roman" panose="02020603050405020304" pitchFamily="18" charset="0"/>
                <a:ea typeface="Malgun Gothic" panose="020B0503020000020004" pitchFamily="34" charset="-127"/>
              </a:rPr>
              <a:t> </a:t>
            </a:r>
            <a:r>
              <a:rPr lang="en-US" sz="2685" kern="0" baseline="30000" dirty="0">
                <a:solidFill>
                  <a:schemeClr val="bg1"/>
                </a:solidFill>
                <a:latin typeface="Times New Roman" panose="02020603050405020304" pitchFamily="18" charset="0"/>
                <a:ea typeface="Malgun Gothic" panose="020B0503020000020004" pitchFamily="34" charset="-127"/>
              </a:rPr>
              <a:t>1</a:t>
            </a:r>
            <a:r>
              <a:rPr lang="en-US" sz="2685" kern="0" dirty="0">
                <a:solidFill>
                  <a:schemeClr val="bg1"/>
                </a:solidFill>
                <a:latin typeface="Times New Roman" panose="02020603050405020304" pitchFamily="18" charset="0"/>
                <a:ea typeface="Malgun Gothic" panose="020B0503020000020004" pitchFamily="34" charset="-127"/>
              </a:rPr>
              <a:t>School of Medicine, </a:t>
            </a:r>
            <a:r>
              <a:rPr lang="en-US" sz="2685" kern="0" baseline="30000" dirty="0">
                <a:solidFill>
                  <a:schemeClr val="bg1"/>
                </a:solidFill>
                <a:latin typeface="Times New Roman" panose="02020603050405020304" pitchFamily="18" charset="0"/>
                <a:ea typeface="Malgun Gothic" panose="020B0503020000020004" pitchFamily="34" charset="-127"/>
              </a:rPr>
              <a:t>2</a:t>
            </a:r>
            <a:r>
              <a:rPr lang="en-US" sz="2685" kern="0" dirty="0">
                <a:solidFill>
                  <a:schemeClr val="bg1"/>
                </a:solidFill>
                <a:latin typeface="Times New Roman" panose="02020603050405020304" pitchFamily="18" charset="0"/>
                <a:ea typeface="Malgun Gothic" panose="020B0503020000020004" pitchFamily="34" charset="-127"/>
              </a:rPr>
              <a:t>Department of Pathology,</a:t>
            </a:r>
            <a:r>
              <a:rPr lang="en-US" sz="2685" kern="0" dirty="0">
                <a:latin typeface="Times New Roman" panose="02020603050405020304" pitchFamily="18" charset="0"/>
                <a:ea typeface="Malgun Gothic" panose="020B0503020000020004" pitchFamily="34" charset="-127"/>
              </a:rPr>
              <a:t>  </a:t>
            </a:r>
            <a:r>
              <a:rPr lang="en-US" sz="2685" kern="0" baseline="30000" dirty="0">
                <a:solidFill>
                  <a:schemeClr val="bg1"/>
                </a:solidFill>
                <a:latin typeface="Times New Roman" panose="02020603050405020304" pitchFamily="18" charset="0"/>
                <a:ea typeface="Malgun Gothic" panose="020B0503020000020004" pitchFamily="34" charset="-127"/>
              </a:rPr>
              <a:t>3</a:t>
            </a:r>
            <a:r>
              <a:rPr lang="en-US" sz="2685" kern="0" dirty="0">
                <a:solidFill>
                  <a:schemeClr val="bg1"/>
                </a:solidFill>
                <a:latin typeface="Times New Roman" panose="02020603050405020304" pitchFamily="18" charset="0"/>
                <a:ea typeface="Malgun Gothic" panose="020B0503020000020004" pitchFamily="34" charset="-127"/>
              </a:rPr>
              <a:t>Department of Obstetrics and Gynecology,</a:t>
            </a:r>
            <a:r>
              <a:rPr lang="en-US" sz="2685" kern="0" baseline="30000" dirty="0">
                <a:solidFill>
                  <a:schemeClr val="bg1"/>
                </a:solidFill>
                <a:latin typeface="Times New Roman" panose="02020603050405020304" pitchFamily="18" charset="0"/>
                <a:ea typeface="Malgun Gothic" panose="020B0503020000020004" pitchFamily="34" charset="-127"/>
              </a:rPr>
              <a:t> 4</a:t>
            </a:r>
            <a:r>
              <a:rPr lang="en-US" sz="2685" kern="0" dirty="0">
                <a:solidFill>
                  <a:schemeClr val="bg1"/>
                </a:solidFill>
                <a:latin typeface="Times New Roman" panose="02020603050405020304" pitchFamily="18" charset="0"/>
                <a:ea typeface="Malgun Gothic" panose="020B0503020000020004" pitchFamily="34" charset="-127"/>
              </a:rPr>
              <a:t>Department of Genetics and </a:t>
            </a:r>
            <a:r>
              <a:rPr lang="en-US" sz="2685" kern="0" baseline="30000" dirty="0">
                <a:solidFill>
                  <a:schemeClr val="bg1"/>
                </a:solidFill>
                <a:latin typeface="Times New Roman" panose="02020603050405020304" pitchFamily="18" charset="0"/>
                <a:ea typeface="Malgun Gothic" panose="020B0503020000020004" pitchFamily="34" charset="-127"/>
              </a:rPr>
              <a:t>5</a:t>
            </a:r>
            <a:r>
              <a:rPr lang="en-US" sz="2685" kern="0" dirty="0">
                <a:solidFill>
                  <a:schemeClr val="bg1"/>
                </a:solidFill>
                <a:latin typeface="Times New Roman" panose="02020603050405020304" pitchFamily="18" charset="0"/>
                <a:ea typeface="Malgun Gothic" panose="020B0503020000020004" pitchFamily="34" charset="-127"/>
              </a:rPr>
              <a:t>Department of Interdisciplinary Oncology, Louisiana Cancer Research Center, Louisiana State University, New Orleans, LA, USA </a:t>
            </a:r>
            <a:br>
              <a:rPr lang="en-US" sz="2685" dirty="0">
                <a:solidFill>
                  <a:schemeClr val="bg1"/>
                </a:solidFill>
                <a:latin typeface="Arial"/>
                <a:ea typeface="Arial"/>
                <a:cs typeface="Arial"/>
                <a:sym typeface="Arial"/>
              </a:rPr>
            </a:br>
            <a:br>
              <a:rPr lang="en-US" sz="2685" dirty="0">
                <a:solidFill>
                  <a:schemeClr val="bg1"/>
                </a:solidFill>
                <a:latin typeface="Arial"/>
                <a:ea typeface="Arial"/>
                <a:cs typeface="Arial"/>
                <a:sym typeface="Arial"/>
              </a:rPr>
            </a:br>
            <a:endParaRPr lang="en-US" sz="2685" dirty="0">
              <a:solidFill>
                <a:schemeClr val="bg1"/>
              </a:solidFill>
              <a:latin typeface="Arial"/>
              <a:ea typeface="Arial"/>
              <a:cs typeface="Arial"/>
              <a:sym typeface="Arial"/>
            </a:endParaRPr>
          </a:p>
        </p:txBody>
      </p:sp>
      <p:pic>
        <p:nvPicPr>
          <p:cNvPr id="47" name="Picture 46">
            <a:extLst>
              <a:ext uri="{FF2B5EF4-FFF2-40B4-BE49-F238E27FC236}">
                <a16:creationId xmlns:a16="http://schemas.microsoft.com/office/drawing/2014/main" id="{31B6061B-ACEE-DFC9-11B5-4927DAC9157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88716" y="1865502"/>
            <a:ext cx="4554409" cy="1280928"/>
          </a:xfrm>
          <a:prstGeom prst="rect">
            <a:avLst/>
          </a:prstGeom>
        </p:spPr>
      </p:pic>
      <p:sp>
        <p:nvSpPr>
          <p:cNvPr id="136" name="Shape 154">
            <a:extLst>
              <a:ext uri="{FF2B5EF4-FFF2-40B4-BE49-F238E27FC236}">
                <a16:creationId xmlns:a16="http://schemas.microsoft.com/office/drawing/2014/main" id="{2F81BF0F-F471-9640-B772-1138BCD19787}"/>
              </a:ext>
            </a:extLst>
          </p:cNvPr>
          <p:cNvSpPr txBox="1"/>
          <p:nvPr/>
        </p:nvSpPr>
        <p:spPr>
          <a:xfrm>
            <a:off x="278222" y="5536872"/>
            <a:ext cx="10450836" cy="787057"/>
          </a:xfrm>
          <a:prstGeom prst="rect">
            <a:avLst/>
          </a:prstGeom>
          <a:solidFill>
            <a:srgbClr val="7030A0"/>
          </a:solidFill>
          <a:ln w="76200">
            <a:solidFill>
              <a:schemeClr val="accent4"/>
            </a:solidFill>
          </a:ln>
        </p:spPr>
        <p:txBody>
          <a:bodyPr lIns="46662" tIns="23318" rIns="46662" bIns="23318" anchor="t" anchorCtr="0">
            <a:noAutofit/>
          </a:bodyPr>
          <a:lstStyle/>
          <a:p>
            <a:pPr algn="ctr">
              <a:buClr>
                <a:srgbClr val="F8F8F8"/>
              </a:buClr>
              <a:buSzPct val="25000"/>
            </a:pPr>
            <a:r>
              <a:rPr lang="en-US" sz="3451" b="1" dirty="0">
                <a:solidFill>
                  <a:schemeClr val="bg1"/>
                </a:solidFill>
                <a:latin typeface="Times New Roman" panose="02020603050405020304" pitchFamily="18" charset="0"/>
                <a:ea typeface="Arial Narrow"/>
                <a:cs typeface="Times New Roman" panose="02020603050405020304" pitchFamily="18" charset="0"/>
                <a:sym typeface="Arial Narrow"/>
              </a:rPr>
              <a:t>Background</a:t>
            </a:r>
          </a:p>
        </p:txBody>
      </p:sp>
      <p:sp>
        <p:nvSpPr>
          <p:cNvPr id="19" name="Rectangle 8">
            <a:extLst>
              <a:ext uri="{FF2B5EF4-FFF2-40B4-BE49-F238E27FC236}">
                <a16:creationId xmlns:a16="http://schemas.microsoft.com/office/drawing/2014/main" id="{FB82F1A6-8802-2A28-C498-C3974B5B81C6}"/>
              </a:ext>
            </a:extLst>
          </p:cNvPr>
          <p:cNvSpPr>
            <a:spLocks noChangeArrowheads="1"/>
          </p:cNvSpPr>
          <p:nvPr/>
        </p:nvSpPr>
        <p:spPr bwMode="auto">
          <a:xfrm>
            <a:off x="287807" y="6511480"/>
            <a:ext cx="10265912" cy="4068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6759" tIns="23379" rIns="46759" bIns="23379" numCol="1" anchor="ctr" anchorCtr="0" compatLnSpc="1">
            <a:prstTxWarp prst="textNoShape">
              <a:avLst/>
            </a:prstTxWarp>
            <a:spAutoFit/>
          </a:bodyPr>
          <a:lstStyle/>
          <a:p>
            <a:r>
              <a:rPr lang="en-US" sz="2250" i="1" dirty="0">
                <a:latin typeface="Times New Roman" panose="02020603050405020304" pitchFamily="18" charset="0"/>
                <a:cs typeface="Times New Roman" panose="02020603050405020304" pitchFamily="18" charset="0"/>
              </a:rPr>
              <a:t>APC </a:t>
            </a:r>
            <a:r>
              <a:rPr lang="en-US" sz="2250" dirty="0">
                <a:latin typeface="Times New Roman" panose="02020603050405020304" pitchFamily="18" charset="0"/>
                <a:cs typeface="Times New Roman" panose="02020603050405020304" pitchFamily="18" charset="0"/>
              </a:rPr>
              <a:t>I1307K</a:t>
            </a:r>
            <a:r>
              <a:rPr lang="en-US" sz="2250" i="1" dirty="0">
                <a:latin typeface="Times New Roman" panose="02020603050405020304" pitchFamily="18" charset="0"/>
                <a:cs typeface="Times New Roman" panose="02020603050405020304" pitchFamily="18" charset="0"/>
              </a:rPr>
              <a:t> </a:t>
            </a:r>
            <a:r>
              <a:rPr lang="en-US" sz="2250" dirty="0">
                <a:latin typeface="Times New Roman" panose="02020603050405020304" pitchFamily="18" charset="0"/>
                <a:cs typeface="Times New Roman" panose="02020603050405020304" pitchFamily="18" charset="0"/>
              </a:rPr>
              <a:t>and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E318K are both founder variants linked to distinct carcinomas. </a:t>
            </a:r>
            <a:r>
              <a:rPr lang="en-US" sz="2250" i="1" kern="0" dirty="0">
                <a:latin typeface="Times New Roman" panose="02020603050405020304" pitchFamily="18" charset="0"/>
                <a:ea typeface="Malgun Gothic" panose="020B0503020000020004" pitchFamily="34" charset="-127"/>
              </a:rPr>
              <a:t>APC</a:t>
            </a:r>
            <a:r>
              <a:rPr lang="en-US" sz="2250" kern="0" dirty="0">
                <a:latin typeface="Times New Roman" panose="02020603050405020304" pitchFamily="18" charset="0"/>
                <a:ea typeface="Malgun Gothic" panose="020B0503020000020004" pitchFamily="34" charset="-127"/>
              </a:rPr>
              <a:t> I1307K allele is a variant linked to increased colorectal cancer risk through the creation of a hypermutable region that is predisposed to somatic mutations rather than classical tumor‑suppressor inactivation [1-3]. While </a:t>
            </a:r>
            <a:r>
              <a:rPr lang="en-US" sz="2250" i="1" kern="0" dirty="0">
                <a:latin typeface="Times New Roman" panose="02020603050405020304" pitchFamily="18" charset="0"/>
                <a:ea typeface="Malgun Gothic" panose="020B0503020000020004" pitchFamily="34" charset="-127"/>
              </a:rPr>
              <a:t>MITF</a:t>
            </a:r>
            <a:r>
              <a:rPr lang="en-US" sz="2250" kern="0" dirty="0">
                <a:latin typeface="Times New Roman" panose="02020603050405020304" pitchFamily="18" charset="0"/>
                <a:ea typeface="Malgun Gothic" panose="020B0503020000020004" pitchFamily="34" charset="-127"/>
              </a:rPr>
              <a:t> E318K is a gain‑of‑function variant that acts through altered transcriptional regulation, promoting cell proliferation and survival in melanoma and renal cell carcinoma [4]. </a:t>
            </a:r>
            <a:r>
              <a:rPr lang="en-US" sz="2250" dirty="0">
                <a:latin typeface="Times New Roman" panose="02020603050405020304" pitchFamily="18" charset="0"/>
                <a:cs typeface="Times New Roman" panose="02020603050405020304" pitchFamily="18" charset="0"/>
              </a:rPr>
              <a:t>Although neither of these variants are linked to ovarian cancer risk, we hypothesize that a co-occurrence of </a:t>
            </a:r>
            <a:r>
              <a:rPr lang="en-US" sz="2250" i="1" dirty="0">
                <a:latin typeface="Times New Roman" panose="02020603050405020304" pitchFamily="18" charset="0"/>
                <a:cs typeface="Times New Roman" panose="02020603050405020304" pitchFamily="18" charset="0"/>
              </a:rPr>
              <a:t>APC</a:t>
            </a:r>
            <a:r>
              <a:rPr lang="en-US" sz="2250" dirty="0">
                <a:latin typeface="Times New Roman" panose="02020603050405020304" pitchFamily="18" charset="0"/>
                <a:cs typeface="Times New Roman" panose="02020603050405020304" pitchFamily="18" charset="0"/>
              </a:rPr>
              <a:t> I1307K and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E318K may reflect a polygenic modifier effect suggested by a unique presentation of a 76-year-old woman with high grade serous ovarian carcinoma (HGSOC) whose pathological and molecular findings revealed germline variants </a:t>
            </a:r>
            <a:r>
              <a:rPr lang="en-US" sz="2250" i="1" dirty="0">
                <a:latin typeface="Times New Roman" panose="02020603050405020304" pitchFamily="18" charset="0"/>
                <a:cs typeface="Times New Roman" panose="02020603050405020304" pitchFamily="18" charset="0"/>
              </a:rPr>
              <a:t>APC</a:t>
            </a:r>
            <a:r>
              <a:rPr lang="en-US" sz="2250" dirty="0">
                <a:latin typeface="Times New Roman" panose="02020603050405020304" pitchFamily="18" charset="0"/>
                <a:cs typeface="Times New Roman" panose="02020603050405020304" pitchFamily="18" charset="0"/>
              </a:rPr>
              <a:t> I1307K and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E318K.</a:t>
            </a:r>
          </a:p>
          <a:p>
            <a:endParaRPr lang="en-US" sz="1381" dirty="0">
              <a:latin typeface="Times New Roman" panose="02020603050405020304" pitchFamily="18" charset="0"/>
              <a:cs typeface="Times New Roman" panose="02020603050405020304" pitchFamily="18" charset="0"/>
            </a:endParaRPr>
          </a:p>
        </p:txBody>
      </p:sp>
      <p:grpSp>
        <p:nvGrpSpPr>
          <p:cNvPr id="55" name="Group 54" descr="This figure demonstrates that APC I1307K variant increases colorectal cancer risk while MITF E318K variant increases melanoma and renal cell carcinoma but together these variants may exhibit a polygenic modifier effect and lead to atypical cancers such as high-grade serous ovarian carcinoma. ">
            <a:extLst>
              <a:ext uri="{FF2B5EF4-FFF2-40B4-BE49-F238E27FC236}">
                <a16:creationId xmlns:a16="http://schemas.microsoft.com/office/drawing/2014/main" id="{36EC593B-6ADD-973A-1241-99C06DE686ED}"/>
              </a:ext>
            </a:extLst>
          </p:cNvPr>
          <p:cNvGrpSpPr/>
          <p:nvPr/>
        </p:nvGrpSpPr>
        <p:grpSpPr>
          <a:xfrm>
            <a:off x="-346696" y="10709431"/>
            <a:ext cx="10940018" cy="5458333"/>
            <a:chOff x="-861155" y="7957810"/>
            <a:chExt cx="19039420" cy="8904300"/>
          </a:xfrm>
        </p:grpSpPr>
        <p:pic>
          <p:nvPicPr>
            <p:cNvPr id="11" name="Picture 10" descr="A diagram of a human body&#10;&#10;Description automatically generated">
              <a:extLst>
                <a:ext uri="{FF2B5EF4-FFF2-40B4-BE49-F238E27FC236}">
                  <a16:creationId xmlns:a16="http://schemas.microsoft.com/office/drawing/2014/main" id="{344EFEFA-D8A0-C8E2-D4BB-134C325B75D1}"/>
                </a:ext>
              </a:extLst>
            </p:cNvPr>
            <p:cNvPicPr>
              <a:picLocks noChangeAspect="1"/>
            </p:cNvPicPr>
            <p:nvPr/>
          </p:nvPicPr>
          <p:blipFill>
            <a:blip r:embed="rId3"/>
            <a:stretch>
              <a:fillRect/>
            </a:stretch>
          </p:blipFill>
          <p:spPr>
            <a:xfrm>
              <a:off x="11411789" y="8139312"/>
              <a:ext cx="6620055" cy="7720576"/>
            </a:xfrm>
            <a:prstGeom prst="rect">
              <a:avLst/>
            </a:prstGeom>
          </p:spPr>
        </p:pic>
        <p:pic>
          <p:nvPicPr>
            <p:cNvPr id="17" name="Picture 16" descr="A diagram of a human intestine&#10;&#10;Description automatically generated">
              <a:extLst>
                <a:ext uri="{FF2B5EF4-FFF2-40B4-BE49-F238E27FC236}">
                  <a16:creationId xmlns:a16="http://schemas.microsoft.com/office/drawing/2014/main" id="{61D6B935-F9C3-2F4B-2F66-E4C810D77B27}"/>
                </a:ext>
              </a:extLst>
            </p:cNvPr>
            <p:cNvPicPr>
              <a:picLocks noChangeAspect="1"/>
            </p:cNvPicPr>
            <p:nvPr/>
          </p:nvPicPr>
          <p:blipFill>
            <a:blip r:embed="rId4"/>
            <a:stretch>
              <a:fillRect/>
            </a:stretch>
          </p:blipFill>
          <p:spPr>
            <a:xfrm>
              <a:off x="396500" y="8087433"/>
              <a:ext cx="3384493" cy="7998092"/>
            </a:xfrm>
            <a:prstGeom prst="rect">
              <a:avLst/>
            </a:prstGeom>
          </p:spPr>
        </p:pic>
        <p:sp>
          <p:nvSpPr>
            <p:cNvPr id="31" name="Arc 30">
              <a:extLst>
                <a:ext uri="{FF2B5EF4-FFF2-40B4-BE49-F238E27FC236}">
                  <a16:creationId xmlns:a16="http://schemas.microsoft.com/office/drawing/2014/main" id="{1C3CD167-4649-9ACE-D990-5733805E8A42}"/>
                </a:ext>
              </a:extLst>
            </p:cNvPr>
            <p:cNvSpPr/>
            <p:nvPr/>
          </p:nvSpPr>
          <p:spPr>
            <a:xfrm flipH="1">
              <a:off x="8267557" y="9354182"/>
              <a:ext cx="9128712" cy="7507928"/>
            </a:xfrm>
            <a:prstGeom prst="arc">
              <a:avLst/>
            </a:prstGeom>
            <a:ln w="38100">
              <a:solidFill>
                <a:schemeClr val="tx1"/>
              </a:solidFill>
              <a:prstDash val="dash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81"/>
            </a:p>
          </p:txBody>
        </p:sp>
        <p:sp>
          <p:nvSpPr>
            <p:cNvPr id="38" name="Arc 37">
              <a:extLst>
                <a:ext uri="{FF2B5EF4-FFF2-40B4-BE49-F238E27FC236}">
                  <a16:creationId xmlns:a16="http://schemas.microsoft.com/office/drawing/2014/main" id="{9B553E97-C98F-E0AE-53E5-3F79CE2CDB8C}"/>
                </a:ext>
              </a:extLst>
            </p:cNvPr>
            <p:cNvSpPr/>
            <p:nvPr/>
          </p:nvSpPr>
          <p:spPr>
            <a:xfrm>
              <a:off x="-861155" y="9354182"/>
              <a:ext cx="9128712" cy="7507928"/>
            </a:xfrm>
            <a:prstGeom prst="arc">
              <a:avLst/>
            </a:prstGeom>
            <a:ln w="38100">
              <a:solidFill>
                <a:schemeClr val="tx1"/>
              </a:solidFill>
              <a:prstDash val="dash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81"/>
            </a:p>
          </p:txBody>
        </p:sp>
        <p:sp>
          <p:nvSpPr>
            <p:cNvPr id="41" name="Rectangle 40">
              <a:extLst>
                <a:ext uri="{FF2B5EF4-FFF2-40B4-BE49-F238E27FC236}">
                  <a16:creationId xmlns:a16="http://schemas.microsoft.com/office/drawing/2014/main" id="{D19021C4-98C6-BFFF-7A0A-A50024EBB37D}"/>
                </a:ext>
              </a:extLst>
            </p:cNvPr>
            <p:cNvSpPr/>
            <p:nvPr/>
          </p:nvSpPr>
          <p:spPr>
            <a:xfrm>
              <a:off x="226419" y="7957810"/>
              <a:ext cx="17951846" cy="829479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81"/>
            </a:p>
          </p:txBody>
        </p:sp>
      </p:grpSp>
      <p:sp>
        <p:nvSpPr>
          <p:cNvPr id="171" name="TextBox 170">
            <a:extLst>
              <a:ext uri="{FF2B5EF4-FFF2-40B4-BE49-F238E27FC236}">
                <a16:creationId xmlns:a16="http://schemas.microsoft.com/office/drawing/2014/main" id="{23DA6908-1416-8F8E-1D40-560E8D7BAD40}"/>
              </a:ext>
            </a:extLst>
          </p:cNvPr>
          <p:cNvSpPr txBox="1"/>
          <p:nvPr/>
        </p:nvSpPr>
        <p:spPr>
          <a:xfrm>
            <a:off x="4424808" y="13916344"/>
            <a:ext cx="1716121" cy="336246"/>
          </a:xfrm>
          <a:prstGeom prst="rect">
            <a:avLst/>
          </a:prstGeom>
          <a:noFill/>
        </p:spPr>
        <p:txBody>
          <a:bodyPr wrap="square" rtlCol="0">
            <a:spAutoFit/>
          </a:bodyPr>
          <a:lstStyle/>
          <a:p>
            <a:r>
              <a:rPr lang="en-US" sz="1585" dirty="0">
                <a:latin typeface="Times New Roman" panose="02020603050405020304" pitchFamily="18" charset="0"/>
                <a:cs typeface="Times New Roman" panose="02020603050405020304" pitchFamily="18" charset="0"/>
              </a:rPr>
              <a:t>HGSOC</a:t>
            </a:r>
          </a:p>
        </p:txBody>
      </p:sp>
      <p:pic>
        <p:nvPicPr>
          <p:cNvPr id="36" name="Picture 35" descr="A uterus with ovaries that cancer&#10;&#10;">
            <a:extLst>
              <a:ext uri="{FF2B5EF4-FFF2-40B4-BE49-F238E27FC236}">
                <a16:creationId xmlns:a16="http://schemas.microsoft.com/office/drawing/2014/main" id="{E8AADEE5-572B-9B2F-EB78-BC62C5F493B9}"/>
              </a:ext>
            </a:extLst>
          </p:cNvPr>
          <p:cNvPicPr>
            <a:picLocks noChangeAspect="1"/>
          </p:cNvPicPr>
          <p:nvPr/>
        </p:nvPicPr>
        <p:blipFill>
          <a:blip r:embed="rId5"/>
          <a:stretch>
            <a:fillRect/>
          </a:stretch>
        </p:blipFill>
        <p:spPr>
          <a:xfrm>
            <a:off x="3925511" y="14255969"/>
            <a:ext cx="1810662" cy="1462458"/>
          </a:xfrm>
          <a:prstGeom prst="rect">
            <a:avLst/>
          </a:prstGeom>
        </p:spPr>
      </p:pic>
      <p:sp>
        <p:nvSpPr>
          <p:cNvPr id="57" name="TextBox 56">
            <a:extLst>
              <a:ext uri="{FF2B5EF4-FFF2-40B4-BE49-F238E27FC236}">
                <a16:creationId xmlns:a16="http://schemas.microsoft.com/office/drawing/2014/main" id="{EFC2A44D-1B6B-D05F-D231-DE02E442F9F9}"/>
              </a:ext>
            </a:extLst>
          </p:cNvPr>
          <p:cNvSpPr txBox="1"/>
          <p:nvPr/>
        </p:nvSpPr>
        <p:spPr>
          <a:xfrm>
            <a:off x="-631325" y="15891183"/>
            <a:ext cx="11140513" cy="380873"/>
          </a:xfrm>
          <a:prstGeom prst="rect">
            <a:avLst/>
          </a:prstGeom>
          <a:noFill/>
        </p:spPr>
        <p:txBody>
          <a:bodyPr wrap="square">
            <a:spAutoFit/>
          </a:bodyPr>
          <a:lstStyle/>
          <a:p>
            <a:pPr algn="ctr"/>
            <a:r>
              <a:rPr lang="en-US" sz="1875" b="1" i="1" dirty="0">
                <a:latin typeface="Times New Roman" panose="02020603050405020304" pitchFamily="18" charset="0"/>
                <a:cs typeface="Times New Roman" panose="02020603050405020304" pitchFamily="18" charset="0"/>
              </a:rPr>
              <a:t>Figure 1. </a:t>
            </a:r>
            <a:r>
              <a:rPr lang="en-US" sz="1875" i="1" dirty="0">
                <a:latin typeface="Times New Roman" panose="02020603050405020304" pitchFamily="18" charset="0"/>
                <a:cs typeface="Times New Roman" panose="02020603050405020304" pitchFamily="18" charset="0"/>
              </a:rPr>
              <a:t>. Potential Polygenic modifier effect of APC I1307K and MITF E318K </a:t>
            </a:r>
          </a:p>
        </p:txBody>
      </p:sp>
      <p:sp>
        <p:nvSpPr>
          <p:cNvPr id="60" name="Shape 154">
            <a:extLst>
              <a:ext uri="{FF2B5EF4-FFF2-40B4-BE49-F238E27FC236}">
                <a16:creationId xmlns:a16="http://schemas.microsoft.com/office/drawing/2014/main" id="{991135F6-F562-8AC3-6AF2-B54EB1C340D1}"/>
              </a:ext>
            </a:extLst>
          </p:cNvPr>
          <p:cNvSpPr txBox="1"/>
          <p:nvPr/>
        </p:nvSpPr>
        <p:spPr>
          <a:xfrm>
            <a:off x="171994" y="17014404"/>
            <a:ext cx="10337195" cy="787057"/>
          </a:xfrm>
          <a:prstGeom prst="rect">
            <a:avLst/>
          </a:prstGeom>
          <a:solidFill>
            <a:srgbClr val="7030A0"/>
          </a:solidFill>
          <a:ln w="76200">
            <a:solidFill>
              <a:schemeClr val="accent4"/>
            </a:solidFill>
          </a:ln>
        </p:spPr>
        <p:txBody>
          <a:bodyPr lIns="46662" tIns="23318" rIns="46662" bIns="23318" anchor="t" anchorCtr="0">
            <a:noAutofit/>
          </a:bodyPr>
          <a:lstStyle/>
          <a:p>
            <a:pPr algn="ctr">
              <a:buClr>
                <a:srgbClr val="F8F8F8"/>
              </a:buClr>
              <a:buSzPct val="25000"/>
            </a:pPr>
            <a:r>
              <a:rPr lang="en-US" sz="3451" b="1" dirty="0">
                <a:solidFill>
                  <a:schemeClr val="bg1"/>
                </a:solidFill>
                <a:latin typeface="Times New Roman" panose="02020603050405020304" pitchFamily="18" charset="0"/>
                <a:ea typeface="Arial Narrow"/>
                <a:cs typeface="Times New Roman" panose="02020603050405020304" pitchFamily="18" charset="0"/>
                <a:sym typeface="Arial Narrow"/>
              </a:rPr>
              <a:t>Methods</a:t>
            </a:r>
          </a:p>
        </p:txBody>
      </p:sp>
      <p:sp>
        <p:nvSpPr>
          <p:cNvPr id="50" name="TextBox 49">
            <a:extLst>
              <a:ext uri="{FF2B5EF4-FFF2-40B4-BE49-F238E27FC236}">
                <a16:creationId xmlns:a16="http://schemas.microsoft.com/office/drawing/2014/main" id="{7D214105-2374-BAB1-75FC-9AAD161ABFFE}"/>
              </a:ext>
            </a:extLst>
          </p:cNvPr>
          <p:cNvSpPr txBox="1"/>
          <p:nvPr/>
        </p:nvSpPr>
        <p:spPr>
          <a:xfrm>
            <a:off x="250374" y="17989012"/>
            <a:ext cx="10038637" cy="5133136"/>
          </a:xfrm>
          <a:prstGeom prst="rect">
            <a:avLst/>
          </a:prstGeom>
          <a:noFill/>
        </p:spPr>
        <p:txBody>
          <a:bodyPr wrap="square" rtlCol="0">
            <a:spAutoFit/>
          </a:bodyPr>
          <a:lstStyle/>
          <a:p>
            <a:r>
              <a:rPr lang="en-US" sz="2250" dirty="0">
                <a:solidFill>
                  <a:srgbClr val="242424"/>
                </a:solidFill>
                <a:latin typeface="Times New Roman" panose="02020603050405020304" pitchFamily="18" charset="0"/>
                <a:cs typeface="Times New Roman" panose="02020603050405020304" pitchFamily="18" charset="0"/>
              </a:rPr>
              <a:t>We report a detailed clinical, pathologic, and molecular characterization of a patient who developed HGSOC with later hepatic metastases. Histopathologic review, immunohistochemistry, tumor-only next-generation sequencing, and comprehensive germline genetic testing including RNA sequencing were performed to define the molecular basis of disease.</a:t>
            </a:r>
          </a:p>
          <a:p>
            <a:endParaRPr lang="en-US" sz="2250" dirty="0">
              <a:solidFill>
                <a:srgbClr val="242424"/>
              </a:solidFill>
              <a:latin typeface="Times New Roman" panose="02020603050405020304" pitchFamily="18" charset="0"/>
              <a:cs typeface="Times New Roman" panose="02020603050405020304" pitchFamily="18" charset="0"/>
            </a:endParaRPr>
          </a:p>
          <a:p>
            <a:pPr>
              <a:lnSpc>
                <a:spcPct val="106000"/>
              </a:lnSpc>
              <a:spcAft>
                <a:spcPts val="409"/>
              </a:spcAft>
            </a:pPr>
            <a:r>
              <a:rPr lang="en-US" sz="22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Somatic &amp; Germline Testing</a:t>
            </a:r>
          </a:p>
          <a:p>
            <a:pPr>
              <a:lnSpc>
                <a:spcPct val="106000"/>
              </a:lnSpc>
              <a:spcAft>
                <a:spcPts val="409"/>
              </a:spcAft>
            </a:pPr>
            <a:r>
              <a:rPr lang="en-US" sz="2250" dirty="0">
                <a:latin typeface="Times New Roman" panose="02020603050405020304" pitchFamily="18" charset="0"/>
                <a:cs typeface="Times New Roman" panose="02020603050405020304" pitchFamily="18" charset="0"/>
              </a:rPr>
              <a:t>Somatic testing was positive for </a:t>
            </a:r>
            <a:r>
              <a:rPr lang="en-US" sz="2250" i="1" dirty="0">
                <a:latin typeface="Times New Roman" panose="02020603050405020304" pitchFamily="18" charset="0"/>
                <a:cs typeface="Times New Roman" panose="02020603050405020304" pitchFamily="18" charset="0"/>
              </a:rPr>
              <a:t>TP53</a:t>
            </a:r>
            <a:r>
              <a:rPr lang="en-US" sz="2250" dirty="0">
                <a:latin typeface="Times New Roman" panose="02020603050405020304" pitchFamily="18" charset="0"/>
                <a:cs typeface="Times New Roman" panose="02020603050405020304" pitchFamily="18" charset="0"/>
              </a:rPr>
              <a:t>, </a:t>
            </a:r>
            <a:r>
              <a:rPr lang="en-US" sz="2250" i="1" dirty="0">
                <a:latin typeface="Times New Roman" panose="02020603050405020304" pitchFamily="18" charset="0"/>
                <a:cs typeface="Times New Roman" panose="02020603050405020304" pitchFamily="18" charset="0"/>
              </a:rPr>
              <a:t>FGFR2</a:t>
            </a:r>
            <a:r>
              <a:rPr lang="en-US" sz="2250" dirty="0">
                <a:latin typeface="Times New Roman" panose="02020603050405020304" pitchFamily="18" charset="0"/>
                <a:cs typeface="Times New Roman" panose="02020603050405020304" pitchFamily="18" charset="0"/>
              </a:rPr>
              <a:t>,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a:t>
            </a:r>
            <a:r>
              <a:rPr lang="en-US" sz="2250" i="1" dirty="0">
                <a:latin typeface="Times New Roman" panose="02020603050405020304" pitchFamily="18" charset="0"/>
                <a:cs typeface="Times New Roman" panose="02020603050405020304" pitchFamily="18" charset="0"/>
              </a:rPr>
              <a:t>APC</a:t>
            </a:r>
            <a:r>
              <a:rPr lang="en-US" sz="2250" dirty="0">
                <a:latin typeface="Times New Roman" panose="02020603050405020304" pitchFamily="18" charset="0"/>
                <a:cs typeface="Times New Roman" panose="02020603050405020304" pitchFamily="18" charset="0"/>
              </a:rPr>
              <a:t>, and </a:t>
            </a:r>
            <a:r>
              <a:rPr lang="en-US" sz="2250" i="1" dirty="0">
                <a:latin typeface="Times New Roman" panose="02020603050405020304" pitchFamily="18" charset="0"/>
                <a:cs typeface="Times New Roman" panose="02020603050405020304" pitchFamily="18" charset="0"/>
              </a:rPr>
              <a:t>FAT1</a:t>
            </a:r>
            <a:r>
              <a:rPr lang="en-US" sz="2250" dirty="0">
                <a:latin typeface="Times New Roman" panose="02020603050405020304" pitchFamily="18" charset="0"/>
                <a:cs typeface="Times New Roman" panose="02020603050405020304" pitchFamily="18" charset="0"/>
              </a:rPr>
              <a:t> gene deletion. </a:t>
            </a:r>
            <a:r>
              <a:rPr lang="en-US" sz="2250" i="1" dirty="0">
                <a:latin typeface="Times New Roman" panose="02020603050405020304" pitchFamily="18" charset="0"/>
                <a:cs typeface="Times New Roman" panose="02020603050405020304" pitchFamily="18" charset="0"/>
              </a:rPr>
              <a:t>TP53</a:t>
            </a:r>
            <a:r>
              <a:rPr lang="en-US" sz="2250" dirty="0">
                <a:latin typeface="Times New Roman" panose="02020603050405020304" pitchFamily="18" charset="0"/>
                <a:cs typeface="Times New Roman" panose="02020603050405020304" pitchFamily="18" charset="0"/>
              </a:rPr>
              <a:t> is known to be somatic in high-grade serous ovarian carcinoma and was confirmed to be somatic in this case with germline testing. Only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and </a:t>
            </a:r>
            <a:r>
              <a:rPr lang="en-US" sz="2250" i="1" dirty="0">
                <a:latin typeface="Times New Roman" panose="02020603050405020304" pitchFamily="18" charset="0"/>
                <a:cs typeface="Times New Roman" panose="02020603050405020304" pitchFamily="18" charset="0"/>
              </a:rPr>
              <a:t>APC</a:t>
            </a:r>
            <a:r>
              <a:rPr lang="en-US" sz="2250" dirty="0">
                <a:latin typeface="Times New Roman" panose="02020603050405020304" pitchFamily="18" charset="0"/>
                <a:cs typeface="Times New Roman" panose="02020603050405020304" pitchFamily="18" charset="0"/>
              </a:rPr>
              <a:t> variants were positive in germline testing. The </a:t>
            </a:r>
            <a:r>
              <a:rPr lang="en-US" sz="2250" i="1" dirty="0">
                <a:latin typeface="Times New Roman" panose="02020603050405020304" pitchFamily="18" charset="0"/>
                <a:cs typeface="Times New Roman" panose="02020603050405020304" pitchFamily="18" charset="0"/>
              </a:rPr>
              <a:t>APC</a:t>
            </a:r>
            <a:r>
              <a:rPr lang="en-US" sz="2250" dirty="0">
                <a:latin typeface="Times New Roman" panose="02020603050405020304" pitchFamily="18" charset="0"/>
                <a:cs typeface="Times New Roman" panose="02020603050405020304" pitchFamily="18" charset="0"/>
              </a:rPr>
              <a:t> variant showed a variant allele frequency (VAF) of only 16% on tumor testing, far below the expected 50%. However, because this APC variant is a well‑established founder variant, we proceeded with germline testing, which ultimately confirmed its presence. </a:t>
            </a:r>
          </a:p>
        </p:txBody>
      </p:sp>
      <p:sp>
        <p:nvSpPr>
          <p:cNvPr id="61" name="Shape 154">
            <a:extLst>
              <a:ext uri="{FF2B5EF4-FFF2-40B4-BE49-F238E27FC236}">
                <a16:creationId xmlns:a16="http://schemas.microsoft.com/office/drawing/2014/main" id="{9A4544E6-8FBD-CF7E-B065-67AD72DF520B}"/>
              </a:ext>
            </a:extLst>
          </p:cNvPr>
          <p:cNvSpPr txBox="1"/>
          <p:nvPr/>
        </p:nvSpPr>
        <p:spPr>
          <a:xfrm>
            <a:off x="185456" y="23347119"/>
            <a:ext cx="10337195" cy="787057"/>
          </a:xfrm>
          <a:prstGeom prst="rect">
            <a:avLst/>
          </a:prstGeom>
          <a:solidFill>
            <a:srgbClr val="7030A0"/>
          </a:solidFill>
          <a:ln w="76200">
            <a:solidFill>
              <a:schemeClr val="accent4"/>
            </a:solidFill>
          </a:ln>
        </p:spPr>
        <p:txBody>
          <a:bodyPr lIns="46662" tIns="23318" rIns="46662" bIns="23318" anchor="t" anchorCtr="0">
            <a:noAutofit/>
          </a:bodyPr>
          <a:lstStyle/>
          <a:p>
            <a:pPr algn="ctr">
              <a:buClr>
                <a:srgbClr val="F8F8F8"/>
              </a:buClr>
              <a:buSzPct val="25000"/>
            </a:pPr>
            <a:r>
              <a:rPr lang="en-US" sz="3451" b="1" dirty="0">
                <a:solidFill>
                  <a:schemeClr val="bg1"/>
                </a:solidFill>
                <a:latin typeface="Times New Roman" panose="02020603050405020304" pitchFamily="18" charset="0"/>
                <a:ea typeface="Arial Narrow"/>
                <a:cs typeface="Times New Roman" panose="02020603050405020304" pitchFamily="18" charset="0"/>
                <a:sym typeface="Arial Narrow"/>
              </a:rPr>
              <a:t>Case Presentation </a:t>
            </a:r>
          </a:p>
        </p:txBody>
      </p:sp>
      <p:sp>
        <p:nvSpPr>
          <p:cNvPr id="155" name="TextBox 154">
            <a:extLst>
              <a:ext uri="{FF2B5EF4-FFF2-40B4-BE49-F238E27FC236}">
                <a16:creationId xmlns:a16="http://schemas.microsoft.com/office/drawing/2014/main" id="{51A4032A-75D6-854C-9BA7-918CEBE733E6}"/>
              </a:ext>
            </a:extLst>
          </p:cNvPr>
          <p:cNvSpPr txBox="1"/>
          <p:nvPr/>
        </p:nvSpPr>
        <p:spPr>
          <a:xfrm rot="10800000" flipV="1">
            <a:off x="208037" y="24320986"/>
            <a:ext cx="10337195" cy="4939814"/>
          </a:xfrm>
          <a:prstGeom prst="rect">
            <a:avLst/>
          </a:prstGeom>
          <a:noFill/>
        </p:spPr>
        <p:txBody>
          <a:bodyPr wrap="square" rtlCol="0">
            <a:spAutoFit/>
          </a:bodyPr>
          <a:lstStyle/>
          <a:p>
            <a:r>
              <a:rPr lang="en-US" sz="2250" b="1" dirty="0">
                <a:latin typeface="Times New Roman" panose="02020603050405020304" pitchFamily="18" charset="0"/>
                <a:cs typeface="Times New Roman" panose="02020603050405020304" pitchFamily="18" charset="0"/>
              </a:rPr>
              <a:t>Presentation &amp; Relevant Past Medical History </a:t>
            </a:r>
          </a:p>
          <a:p>
            <a:endParaRPr lang="en-US" sz="2250" b="1" dirty="0">
              <a:latin typeface="Times New Roman" panose="02020603050405020304" pitchFamily="18" charset="0"/>
              <a:cs typeface="Times New Roman" panose="02020603050405020304" pitchFamily="18" charset="0"/>
            </a:endParaRPr>
          </a:p>
          <a:p>
            <a:r>
              <a:rPr lang="en-US" sz="2250" dirty="0">
                <a:latin typeface="Times New Roman" panose="02020603050405020304" pitchFamily="18" charset="0"/>
                <a:cs typeface="Times New Roman" panose="02020603050405020304" pitchFamily="18" charset="0"/>
              </a:rPr>
              <a:t>The patient presented to clinic with dysuria and vaginal bleeding and upon further evaluation, discovered an endometrial stripe with trace fluid (4 × 14mm) and a cystic and solid right adnexal mass inseparable from the right ovary (11.6 × 9.2 × 8.1cm). The patient reported menopause starting at age 50 and denied use of hormone replacement therapy. Past medical history consisted of a tubulovillous adenoma detected during a colonoscopy at age 62 with following colonoscopies showing no abnormalities and no history of abnormal Papanicolaou smears or mammograms. History of cancer in the family consisted of only her son, who had a pilocytic astrocytoma at age 12 with reoccurrence at age 15. After discovering metastatic findings, The patient was offered continued treatment options, but the final treatment plan will be determined following further discussion.</a:t>
            </a:r>
          </a:p>
          <a:p>
            <a:endParaRPr lang="en-US" sz="2250" dirty="0">
              <a:latin typeface="Times New Roman" panose="02020603050405020304" pitchFamily="18" charset="0"/>
              <a:cs typeface="Times New Roman" panose="02020603050405020304" pitchFamily="18" charset="0"/>
            </a:endParaRPr>
          </a:p>
        </p:txBody>
      </p:sp>
      <p:sp>
        <p:nvSpPr>
          <p:cNvPr id="22" name="Rounded Rectangle 21">
            <a:extLst>
              <a:ext uri="{FF2B5EF4-FFF2-40B4-BE49-F238E27FC236}">
                <a16:creationId xmlns:a16="http://schemas.microsoft.com/office/drawing/2014/main" id="{5A0B77EA-1770-DB94-1BD0-CA20301D65D5}"/>
              </a:ext>
              <a:ext uri="{C183D7F6-B498-43B3-948B-1728B52AA6E4}">
                <adec:decorative xmlns:adec="http://schemas.microsoft.com/office/drawing/2017/decorative" val="1"/>
              </a:ext>
            </a:extLst>
          </p:cNvPr>
          <p:cNvSpPr/>
          <p:nvPr/>
        </p:nvSpPr>
        <p:spPr>
          <a:xfrm>
            <a:off x="11266499" y="5493685"/>
            <a:ext cx="7156042" cy="1812131"/>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21" b="1" dirty="0"/>
          </a:p>
        </p:txBody>
      </p:sp>
      <p:sp>
        <p:nvSpPr>
          <p:cNvPr id="54" name="TextBox 53">
            <a:extLst>
              <a:ext uri="{FF2B5EF4-FFF2-40B4-BE49-F238E27FC236}">
                <a16:creationId xmlns:a16="http://schemas.microsoft.com/office/drawing/2014/main" id="{1540D870-1AFB-E569-9B7B-752A6B168877}"/>
              </a:ext>
            </a:extLst>
          </p:cNvPr>
          <p:cNvSpPr txBox="1"/>
          <p:nvPr/>
        </p:nvSpPr>
        <p:spPr>
          <a:xfrm>
            <a:off x="11390647" y="5635414"/>
            <a:ext cx="6991471" cy="1477328"/>
          </a:xfrm>
          <a:prstGeom prst="rect">
            <a:avLst/>
          </a:prstGeom>
          <a:noFill/>
        </p:spPr>
        <p:txBody>
          <a:bodyPr wrap="square" rtlCol="0">
            <a:spAutoFit/>
          </a:bodyPr>
          <a:lstStyle/>
          <a:p>
            <a:r>
              <a:rPr lang="en-US" sz="2250" b="1" dirty="0">
                <a:latin typeface="Times New Roman" panose="02020603050405020304" pitchFamily="18" charset="0"/>
                <a:cs typeface="Times New Roman" panose="02020603050405020304" pitchFamily="18" charset="0"/>
              </a:rPr>
              <a:t>Presentation of dysuria and vaginal bleeding at age 74</a:t>
            </a:r>
            <a:endParaRPr lang="en-US" sz="2250" dirty="0">
              <a:latin typeface="Times New Roman" panose="02020603050405020304" pitchFamily="18" charset="0"/>
              <a:cs typeface="Times New Roman" panose="02020603050405020304" pitchFamily="18" charset="0"/>
            </a:endParaRPr>
          </a:p>
          <a:p>
            <a:pPr marL="321446" indent="-321446">
              <a:buFont typeface="Wingdings" pitchFamily="2" charset="2"/>
              <a:buChar char="v"/>
            </a:pPr>
            <a:r>
              <a:rPr lang="en-US" sz="2250" dirty="0">
                <a:latin typeface="Times New Roman" panose="02020603050405020304" pitchFamily="18" charset="0"/>
                <a:cs typeface="Times New Roman" panose="02020603050405020304" pitchFamily="18" charset="0"/>
              </a:rPr>
              <a:t>Endometrial stripe with trace fluid (4 × 14mm) and a cystic and solid right adnexal mass inseparable from the right ovary (11.6 × 9.2 × 8.1cm)</a:t>
            </a:r>
          </a:p>
        </p:txBody>
      </p:sp>
      <p:cxnSp>
        <p:nvCxnSpPr>
          <p:cNvPr id="156" name="Straight Arrow Connector 155">
            <a:extLst>
              <a:ext uri="{FF2B5EF4-FFF2-40B4-BE49-F238E27FC236}">
                <a16:creationId xmlns:a16="http://schemas.microsoft.com/office/drawing/2014/main" id="{E6515276-8536-9900-9752-21D9F591FD56}"/>
              </a:ext>
              <a:ext uri="{C183D7F6-B498-43B3-948B-1728B52AA6E4}">
                <adec:decorative xmlns:adec="http://schemas.microsoft.com/office/drawing/2017/decorative" val="1"/>
              </a:ext>
            </a:extLst>
          </p:cNvPr>
          <p:cNvCxnSpPr>
            <a:cxnSpLocks/>
            <a:stCxn id="22" idx="2"/>
          </p:cNvCxnSpPr>
          <p:nvPr/>
        </p:nvCxnSpPr>
        <p:spPr>
          <a:xfrm flipH="1">
            <a:off x="14835952" y="7305815"/>
            <a:ext cx="8568" cy="73057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9" name="Rounded Rectangle 128">
            <a:extLst>
              <a:ext uri="{FF2B5EF4-FFF2-40B4-BE49-F238E27FC236}">
                <a16:creationId xmlns:a16="http://schemas.microsoft.com/office/drawing/2014/main" id="{5D874EB9-7125-214B-1983-373954DFA9D7}"/>
              </a:ext>
              <a:ext uri="{C183D7F6-B498-43B3-948B-1728B52AA6E4}">
                <adec:decorative xmlns:adec="http://schemas.microsoft.com/office/drawing/2017/decorative" val="1"/>
              </a:ext>
            </a:extLst>
          </p:cNvPr>
          <p:cNvSpPr/>
          <p:nvPr/>
        </p:nvSpPr>
        <p:spPr>
          <a:xfrm>
            <a:off x="12075272" y="8072863"/>
            <a:ext cx="5598295" cy="122401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21"/>
          </a:p>
        </p:txBody>
      </p:sp>
      <p:sp>
        <p:nvSpPr>
          <p:cNvPr id="48" name="TextBox 47">
            <a:extLst>
              <a:ext uri="{FF2B5EF4-FFF2-40B4-BE49-F238E27FC236}">
                <a16:creationId xmlns:a16="http://schemas.microsoft.com/office/drawing/2014/main" id="{BCD8924B-2B71-6971-E7A0-5CBC8CDE6FCD}"/>
              </a:ext>
            </a:extLst>
          </p:cNvPr>
          <p:cNvSpPr txBox="1"/>
          <p:nvPr/>
        </p:nvSpPr>
        <p:spPr>
          <a:xfrm>
            <a:off x="12585978" y="8300298"/>
            <a:ext cx="5783951" cy="784830"/>
          </a:xfrm>
          <a:prstGeom prst="rect">
            <a:avLst/>
          </a:prstGeom>
          <a:noFill/>
        </p:spPr>
        <p:txBody>
          <a:bodyPr wrap="square" rtlCol="0">
            <a:spAutoFit/>
          </a:bodyPr>
          <a:lstStyle/>
          <a:p>
            <a:r>
              <a:rPr lang="en-US" sz="2250" b="1" dirty="0">
                <a:latin typeface="Times New Roman" panose="02020603050405020304" pitchFamily="18" charset="0"/>
                <a:cs typeface="Times New Roman" panose="02020603050405020304" pitchFamily="18" charset="0"/>
              </a:rPr>
              <a:t>Optimal cytoreductive surgery</a:t>
            </a:r>
          </a:p>
          <a:p>
            <a:pPr marL="233788" indent="-233788">
              <a:buFont typeface="Wingdings" pitchFamily="2" charset="2"/>
              <a:buChar char="v"/>
            </a:pPr>
            <a:r>
              <a:rPr lang="en-US" sz="2250" dirty="0">
                <a:latin typeface="Times New Roman" panose="02020603050405020304" pitchFamily="18" charset="0"/>
                <a:cs typeface="Times New Roman" panose="02020603050405020304" pitchFamily="18" charset="0"/>
              </a:rPr>
              <a:t> Mass was confirmed to be HGSOC</a:t>
            </a:r>
          </a:p>
        </p:txBody>
      </p:sp>
      <p:cxnSp>
        <p:nvCxnSpPr>
          <p:cNvPr id="158" name="Straight Arrow Connector 157">
            <a:extLst>
              <a:ext uri="{FF2B5EF4-FFF2-40B4-BE49-F238E27FC236}">
                <a16:creationId xmlns:a16="http://schemas.microsoft.com/office/drawing/2014/main" id="{62269C20-CAC5-673C-4EAF-C2CF1E3C40CD}"/>
              </a:ext>
              <a:ext uri="{C183D7F6-B498-43B3-948B-1728B52AA6E4}">
                <adec:decorative xmlns:adec="http://schemas.microsoft.com/office/drawing/2017/decorative" val="1"/>
              </a:ext>
            </a:extLst>
          </p:cNvPr>
          <p:cNvCxnSpPr>
            <a:cxnSpLocks/>
          </p:cNvCxnSpPr>
          <p:nvPr/>
        </p:nvCxnSpPr>
        <p:spPr>
          <a:xfrm>
            <a:off x="14835947" y="9282417"/>
            <a:ext cx="0" cy="73024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0" name="Rounded Rectangle 129">
            <a:extLst>
              <a:ext uri="{FF2B5EF4-FFF2-40B4-BE49-F238E27FC236}">
                <a16:creationId xmlns:a16="http://schemas.microsoft.com/office/drawing/2014/main" id="{C67E0B22-1166-BBE7-A0E3-629438BFA9B0}"/>
              </a:ext>
              <a:ext uri="{C183D7F6-B498-43B3-948B-1728B52AA6E4}">
                <adec:decorative xmlns:adec="http://schemas.microsoft.com/office/drawing/2017/decorative" val="1"/>
              </a:ext>
            </a:extLst>
          </p:cNvPr>
          <p:cNvSpPr/>
          <p:nvPr/>
        </p:nvSpPr>
        <p:spPr>
          <a:xfrm>
            <a:off x="11941468" y="10063915"/>
            <a:ext cx="6092543" cy="2049794"/>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21"/>
          </a:p>
        </p:txBody>
      </p:sp>
      <p:sp>
        <p:nvSpPr>
          <p:cNvPr id="150" name="TextBox 149">
            <a:extLst>
              <a:ext uri="{FF2B5EF4-FFF2-40B4-BE49-F238E27FC236}">
                <a16:creationId xmlns:a16="http://schemas.microsoft.com/office/drawing/2014/main" id="{2A560204-0CE6-3E77-6B76-59FBFFC357F7}"/>
              </a:ext>
            </a:extLst>
          </p:cNvPr>
          <p:cNvSpPr txBox="1"/>
          <p:nvPr/>
        </p:nvSpPr>
        <p:spPr>
          <a:xfrm>
            <a:off x="12153412" y="10337055"/>
            <a:ext cx="5783951" cy="1823576"/>
          </a:xfrm>
          <a:prstGeom prst="rect">
            <a:avLst/>
          </a:prstGeom>
          <a:noFill/>
        </p:spPr>
        <p:txBody>
          <a:bodyPr wrap="square" rtlCol="0">
            <a:spAutoFit/>
          </a:bodyPr>
          <a:lstStyle/>
          <a:p>
            <a:r>
              <a:rPr lang="en-US" sz="2250" b="1" dirty="0">
                <a:latin typeface="Times New Roman" panose="02020603050405020304" pitchFamily="18" charset="0"/>
                <a:cs typeface="Times New Roman" panose="02020603050405020304" pitchFamily="18" charset="0"/>
              </a:rPr>
              <a:t>Chemotherapy</a:t>
            </a:r>
          </a:p>
          <a:p>
            <a:pPr marL="233788" indent="-233788">
              <a:buFont typeface="Wingdings" pitchFamily="2" charset="2"/>
              <a:buChar char="v"/>
            </a:pPr>
            <a:r>
              <a:rPr lang="en-US" sz="2250" dirty="0">
                <a:latin typeface="Times New Roman" panose="02020603050405020304" pitchFamily="18" charset="0"/>
                <a:cs typeface="Times New Roman" panose="02020603050405020304" pitchFamily="18" charset="0"/>
              </a:rPr>
              <a:t> Completed six cycles of carboplatin and paclitaxel </a:t>
            </a:r>
          </a:p>
          <a:p>
            <a:pPr marL="233788" indent="-233788">
              <a:buFont typeface="Wingdings" pitchFamily="2" charset="2"/>
              <a:buChar char="v"/>
            </a:pPr>
            <a:r>
              <a:rPr lang="en-US" sz="2250" dirty="0">
                <a:latin typeface="Times New Roman" panose="02020603050405020304" pitchFamily="18" charset="0"/>
                <a:cs typeface="Times New Roman" panose="02020603050405020304" pitchFamily="18" charset="0"/>
              </a:rPr>
              <a:t> Maintenance with PARP inhibitor therapy</a:t>
            </a:r>
          </a:p>
          <a:p>
            <a:pPr marL="233788" indent="-233788">
              <a:buFont typeface="Wingdings" pitchFamily="2" charset="2"/>
              <a:buChar char="v"/>
            </a:pPr>
            <a:endParaRPr lang="en-US" sz="2250" dirty="0">
              <a:latin typeface="Times New Roman" panose="02020603050405020304" pitchFamily="18" charset="0"/>
              <a:cs typeface="Times New Roman" panose="02020603050405020304" pitchFamily="18" charset="0"/>
            </a:endParaRPr>
          </a:p>
        </p:txBody>
      </p:sp>
      <p:cxnSp>
        <p:nvCxnSpPr>
          <p:cNvPr id="159" name="Straight Arrow Connector 158">
            <a:extLst>
              <a:ext uri="{FF2B5EF4-FFF2-40B4-BE49-F238E27FC236}">
                <a16:creationId xmlns:a16="http://schemas.microsoft.com/office/drawing/2014/main" id="{009971F2-DA5F-8B7D-494F-4D2D96901B1B}"/>
              </a:ext>
              <a:ext uri="{C183D7F6-B498-43B3-948B-1728B52AA6E4}">
                <adec:decorative xmlns:adec="http://schemas.microsoft.com/office/drawing/2017/decorative" val="1"/>
              </a:ext>
            </a:extLst>
          </p:cNvPr>
          <p:cNvCxnSpPr>
            <a:cxnSpLocks/>
          </p:cNvCxnSpPr>
          <p:nvPr/>
        </p:nvCxnSpPr>
        <p:spPr>
          <a:xfrm>
            <a:off x="14835947" y="12113710"/>
            <a:ext cx="0" cy="73024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8" name="Rounded Rectangle 127">
            <a:extLst>
              <a:ext uri="{FF2B5EF4-FFF2-40B4-BE49-F238E27FC236}">
                <a16:creationId xmlns:a16="http://schemas.microsoft.com/office/drawing/2014/main" id="{4C983E33-D212-F22C-CFB2-CF085FF657B5}"/>
              </a:ext>
              <a:ext uri="{C183D7F6-B498-43B3-948B-1728B52AA6E4}">
                <adec:decorative xmlns:adec="http://schemas.microsoft.com/office/drawing/2017/decorative" val="1"/>
              </a:ext>
            </a:extLst>
          </p:cNvPr>
          <p:cNvSpPr/>
          <p:nvPr/>
        </p:nvSpPr>
        <p:spPr>
          <a:xfrm>
            <a:off x="11871074" y="12936922"/>
            <a:ext cx="6250958" cy="1450974"/>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21"/>
          </a:p>
        </p:txBody>
      </p:sp>
      <p:sp>
        <p:nvSpPr>
          <p:cNvPr id="153" name="TextBox 152">
            <a:extLst>
              <a:ext uri="{FF2B5EF4-FFF2-40B4-BE49-F238E27FC236}">
                <a16:creationId xmlns:a16="http://schemas.microsoft.com/office/drawing/2014/main" id="{45130CB3-CCE9-1D47-0715-BF8AD5527366}"/>
              </a:ext>
            </a:extLst>
          </p:cNvPr>
          <p:cNvSpPr txBox="1"/>
          <p:nvPr/>
        </p:nvSpPr>
        <p:spPr>
          <a:xfrm>
            <a:off x="12075269" y="13199132"/>
            <a:ext cx="5783951" cy="1477328"/>
          </a:xfrm>
          <a:prstGeom prst="rect">
            <a:avLst/>
          </a:prstGeom>
          <a:noFill/>
        </p:spPr>
        <p:txBody>
          <a:bodyPr wrap="square" rtlCol="0">
            <a:spAutoFit/>
          </a:bodyPr>
          <a:lstStyle/>
          <a:p>
            <a:r>
              <a:rPr lang="en-US" sz="2250" b="1" dirty="0">
                <a:latin typeface="Times New Roman" panose="02020603050405020304" pitchFamily="18" charset="0"/>
                <a:cs typeface="Times New Roman" panose="02020603050405020304" pitchFamily="18" charset="0"/>
              </a:rPr>
              <a:t>Metastatic Findings </a:t>
            </a:r>
          </a:p>
          <a:p>
            <a:pPr marL="233788" indent="-233788">
              <a:buFont typeface="Wingdings" pitchFamily="2" charset="2"/>
              <a:buChar char="v"/>
            </a:pPr>
            <a:r>
              <a:rPr lang="en-US" sz="2250" dirty="0">
                <a:latin typeface="Times New Roman" panose="02020603050405020304" pitchFamily="18" charset="0"/>
                <a:cs typeface="Times New Roman" panose="02020603050405020304" pitchFamily="18" charset="0"/>
              </a:rPr>
              <a:t> Liver biopsy confirmed metastatic ovarian carcinoma</a:t>
            </a:r>
          </a:p>
          <a:p>
            <a:pPr marL="233788" indent="-233788">
              <a:buFont typeface="Wingdings" pitchFamily="2" charset="2"/>
              <a:buChar char="v"/>
            </a:pPr>
            <a:endParaRPr lang="en-US" sz="2250" dirty="0">
              <a:latin typeface="Times New Roman" panose="02020603050405020304" pitchFamily="18" charset="0"/>
              <a:cs typeface="Times New Roman" panose="02020603050405020304" pitchFamily="18" charset="0"/>
            </a:endParaRPr>
          </a:p>
        </p:txBody>
      </p:sp>
      <p:cxnSp>
        <p:nvCxnSpPr>
          <p:cNvPr id="164" name="Straight Arrow Connector 163">
            <a:extLst>
              <a:ext uri="{FF2B5EF4-FFF2-40B4-BE49-F238E27FC236}">
                <a16:creationId xmlns:a16="http://schemas.microsoft.com/office/drawing/2014/main" id="{DC860BFF-823C-4813-36BF-8BC81A675647}"/>
              </a:ext>
              <a:ext uri="{C183D7F6-B498-43B3-948B-1728B52AA6E4}">
                <adec:decorative xmlns:adec="http://schemas.microsoft.com/office/drawing/2017/decorative" val="1"/>
              </a:ext>
            </a:extLst>
          </p:cNvPr>
          <p:cNvCxnSpPr>
            <a:cxnSpLocks/>
          </p:cNvCxnSpPr>
          <p:nvPr/>
        </p:nvCxnSpPr>
        <p:spPr>
          <a:xfrm>
            <a:off x="14847754" y="14413907"/>
            <a:ext cx="0" cy="73024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Rounded Rectangle 162">
            <a:extLst>
              <a:ext uri="{FF2B5EF4-FFF2-40B4-BE49-F238E27FC236}">
                <a16:creationId xmlns:a16="http://schemas.microsoft.com/office/drawing/2014/main" id="{9DD70322-ECBE-9571-CD89-9D74B6D7A0F9}"/>
              </a:ext>
              <a:ext uri="{C183D7F6-B498-43B3-948B-1728B52AA6E4}">
                <adec:decorative xmlns:adec="http://schemas.microsoft.com/office/drawing/2017/decorative" val="1"/>
              </a:ext>
            </a:extLst>
          </p:cNvPr>
          <p:cNvSpPr/>
          <p:nvPr/>
        </p:nvSpPr>
        <p:spPr>
          <a:xfrm>
            <a:off x="11828994" y="15209500"/>
            <a:ext cx="6250958" cy="1450974"/>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21"/>
          </a:p>
        </p:txBody>
      </p:sp>
      <p:sp>
        <p:nvSpPr>
          <p:cNvPr id="165" name="TextBox 164">
            <a:extLst>
              <a:ext uri="{FF2B5EF4-FFF2-40B4-BE49-F238E27FC236}">
                <a16:creationId xmlns:a16="http://schemas.microsoft.com/office/drawing/2014/main" id="{87BD63A1-C5FA-A160-55CE-7806BA24FAD5}"/>
              </a:ext>
            </a:extLst>
          </p:cNvPr>
          <p:cNvSpPr txBox="1"/>
          <p:nvPr/>
        </p:nvSpPr>
        <p:spPr>
          <a:xfrm>
            <a:off x="11950659" y="15355672"/>
            <a:ext cx="6028002" cy="1823576"/>
          </a:xfrm>
          <a:prstGeom prst="rect">
            <a:avLst/>
          </a:prstGeom>
          <a:noFill/>
        </p:spPr>
        <p:txBody>
          <a:bodyPr wrap="square" rtlCol="0">
            <a:spAutoFit/>
          </a:bodyPr>
          <a:lstStyle/>
          <a:p>
            <a:r>
              <a:rPr lang="en-US" sz="2250" b="1" dirty="0">
                <a:latin typeface="Times New Roman" panose="02020603050405020304" pitchFamily="18" charset="0"/>
                <a:cs typeface="Times New Roman" panose="02020603050405020304" pitchFamily="18" charset="0"/>
              </a:rPr>
              <a:t>Treatment options </a:t>
            </a:r>
          </a:p>
          <a:p>
            <a:pPr marL="233788" indent="-233788">
              <a:buFont typeface="Wingdings" pitchFamily="2" charset="2"/>
              <a:buChar char="v"/>
            </a:pPr>
            <a:r>
              <a:rPr lang="en-US" sz="2250" dirty="0">
                <a:latin typeface="Times New Roman" panose="02020603050405020304" pitchFamily="18" charset="0"/>
                <a:cs typeface="Times New Roman" panose="02020603050405020304" pitchFamily="18" charset="0"/>
              </a:rPr>
              <a:t>Retreatment with platinum-based chemotherapy</a:t>
            </a:r>
          </a:p>
          <a:p>
            <a:pPr marL="233788" indent="-233788">
              <a:buFont typeface="Wingdings" pitchFamily="2" charset="2"/>
              <a:buChar char="v"/>
            </a:pPr>
            <a:r>
              <a:rPr lang="en-US" sz="2250" dirty="0">
                <a:latin typeface="Times New Roman" panose="02020603050405020304" pitchFamily="18" charset="0"/>
                <a:cs typeface="Times New Roman" panose="02020603050405020304" pitchFamily="18" charset="0"/>
              </a:rPr>
              <a:t>Potential enrollment in a clinical trial</a:t>
            </a:r>
          </a:p>
          <a:p>
            <a:pPr marL="233788" indent="-233788">
              <a:buFont typeface="Wingdings" pitchFamily="2" charset="2"/>
              <a:buChar char="v"/>
            </a:pPr>
            <a:endParaRPr lang="en-US" sz="2250" dirty="0">
              <a:latin typeface="Times New Roman" panose="02020603050405020304" pitchFamily="18" charset="0"/>
              <a:cs typeface="Times New Roman" panose="02020603050405020304" pitchFamily="18" charset="0"/>
            </a:endParaRPr>
          </a:p>
          <a:p>
            <a:pPr marL="233788" indent="-233788">
              <a:buFont typeface="Wingdings" pitchFamily="2" charset="2"/>
              <a:buChar char="v"/>
            </a:pPr>
            <a:endParaRPr lang="en-US" sz="2250" dirty="0">
              <a:latin typeface="Times New Roman" panose="02020603050405020304" pitchFamily="18" charset="0"/>
              <a:cs typeface="Times New Roman" panose="02020603050405020304" pitchFamily="18" charset="0"/>
            </a:endParaRPr>
          </a:p>
        </p:txBody>
      </p:sp>
      <p:sp>
        <p:nvSpPr>
          <p:cNvPr id="162" name="TextBox 161">
            <a:extLst>
              <a:ext uri="{FF2B5EF4-FFF2-40B4-BE49-F238E27FC236}">
                <a16:creationId xmlns:a16="http://schemas.microsoft.com/office/drawing/2014/main" id="{0519AF4E-D72A-AB40-2E57-A7F397E0F007}"/>
              </a:ext>
            </a:extLst>
          </p:cNvPr>
          <p:cNvSpPr txBox="1"/>
          <p:nvPr/>
        </p:nvSpPr>
        <p:spPr>
          <a:xfrm>
            <a:off x="12075269" y="16798375"/>
            <a:ext cx="5605889" cy="380873"/>
          </a:xfrm>
          <a:prstGeom prst="rect">
            <a:avLst/>
          </a:prstGeom>
          <a:noFill/>
        </p:spPr>
        <p:txBody>
          <a:bodyPr wrap="square">
            <a:spAutoFit/>
          </a:bodyPr>
          <a:lstStyle/>
          <a:p>
            <a:pPr algn="ctr"/>
            <a:r>
              <a:rPr lang="en-US" sz="1875" b="1" i="1" dirty="0">
                <a:latin typeface="Times New Roman" panose="02020603050405020304" pitchFamily="18" charset="0"/>
                <a:cs typeface="Times New Roman" panose="02020603050405020304" pitchFamily="18" charset="0"/>
              </a:rPr>
              <a:t>Figure 2. </a:t>
            </a:r>
            <a:r>
              <a:rPr lang="en-US" sz="1875" i="1" dirty="0">
                <a:latin typeface="Times New Roman" panose="02020603050405020304" pitchFamily="18" charset="0"/>
                <a:cs typeface="Times New Roman" panose="02020603050405020304" pitchFamily="18" charset="0"/>
              </a:rPr>
              <a:t>. Clinical History </a:t>
            </a:r>
          </a:p>
        </p:txBody>
      </p:sp>
      <p:sp>
        <p:nvSpPr>
          <p:cNvPr id="131" name="Shape 154">
            <a:extLst>
              <a:ext uri="{FF2B5EF4-FFF2-40B4-BE49-F238E27FC236}">
                <a16:creationId xmlns:a16="http://schemas.microsoft.com/office/drawing/2014/main" id="{B7542D9C-A5A2-7B4A-D2C5-404A92E8FA22}"/>
              </a:ext>
            </a:extLst>
          </p:cNvPr>
          <p:cNvSpPr txBox="1"/>
          <p:nvPr/>
        </p:nvSpPr>
        <p:spPr>
          <a:xfrm>
            <a:off x="10926475" y="17891940"/>
            <a:ext cx="7842505" cy="787057"/>
          </a:xfrm>
          <a:prstGeom prst="rect">
            <a:avLst/>
          </a:prstGeom>
          <a:solidFill>
            <a:srgbClr val="7030A0"/>
          </a:solidFill>
          <a:ln w="76200">
            <a:solidFill>
              <a:schemeClr val="accent4"/>
            </a:solidFill>
          </a:ln>
        </p:spPr>
        <p:txBody>
          <a:bodyPr lIns="46662" tIns="23318" rIns="46662" bIns="23318" anchor="t" anchorCtr="0">
            <a:noAutofit/>
          </a:bodyPr>
          <a:lstStyle/>
          <a:p>
            <a:pPr algn="ctr">
              <a:buClr>
                <a:srgbClr val="F8F8F8"/>
              </a:buClr>
              <a:buSzPct val="25000"/>
            </a:pPr>
            <a:r>
              <a:rPr lang="en-US" sz="3451" b="1" dirty="0">
                <a:solidFill>
                  <a:schemeClr val="bg1"/>
                </a:solidFill>
                <a:latin typeface="Times New Roman" panose="02020603050405020304" pitchFamily="18" charset="0"/>
                <a:ea typeface="Arial Narrow"/>
                <a:cs typeface="Times New Roman" panose="02020603050405020304" pitchFamily="18" charset="0"/>
                <a:sym typeface="Arial Narrow"/>
              </a:rPr>
              <a:t>Discussion</a:t>
            </a:r>
          </a:p>
        </p:txBody>
      </p:sp>
      <p:sp>
        <p:nvSpPr>
          <p:cNvPr id="58" name="TextBox 57" descr="The following demonstrates the WNT/β‑catenin  pathway where two of the genes we are looking at, APC and MITF, indirectly influence each other. APC is part of the destruction complex that contributes to its functionality while MITF is regulated by another part of the destruction complex, known as GSK3. ">
            <a:extLst>
              <a:ext uri="{FF2B5EF4-FFF2-40B4-BE49-F238E27FC236}">
                <a16:creationId xmlns:a16="http://schemas.microsoft.com/office/drawing/2014/main" id="{D7861461-6EAA-72C2-D371-343717764D38}"/>
              </a:ext>
            </a:extLst>
          </p:cNvPr>
          <p:cNvSpPr txBox="1"/>
          <p:nvPr/>
        </p:nvSpPr>
        <p:spPr>
          <a:xfrm rot="10800000" flipV="1">
            <a:off x="11034896" y="18913800"/>
            <a:ext cx="7649411" cy="9787295"/>
          </a:xfrm>
          <a:prstGeom prst="rect">
            <a:avLst/>
          </a:prstGeom>
          <a:noFill/>
        </p:spPr>
        <p:txBody>
          <a:bodyPr wrap="square" rtlCol="0">
            <a:spAutoFit/>
          </a:bodyPr>
          <a:lstStyle/>
          <a:p>
            <a:r>
              <a:rPr lang="en-US" sz="2250" dirty="0">
                <a:latin typeface="Times New Roman" panose="02020603050405020304" pitchFamily="18" charset="0"/>
                <a:cs typeface="Times New Roman" panose="02020603050405020304" pitchFamily="18" charset="0"/>
              </a:rPr>
              <a:t>Although </a:t>
            </a:r>
            <a:r>
              <a:rPr lang="en-US" sz="2250" i="1" dirty="0">
                <a:latin typeface="Times New Roman" panose="02020603050405020304" pitchFamily="18" charset="0"/>
                <a:cs typeface="Times New Roman" panose="02020603050405020304" pitchFamily="18" charset="0"/>
              </a:rPr>
              <a:t>APC</a:t>
            </a:r>
            <a:r>
              <a:rPr lang="en-US" sz="2250" dirty="0">
                <a:latin typeface="Times New Roman" panose="02020603050405020304" pitchFamily="18" charset="0"/>
                <a:cs typeface="Times New Roman" panose="02020603050405020304" pitchFamily="18" charset="0"/>
              </a:rPr>
              <a:t> and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do not interact directly, they both influence shared pathways, with </a:t>
            </a:r>
            <a:r>
              <a:rPr lang="en-US" sz="2250" i="1" dirty="0">
                <a:latin typeface="Times New Roman" panose="02020603050405020304" pitchFamily="18" charset="0"/>
                <a:cs typeface="Times New Roman" panose="02020603050405020304" pitchFamily="18" charset="0"/>
              </a:rPr>
              <a:t>APC</a:t>
            </a:r>
            <a:r>
              <a:rPr lang="en-US" sz="2250" dirty="0">
                <a:latin typeface="Times New Roman" panose="02020603050405020304" pitchFamily="18" charset="0"/>
                <a:cs typeface="Times New Roman" panose="02020603050405020304" pitchFamily="18" charset="0"/>
              </a:rPr>
              <a:t> playing a pivotal role in forming the destruction complex in the WNT/</a:t>
            </a:r>
            <a:r>
              <a:rPr lang="el-GR" sz="2250" dirty="0">
                <a:latin typeface="Times New Roman" panose="02020603050405020304" pitchFamily="18" charset="0"/>
                <a:cs typeface="Times New Roman" panose="02020603050405020304" pitchFamily="18" charset="0"/>
              </a:rPr>
              <a:t>β‑</a:t>
            </a:r>
            <a:r>
              <a:rPr lang="en-US" sz="2250" dirty="0">
                <a:latin typeface="Times New Roman" panose="02020603050405020304" pitchFamily="18" charset="0"/>
                <a:cs typeface="Times New Roman" panose="02020603050405020304" pitchFamily="18" charset="0"/>
              </a:rPr>
              <a:t>catenin pathway while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is regulated by different component of the destruction complex, GSK3</a:t>
            </a:r>
            <a:r>
              <a:rPr lang="el-GR" sz="2250" dirty="0">
                <a:latin typeface="Times New Roman" panose="02020603050405020304" pitchFamily="18" charset="0"/>
                <a:cs typeface="Times New Roman" panose="02020603050405020304" pitchFamily="18" charset="0"/>
              </a:rPr>
              <a:t>β, </a:t>
            </a:r>
            <a:r>
              <a:rPr lang="en-US" sz="2250" dirty="0">
                <a:latin typeface="Times New Roman" panose="02020603050405020304" pitchFamily="18" charset="0"/>
                <a:cs typeface="Times New Roman" panose="02020603050405020304" pitchFamily="18" charset="0"/>
              </a:rPr>
              <a:t>to synergistically produce controlled proliferation in a normal cell [5-8].  Although neither of these variants are linked to ovarian cancer risk, we hypothesize that a co-occurrence of </a:t>
            </a:r>
            <a:r>
              <a:rPr lang="en-US" sz="2250" i="1" dirty="0">
                <a:latin typeface="Times New Roman" panose="02020603050405020304" pitchFamily="18" charset="0"/>
                <a:cs typeface="Times New Roman" panose="02020603050405020304" pitchFamily="18" charset="0"/>
              </a:rPr>
              <a:t>APC</a:t>
            </a:r>
            <a:r>
              <a:rPr lang="en-US" sz="2250" dirty="0">
                <a:latin typeface="Times New Roman" panose="02020603050405020304" pitchFamily="18" charset="0"/>
                <a:cs typeface="Times New Roman" panose="02020603050405020304" pitchFamily="18" charset="0"/>
              </a:rPr>
              <a:t> I1307K and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E318K may reflect a polygenic modifier effect. Co-occurrence of </a:t>
            </a:r>
            <a:r>
              <a:rPr lang="en-US" sz="2250" i="1" dirty="0">
                <a:latin typeface="Times New Roman" panose="02020603050405020304" pitchFamily="18" charset="0"/>
                <a:cs typeface="Times New Roman" panose="02020603050405020304" pitchFamily="18" charset="0"/>
              </a:rPr>
              <a:t>APC</a:t>
            </a:r>
            <a:r>
              <a:rPr lang="en-US" sz="2250" dirty="0">
                <a:latin typeface="Times New Roman" panose="02020603050405020304" pitchFamily="18" charset="0"/>
                <a:cs typeface="Times New Roman" panose="02020603050405020304" pitchFamily="18" charset="0"/>
              </a:rPr>
              <a:t> I1307K and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E318K variants may potentiate tumor activity at the level of GSK3</a:t>
            </a:r>
            <a:r>
              <a:rPr lang="el-GR" sz="2250" dirty="0">
                <a:latin typeface="Times New Roman" panose="02020603050405020304" pitchFamily="18" charset="0"/>
                <a:cs typeface="Times New Roman" panose="02020603050405020304" pitchFamily="18" charset="0"/>
              </a:rPr>
              <a:t>β </a:t>
            </a:r>
            <a:r>
              <a:rPr lang="en-US" sz="2250" dirty="0">
                <a:latin typeface="Times New Roman" panose="02020603050405020304" pitchFamily="18" charset="0"/>
                <a:cs typeface="Times New Roman" panose="02020603050405020304" pitchFamily="18" charset="0"/>
              </a:rPr>
              <a:t>where each of their pathways meet. </a:t>
            </a:r>
          </a:p>
          <a:p>
            <a:endParaRPr lang="en-US" sz="2250" dirty="0">
              <a:latin typeface="Times New Roman" panose="02020603050405020304" pitchFamily="18" charset="0"/>
              <a:cs typeface="Times New Roman" panose="02020603050405020304" pitchFamily="18" charset="0"/>
            </a:endParaRPr>
          </a:p>
          <a:p>
            <a:r>
              <a:rPr lang="en-US" sz="2250" dirty="0">
                <a:latin typeface="Times New Roman" panose="02020603050405020304" pitchFamily="18" charset="0"/>
                <a:cs typeface="Times New Roman" panose="02020603050405020304" pitchFamily="18" charset="0"/>
              </a:rPr>
              <a:t>This interaction has not been characterized and may explain the result in atypical cancers for these mutations including ovarian cancer, although this must be interpreted with caution as the features of this particular case of HGOSC, including metastasis, may have been unrelated to these variants [9]. There is limited data, but some clinical evidence may suggest an association between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E318K and gynecologic malignancies [10]. Oliveira et al. reported that among six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E318K carriers, one individual was diagnosed with ovarian/fallopian tube cancer alongside other gynecologic carcinomas including breast and cervical cancer, and two first-degree relatives of </a:t>
            </a:r>
            <a:r>
              <a:rPr lang="en-US" sz="2250" i="1" dirty="0">
                <a:latin typeface="Times New Roman" panose="02020603050405020304" pitchFamily="18" charset="0"/>
                <a:cs typeface="Times New Roman" panose="02020603050405020304" pitchFamily="18" charset="0"/>
              </a:rPr>
              <a:t>MITF</a:t>
            </a:r>
            <a:r>
              <a:rPr lang="en-US" sz="2250" dirty="0">
                <a:latin typeface="Times New Roman" panose="02020603050405020304" pitchFamily="18" charset="0"/>
                <a:cs typeface="Times New Roman" panose="02020603050405020304" pitchFamily="18" charset="0"/>
              </a:rPr>
              <a:t> E318K carriers had ovarian cancer [10].  Overall, this case highlights the importance of investigating atypical variant combinations and performing comprehensive germline profiling.</a:t>
            </a:r>
          </a:p>
          <a:p>
            <a:endParaRPr lang="en-US" sz="2250" dirty="0">
              <a:latin typeface="Times New Roman" panose="02020603050405020304" pitchFamily="18" charset="0"/>
              <a:cs typeface="Times New Roman" panose="02020603050405020304" pitchFamily="18" charset="0"/>
            </a:endParaRPr>
          </a:p>
        </p:txBody>
      </p:sp>
      <p:grpSp>
        <p:nvGrpSpPr>
          <p:cNvPr id="148" name="Group 147" descr="The following figure demonstrates the WNT/">
            <a:extLst>
              <a:ext uri="{FF2B5EF4-FFF2-40B4-BE49-F238E27FC236}">
                <a16:creationId xmlns:a16="http://schemas.microsoft.com/office/drawing/2014/main" id="{F882F3BC-3082-FCFD-2E0A-3C9DDF60096D}"/>
              </a:ext>
            </a:extLst>
          </p:cNvPr>
          <p:cNvGrpSpPr/>
          <p:nvPr/>
        </p:nvGrpSpPr>
        <p:grpSpPr>
          <a:xfrm>
            <a:off x="18469191" y="5622130"/>
            <a:ext cx="8906816" cy="6571295"/>
            <a:chOff x="17767919" y="20169313"/>
            <a:chExt cx="11303891" cy="7047099"/>
          </a:xfrm>
        </p:grpSpPr>
        <p:pic>
          <p:nvPicPr>
            <p:cNvPr id="144" name="Picture 143">
              <a:extLst>
                <a:ext uri="{FF2B5EF4-FFF2-40B4-BE49-F238E27FC236}">
                  <a16:creationId xmlns:a16="http://schemas.microsoft.com/office/drawing/2014/main" id="{4DD0041C-E31D-31A8-638B-186ADA68555B}"/>
                </a:ext>
              </a:extLst>
            </p:cNvPr>
            <p:cNvPicPr>
              <a:picLocks noChangeAspect="1"/>
            </p:cNvPicPr>
            <p:nvPr/>
          </p:nvPicPr>
          <p:blipFill rotWithShape="1">
            <a:blip r:embed="rId6"/>
            <a:srcRect l="5584" r="3937" b="4093"/>
            <a:stretch/>
          </p:blipFill>
          <p:spPr>
            <a:xfrm>
              <a:off x="17767919" y="20169313"/>
              <a:ext cx="11303891" cy="7047099"/>
            </a:xfrm>
            <a:prstGeom prst="rect">
              <a:avLst/>
            </a:prstGeom>
          </p:spPr>
        </p:pic>
        <p:sp>
          <p:nvSpPr>
            <p:cNvPr id="146" name="Rounded Rectangle 145">
              <a:extLst>
                <a:ext uri="{FF2B5EF4-FFF2-40B4-BE49-F238E27FC236}">
                  <a16:creationId xmlns:a16="http://schemas.microsoft.com/office/drawing/2014/main" id="{BA10C210-82C7-9193-ADB1-648C56C626FA}"/>
                </a:ext>
              </a:extLst>
            </p:cNvPr>
            <p:cNvSpPr/>
            <p:nvPr/>
          </p:nvSpPr>
          <p:spPr>
            <a:xfrm>
              <a:off x="17767919" y="20490543"/>
              <a:ext cx="1035326" cy="691211"/>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5">
                <a:solidFill>
                  <a:schemeClr val="bg1"/>
                </a:solidFill>
              </a:endParaRPr>
            </a:p>
          </p:txBody>
        </p:sp>
      </p:grpSp>
      <p:sp>
        <p:nvSpPr>
          <p:cNvPr id="166" name="TextBox 165">
            <a:extLst>
              <a:ext uri="{FF2B5EF4-FFF2-40B4-BE49-F238E27FC236}">
                <a16:creationId xmlns:a16="http://schemas.microsoft.com/office/drawing/2014/main" id="{6D701B5B-8266-51C4-A202-253CC46E5C41}"/>
              </a:ext>
            </a:extLst>
          </p:cNvPr>
          <p:cNvSpPr txBox="1"/>
          <p:nvPr/>
        </p:nvSpPr>
        <p:spPr>
          <a:xfrm>
            <a:off x="20119654" y="12288395"/>
            <a:ext cx="5605889" cy="380873"/>
          </a:xfrm>
          <a:prstGeom prst="rect">
            <a:avLst/>
          </a:prstGeom>
          <a:noFill/>
        </p:spPr>
        <p:txBody>
          <a:bodyPr wrap="square">
            <a:spAutoFit/>
          </a:bodyPr>
          <a:lstStyle/>
          <a:p>
            <a:pPr algn="ctr"/>
            <a:r>
              <a:rPr lang="en-US" sz="1875" b="1" i="1" dirty="0">
                <a:latin typeface="Times New Roman" panose="02020603050405020304" pitchFamily="18" charset="0"/>
                <a:cs typeface="Times New Roman" panose="02020603050405020304" pitchFamily="18" charset="0"/>
              </a:rPr>
              <a:t>Figure 3. </a:t>
            </a:r>
            <a:r>
              <a:rPr lang="en-US" sz="1875" i="1" dirty="0">
                <a:latin typeface="Times New Roman" panose="02020603050405020304" pitchFamily="18" charset="0"/>
                <a:cs typeface="Times New Roman" panose="02020603050405020304" pitchFamily="18" charset="0"/>
              </a:rPr>
              <a:t>. WNT/</a:t>
            </a:r>
            <a:r>
              <a:rPr lang="el-GR" sz="1875" i="1" dirty="0">
                <a:latin typeface="Times New Roman" panose="02020603050405020304" pitchFamily="18" charset="0"/>
                <a:cs typeface="Times New Roman" panose="02020603050405020304" pitchFamily="18" charset="0"/>
              </a:rPr>
              <a:t>β‑</a:t>
            </a:r>
            <a:r>
              <a:rPr lang="en-US" sz="1875" i="1" dirty="0">
                <a:latin typeface="Times New Roman" panose="02020603050405020304" pitchFamily="18" charset="0"/>
                <a:cs typeface="Times New Roman" panose="02020603050405020304" pitchFamily="18" charset="0"/>
              </a:rPr>
              <a:t>catenin pathway</a:t>
            </a:r>
          </a:p>
        </p:txBody>
      </p:sp>
      <p:sp>
        <p:nvSpPr>
          <p:cNvPr id="167" name="Shape 154">
            <a:extLst>
              <a:ext uri="{FF2B5EF4-FFF2-40B4-BE49-F238E27FC236}">
                <a16:creationId xmlns:a16="http://schemas.microsoft.com/office/drawing/2014/main" id="{97F56C64-E2CC-6184-4636-1990B03A5533}"/>
              </a:ext>
            </a:extLst>
          </p:cNvPr>
          <p:cNvSpPr txBox="1"/>
          <p:nvPr/>
        </p:nvSpPr>
        <p:spPr>
          <a:xfrm>
            <a:off x="19164596" y="13591170"/>
            <a:ext cx="7784844" cy="787057"/>
          </a:xfrm>
          <a:prstGeom prst="rect">
            <a:avLst/>
          </a:prstGeom>
          <a:solidFill>
            <a:srgbClr val="7030A0"/>
          </a:solidFill>
          <a:ln w="76200">
            <a:solidFill>
              <a:schemeClr val="accent4"/>
            </a:solidFill>
          </a:ln>
        </p:spPr>
        <p:txBody>
          <a:bodyPr lIns="46662" tIns="23318" rIns="46662" bIns="23318" anchor="t" anchorCtr="0">
            <a:noAutofit/>
          </a:bodyPr>
          <a:lstStyle/>
          <a:p>
            <a:pPr algn="ctr">
              <a:buClr>
                <a:srgbClr val="F8F8F8"/>
              </a:buClr>
              <a:buSzPct val="25000"/>
            </a:pPr>
            <a:r>
              <a:rPr lang="en-US" sz="3451" b="1" dirty="0">
                <a:solidFill>
                  <a:schemeClr val="bg1"/>
                </a:solidFill>
                <a:latin typeface="Times New Roman" panose="02020603050405020304" pitchFamily="18" charset="0"/>
                <a:ea typeface="Arial Narrow"/>
                <a:cs typeface="Times New Roman" panose="02020603050405020304" pitchFamily="18" charset="0"/>
                <a:sym typeface="Arial Narrow"/>
              </a:rPr>
              <a:t>Conclusions</a:t>
            </a:r>
          </a:p>
        </p:txBody>
      </p:sp>
      <p:sp>
        <p:nvSpPr>
          <p:cNvPr id="132" name="TextBox 131">
            <a:extLst>
              <a:ext uri="{FF2B5EF4-FFF2-40B4-BE49-F238E27FC236}">
                <a16:creationId xmlns:a16="http://schemas.microsoft.com/office/drawing/2014/main" id="{66C0A682-5BE6-F4D1-F663-4478CD3A2E1C}"/>
              </a:ext>
            </a:extLst>
          </p:cNvPr>
          <p:cNvSpPr txBox="1"/>
          <p:nvPr/>
        </p:nvSpPr>
        <p:spPr>
          <a:xfrm rot="10800000" flipV="1">
            <a:off x="19285996" y="14375340"/>
            <a:ext cx="7653818" cy="2862322"/>
          </a:xfrm>
          <a:prstGeom prst="rect">
            <a:avLst/>
          </a:prstGeom>
          <a:noFill/>
        </p:spPr>
        <p:txBody>
          <a:bodyPr wrap="square" rtlCol="0">
            <a:spAutoFit/>
          </a:bodyPr>
          <a:lstStyle/>
          <a:p>
            <a:pPr defTabSz="467575" eaLnBrk="0" fontAlgn="base" hangingPunct="0">
              <a:spcBef>
                <a:spcPct val="0"/>
              </a:spcBef>
              <a:spcAft>
                <a:spcPct val="0"/>
              </a:spcAft>
            </a:pPr>
            <a:endParaRPr lang="en-US" altLang="en-US" sz="2250" dirty="0">
              <a:latin typeface="Times New Roman" panose="02020603050405020304" pitchFamily="18" charset="0"/>
              <a:ea typeface="Calibri" panose="020F0502020204030204" pitchFamily="34" charset="0"/>
              <a:cs typeface="Times New Roman" panose="02020603050405020304" pitchFamily="18" charset="0"/>
            </a:endParaRPr>
          </a:p>
          <a:p>
            <a:pPr marL="233788" indent="-233788" defTabSz="467575" eaLnBrk="0" fontAlgn="base" hangingPunct="0">
              <a:spcBef>
                <a:spcPct val="0"/>
              </a:spcBef>
              <a:spcAft>
                <a:spcPct val="0"/>
              </a:spcAft>
              <a:buFont typeface="Wingdings" pitchFamily="2" charset="2"/>
              <a:buChar char="v"/>
            </a:pPr>
            <a:r>
              <a:rPr lang="en-US" altLang="en-US" sz="2250" dirty="0">
                <a:latin typeface="Times New Roman" panose="02020603050405020304" pitchFamily="18" charset="0"/>
                <a:ea typeface="Calibri" panose="020F0502020204030204" pitchFamily="34" charset="0"/>
                <a:cs typeface="Times New Roman" panose="02020603050405020304" pitchFamily="18" charset="0"/>
              </a:rPr>
              <a:t>Variant interplay at the level of </a:t>
            </a:r>
            <a:r>
              <a:rPr lang="en-US" sz="2250" dirty="0">
                <a:latin typeface="Times New Roman" panose="02020603050405020304" pitchFamily="18" charset="0"/>
                <a:cs typeface="Times New Roman" panose="02020603050405020304" pitchFamily="18" charset="0"/>
              </a:rPr>
              <a:t>GSK3</a:t>
            </a:r>
            <a:r>
              <a:rPr lang="el-GR" sz="2250" dirty="0">
                <a:latin typeface="Times New Roman" panose="02020603050405020304" pitchFamily="18" charset="0"/>
                <a:cs typeface="Times New Roman" panose="02020603050405020304" pitchFamily="18" charset="0"/>
              </a:rPr>
              <a:t>β</a:t>
            </a:r>
            <a:r>
              <a:rPr lang="en-US" sz="2250" dirty="0">
                <a:latin typeface="Times New Roman" panose="02020603050405020304" pitchFamily="18" charset="0"/>
                <a:cs typeface="Times New Roman" panose="02020603050405020304" pitchFamily="18" charset="0"/>
              </a:rPr>
              <a:t> is not yet characterized </a:t>
            </a:r>
          </a:p>
          <a:p>
            <a:pPr marL="233788" indent="-233788" defTabSz="467575" eaLnBrk="0" fontAlgn="base" hangingPunct="0">
              <a:spcBef>
                <a:spcPct val="0"/>
              </a:spcBef>
              <a:spcAft>
                <a:spcPct val="0"/>
              </a:spcAft>
              <a:buFont typeface="Wingdings" pitchFamily="2" charset="2"/>
              <a:buChar char="v"/>
            </a:pPr>
            <a:endParaRPr lang="en-US" altLang="en-US" sz="2250" dirty="0">
              <a:latin typeface="Times New Roman" panose="02020603050405020304" pitchFamily="18" charset="0"/>
              <a:ea typeface="Calibri" panose="020F0502020204030204" pitchFamily="34" charset="0"/>
              <a:cs typeface="Times New Roman" panose="02020603050405020304" pitchFamily="18" charset="0"/>
            </a:endParaRPr>
          </a:p>
          <a:p>
            <a:pPr marL="233788" indent="-233788" defTabSz="467575" eaLnBrk="0" fontAlgn="base" hangingPunct="0">
              <a:spcBef>
                <a:spcPct val="0"/>
              </a:spcBef>
              <a:spcAft>
                <a:spcPct val="0"/>
              </a:spcAft>
              <a:buFont typeface="Wingdings" pitchFamily="2" charset="2"/>
              <a:buChar char="v"/>
            </a:pPr>
            <a:r>
              <a:rPr lang="en-US" altLang="en-US" sz="2250" dirty="0">
                <a:latin typeface="Times New Roman" panose="02020603050405020304" pitchFamily="18" charset="0"/>
                <a:ea typeface="Calibri" panose="020F0502020204030204" pitchFamily="34" charset="0"/>
                <a:cs typeface="Times New Roman" panose="02020603050405020304" pitchFamily="18" charset="0"/>
              </a:rPr>
              <a:t> Limited clinical data on potential association between ovarian cancer and MITF</a:t>
            </a:r>
          </a:p>
          <a:p>
            <a:pPr marL="233788" indent="-233788" defTabSz="467575" eaLnBrk="0" fontAlgn="base" hangingPunct="0">
              <a:spcBef>
                <a:spcPct val="0"/>
              </a:spcBef>
              <a:spcAft>
                <a:spcPct val="0"/>
              </a:spcAft>
              <a:buFont typeface="Wingdings" pitchFamily="2" charset="2"/>
              <a:buChar char="v"/>
            </a:pPr>
            <a:endParaRPr lang="en-US" altLang="en-US" sz="2250" dirty="0">
              <a:latin typeface="Times New Roman" panose="02020603050405020304" pitchFamily="18" charset="0"/>
              <a:ea typeface="Calibri" panose="020F0502020204030204" pitchFamily="34" charset="0"/>
              <a:cs typeface="Times New Roman" panose="02020603050405020304" pitchFamily="18" charset="0"/>
            </a:endParaRPr>
          </a:p>
          <a:p>
            <a:pPr marL="233788" indent="-233788" defTabSz="467575" eaLnBrk="0" fontAlgn="base" hangingPunct="0">
              <a:spcBef>
                <a:spcPct val="0"/>
              </a:spcBef>
              <a:spcAft>
                <a:spcPct val="0"/>
              </a:spcAft>
              <a:buFont typeface="Wingdings" pitchFamily="2" charset="2"/>
              <a:buChar char="v"/>
            </a:pPr>
            <a:r>
              <a:rPr lang="en-US" altLang="en-US" sz="2250" dirty="0">
                <a:latin typeface="Times New Roman" panose="02020603050405020304" pitchFamily="18" charset="0"/>
                <a:ea typeface="Calibri" panose="020F0502020204030204" pitchFamily="34" charset="0"/>
                <a:cs typeface="Times New Roman" panose="02020603050405020304" pitchFamily="18" charset="0"/>
              </a:rPr>
              <a:t>Important to investigate atypical variant combinations and comprehensive germline testing and profiling</a:t>
            </a:r>
          </a:p>
        </p:txBody>
      </p:sp>
      <p:sp>
        <p:nvSpPr>
          <p:cNvPr id="168" name="Shape 154">
            <a:extLst>
              <a:ext uri="{FF2B5EF4-FFF2-40B4-BE49-F238E27FC236}">
                <a16:creationId xmlns:a16="http://schemas.microsoft.com/office/drawing/2014/main" id="{F8A0BF27-B575-A463-5083-753E8B7DD167}"/>
              </a:ext>
            </a:extLst>
          </p:cNvPr>
          <p:cNvSpPr txBox="1"/>
          <p:nvPr/>
        </p:nvSpPr>
        <p:spPr>
          <a:xfrm>
            <a:off x="19295623" y="17891941"/>
            <a:ext cx="7670950" cy="787057"/>
          </a:xfrm>
          <a:prstGeom prst="rect">
            <a:avLst/>
          </a:prstGeom>
          <a:solidFill>
            <a:srgbClr val="7030A0"/>
          </a:solidFill>
          <a:ln w="76200">
            <a:solidFill>
              <a:schemeClr val="accent4"/>
            </a:solidFill>
          </a:ln>
        </p:spPr>
        <p:txBody>
          <a:bodyPr lIns="46662" tIns="23318" rIns="46662" bIns="23318" anchor="t" anchorCtr="0">
            <a:noAutofit/>
          </a:bodyPr>
          <a:lstStyle/>
          <a:p>
            <a:pPr algn="ctr">
              <a:buClr>
                <a:srgbClr val="F8F8F8"/>
              </a:buClr>
              <a:buSzPct val="25000"/>
            </a:pPr>
            <a:r>
              <a:rPr lang="en-US" sz="3451" b="1" dirty="0">
                <a:solidFill>
                  <a:schemeClr val="bg1"/>
                </a:solidFill>
                <a:latin typeface="Times New Roman" panose="02020603050405020304" pitchFamily="18" charset="0"/>
                <a:ea typeface="Arial Narrow"/>
                <a:cs typeface="Times New Roman" panose="02020603050405020304" pitchFamily="18" charset="0"/>
                <a:sym typeface="Arial Narrow"/>
              </a:rPr>
              <a:t>References </a:t>
            </a:r>
          </a:p>
        </p:txBody>
      </p:sp>
      <p:sp>
        <p:nvSpPr>
          <p:cNvPr id="6" name="TextBox 5">
            <a:extLst>
              <a:ext uri="{FF2B5EF4-FFF2-40B4-BE49-F238E27FC236}">
                <a16:creationId xmlns:a16="http://schemas.microsoft.com/office/drawing/2014/main" id="{2DE23F22-7DB1-B5FF-A79E-95CF84927494}"/>
              </a:ext>
            </a:extLst>
          </p:cNvPr>
          <p:cNvSpPr txBox="1"/>
          <p:nvPr/>
        </p:nvSpPr>
        <p:spPr>
          <a:xfrm rot="10800000" flipV="1">
            <a:off x="19430194" y="18913800"/>
            <a:ext cx="7649411" cy="11813427"/>
          </a:xfrm>
          <a:prstGeom prst="rect">
            <a:avLst/>
          </a:prstGeom>
          <a:noFill/>
        </p:spPr>
        <p:txBody>
          <a:bodyPr wrap="square" rtlCol="0">
            <a:spAutoFit/>
          </a:bodyPr>
          <a:lstStyle/>
          <a:p>
            <a:pPr marL="428625" indent="-428625"/>
            <a:r>
              <a:rPr lang="en-US" sz="2000" dirty="0">
                <a:latin typeface="Times New Roman" panose="02020603050405020304" pitchFamily="18" charset="0"/>
                <a:cs typeface="Times New Roman" panose="02020603050405020304" pitchFamily="18" charset="0"/>
              </a:rPr>
              <a:t> 1. </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Valle, L., et al., </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Position statement of the International Society for 	Gastrointestinal Hereditary </a:t>
            </a:r>
            <a:r>
              <a:rPr lang="en-US" sz="2000" i="1" kern="100" dirty="0" err="1">
                <a:latin typeface="Times New Roman" panose="02020603050405020304" pitchFamily="18" charset="0"/>
                <a:ea typeface="Aptos" panose="020B0004020202020204" pitchFamily="34" charset="0"/>
                <a:cs typeface="Times New Roman" panose="02020603050405020304" pitchFamily="18" charset="0"/>
              </a:rPr>
              <a:t>Tumours</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 (</a:t>
            </a:r>
            <a:r>
              <a:rPr lang="en-US" sz="2000" i="1" kern="100" dirty="0" err="1">
                <a:latin typeface="Times New Roman" panose="02020603050405020304" pitchFamily="18" charset="0"/>
                <a:ea typeface="Aptos" panose="020B0004020202020204" pitchFamily="34" charset="0"/>
                <a:cs typeface="Times New Roman" panose="02020603050405020304" pitchFamily="18" charset="0"/>
              </a:rPr>
              <a:t>InSiGHT</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 on APC 	I1307K and cancer risk.</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J Med Genet, 2023. </a:t>
            </a:r>
            <a:r>
              <a:rPr lang="en-US" sz="2000" b="1" kern="100" dirty="0">
                <a:latin typeface="Times New Roman" panose="02020603050405020304" pitchFamily="18" charset="0"/>
                <a:ea typeface="Aptos" panose="020B0004020202020204" pitchFamily="34" charset="0"/>
                <a:cs typeface="Times New Roman" panose="02020603050405020304" pitchFamily="18" charset="0"/>
              </a:rPr>
              <a:t>60</a:t>
            </a:r>
            <a:r>
              <a:rPr lang="en-US" sz="2000" kern="100" dirty="0">
                <a:latin typeface="Times New Roman" panose="02020603050405020304" pitchFamily="18" charset="0"/>
                <a:ea typeface="Aptos" panose="020B0004020202020204" pitchFamily="34" charset="0"/>
                <a:cs typeface="Times New Roman" panose="02020603050405020304" pitchFamily="18" charset="0"/>
              </a:rPr>
              <a:t>(11): p. 1035–	1043.</a:t>
            </a:r>
          </a:p>
          <a:p>
            <a:pPr marL="428625" indent="-428625"/>
            <a:r>
              <a:rPr lang="en-US" sz="2000" kern="100" dirty="0">
                <a:latin typeface="Times New Roman" panose="02020603050405020304" pitchFamily="18" charset="0"/>
                <a:ea typeface="Aptos" panose="020B0004020202020204" pitchFamily="34" charset="0"/>
                <a:cs typeface="Times New Roman" panose="02020603050405020304" pitchFamily="18" charset="0"/>
              </a:rPr>
              <a:t>2.	</a:t>
            </a:r>
            <a:r>
              <a:rPr lang="en-US" sz="2000" kern="100" dirty="0" err="1">
                <a:latin typeface="Times New Roman" panose="02020603050405020304" pitchFamily="18" charset="0"/>
                <a:ea typeface="Aptos" panose="020B0004020202020204" pitchFamily="34" charset="0"/>
                <a:cs typeface="Times New Roman" panose="02020603050405020304" pitchFamily="18" charset="0"/>
              </a:rPr>
              <a:t>Syngal</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S., et al., </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Phenotypic characteristics associated with the 	APC gene I1307K mutation in Ashkenazi Jewish patients with 	colorectal polyps.</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JAMA, 2000. </a:t>
            </a:r>
            <a:r>
              <a:rPr lang="en-US" sz="2000" b="1" kern="100" dirty="0">
                <a:latin typeface="Times New Roman" panose="02020603050405020304" pitchFamily="18" charset="0"/>
                <a:ea typeface="Aptos" panose="020B0004020202020204" pitchFamily="34" charset="0"/>
                <a:cs typeface="Times New Roman" panose="02020603050405020304" pitchFamily="18" charset="0"/>
              </a:rPr>
              <a:t>284</a:t>
            </a:r>
            <a:r>
              <a:rPr lang="en-US" sz="2000" kern="100" dirty="0">
                <a:latin typeface="Times New Roman" panose="02020603050405020304" pitchFamily="18" charset="0"/>
                <a:ea typeface="Aptos" panose="020B0004020202020204" pitchFamily="34" charset="0"/>
                <a:cs typeface="Times New Roman" panose="02020603050405020304" pitchFamily="18" charset="0"/>
              </a:rPr>
              <a:t>(7): p. 857–60.</a:t>
            </a:r>
          </a:p>
          <a:p>
            <a:pPr marL="428625" indent="-428625">
              <a:buAutoNum type="arabicPeriod" startAt="3"/>
            </a:pPr>
            <a:r>
              <a:rPr lang="en-US" sz="2000" kern="100" dirty="0" err="1">
                <a:latin typeface="Times New Roman" panose="02020603050405020304" pitchFamily="18" charset="0"/>
                <a:ea typeface="Aptos" panose="020B0004020202020204" pitchFamily="34" charset="0"/>
                <a:cs typeface="Times New Roman" panose="02020603050405020304" pitchFamily="18" charset="0"/>
              </a:rPr>
              <a:t>Shur</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S., et al., </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A review of APC somatic mosaicism and specific 	APC variants - I1307K and promotor variants.</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Fam Cancer, 	2025. </a:t>
            </a:r>
            <a:r>
              <a:rPr lang="en-US" sz="2000" b="1" kern="100" dirty="0">
                <a:latin typeface="Times New Roman" panose="02020603050405020304" pitchFamily="18" charset="0"/>
                <a:ea typeface="Aptos" panose="020B0004020202020204" pitchFamily="34" charset="0"/>
                <a:cs typeface="Times New Roman" panose="02020603050405020304" pitchFamily="18" charset="0"/>
              </a:rPr>
              <a:t>24</a:t>
            </a:r>
            <a:r>
              <a:rPr lang="en-US" sz="2000" kern="100" dirty="0">
                <a:latin typeface="Times New Roman" panose="02020603050405020304" pitchFamily="18" charset="0"/>
                <a:ea typeface="Aptos" panose="020B0004020202020204" pitchFamily="34" charset="0"/>
                <a:cs typeface="Times New Roman" panose="02020603050405020304" pitchFamily="18" charset="0"/>
              </a:rPr>
              <a:t>(2): p. 39.</a:t>
            </a:r>
          </a:p>
          <a:p>
            <a:pPr marL="428625" indent="-428625">
              <a:buFontTx/>
              <a:buAutoNum type="arabicPeriod" startAt="3"/>
            </a:pPr>
            <a:r>
              <a:rPr lang="en-US" sz="2000" kern="100" dirty="0" err="1">
                <a:latin typeface="Times New Roman" panose="02020603050405020304" pitchFamily="18" charset="0"/>
                <a:ea typeface="Aptos" panose="020B0004020202020204" pitchFamily="34" charset="0"/>
                <a:cs typeface="Times New Roman" panose="02020603050405020304" pitchFamily="18" charset="0"/>
              </a:rPr>
              <a:t>Bertolotto</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C., et al., </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A SUMOylation-defective MITF germline 	mutation predisposes to melanoma and renal carcinoma.</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Nature, 2011. </a:t>
            </a:r>
            <a:r>
              <a:rPr lang="en-US" sz="2000" b="1" kern="100" dirty="0">
                <a:latin typeface="Times New Roman" panose="02020603050405020304" pitchFamily="18" charset="0"/>
                <a:ea typeface="Aptos" panose="020B0004020202020204" pitchFamily="34" charset="0"/>
                <a:cs typeface="Times New Roman" panose="02020603050405020304" pitchFamily="18" charset="0"/>
              </a:rPr>
              <a:t>480</a:t>
            </a:r>
            <a:r>
              <a:rPr lang="en-US" sz="2000" kern="100" dirty="0">
                <a:latin typeface="Times New Roman" panose="02020603050405020304" pitchFamily="18" charset="0"/>
                <a:ea typeface="Aptos" panose="020B0004020202020204" pitchFamily="34" charset="0"/>
                <a:cs typeface="Times New Roman" panose="02020603050405020304" pitchFamily="18" charset="0"/>
              </a:rPr>
              <a:t>(7375): p. 94–8.</a:t>
            </a:r>
          </a:p>
          <a:p>
            <a:pPr marL="428625" indent="-428625">
              <a:buFontTx/>
              <a:buAutoNum type="arabicPeriod" startAt="3"/>
            </a:pPr>
            <a:r>
              <a:rPr lang="en-US" sz="2000" kern="100" dirty="0" err="1">
                <a:latin typeface="Times New Roman" panose="02020603050405020304" pitchFamily="18" charset="0"/>
                <a:ea typeface="Aptos" panose="020B0004020202020204" pitchFamily="34" charset="0"/>
                <a:cs typeface="Times New Roman" panose="02020603050405020304" pitchFamily="18" charset="0"/>
              </a:rPr>
              <a:t>Ngeow</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K.C., et al., </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BRAF/MAPK and GSK3 signaling converges 	to control MITF nuclear export.</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Proc Natl </a:t>
            </a:r>
            <a:r>
              <a:rPr lang="en-US" sz="2000" kern="100" dirty="0" err="1">
                <a:latin typeface="Times New Roman" panose="02020603050405020304" pitchFamily="18" charset="0"/>
                <a:ea typeface="Aptos" panose="020B0004020202020204" pitchFamily="34" charset="0"/>
                <a:cs typeface="Times New Roman" panose="02020603050405020304" pitchFamily="18" charset="0"/>
              </a:rPr>
              <a:t>Acad</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Sci U S A, 	2018. </a:t>
            </a:r>
            <a:r>
              <a:rPr lang="en-US" sz="2000" b="1" kern="100" dirty="0">
                <a:latin typeface="Times New Roman" panose="02020603050405020304" pitchFamily="18" charset="0"/>
                <a:ea typeface="Aptos" panose="020B0004020202020204" pitchFamily="34" charset="0"/>
                <a:cs typeface="Times New Roman" panose="02020603050405020304" pitchFamily="18" charset="0"/>
              </a:rPr>
              <a:t>115</a:t>
            </a:r>
            <a:r>
              <a:rPr lang="en-US" sz="2000" kern="100" dirty="0">
                <a:latin typeface="Times New Roman" panose="02020603050405020304" pitchFamily="18" charset="0"/>
                <a:ea typeface="Aptos" panose="020B0004020202020204" pitchFamily="34" charset="0"/>
                <a:cs typeface="Times New Roman" panose="02020603050405020304" pitchFamily="18" charset="0"/>
              </a:rPr>
              <a:t>(37): p. E8668–E8677.</a:t>
            </a:r>
          </a:p>
          <a:p>
            <a:pPr marL="428625" indent="-428625">
              <a:buFontTx/>
              <a:buAutoNum type="arabicPeriod" startAt="3"/>
            </a:pPr>
            <a:r>
              <a:rPr lang="en-US" sz="2000" kern="100" dirty="0" err="1">
                <a:latin typeface="Times New Roman" panose="02020603050405020304" pitchFamily="18" charset="0"/>
                <a:ea typeface="Aptos" panose="020B0004020202020204" pitchFamily="34" charset="0"/>
                <a:cs typeface="Times New Roman" panose="02020603050405020304" pitchFamily="18" charset="0"/>
              </a:rPr>
              <a:t>Ploper</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D., et al., </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MITF drives </a:t>
            </a:r>
            <a:r>
              <a:rPr lang="en-US" sz="2000" i="1" kern="100" dirty="0" err="1">
                <a:latin typeface="Times New Roman" panose="02020603050405020304" pitchFamily="18" charset="0"/>
                <a:ea typeface="Aptos" panose="020B0004020202020204" pitchFamily="34" charset="0"/>
                <a:cs typeface="Times New Roman" panose="02020603050405020304" pitchFamily="18" charset="0"/>
              </a:rPr>
              <a:t>endolysosomal</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 biogenesis and 	potentiates </a:t>
            </a:r>
            <a:r>
              <a:rPr lang="en-US" sz="2000" i="1" kern="100" dirty="0" err="1">
                <a:latin typeface="Times New Roman" panose="02020603050405020304" pitchFamily="18" charset="0"/>
                <a:ea typeface="Aptos" panose="020B0004020202020204" pitchFamily="34" charset="0"/>
                <a:cs typeface="Times New Roman" panose="02020603050405020304" pitchFamily="18" charset="0"/>
              </a:rPr>
              <a:t>Wnt</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 signaling in melanoma cells.</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Proc Natl </a:t>
            </a:r>
            <a:r>
              <a:rPr lang="en-US" sz="2000" kern="100" dirty="0" err="1">
                <a:latin typeface="Times New Roman" panose="02020603050405020304" pitchFamily="18" charset="0"/>
                <a:ea typeface="Aptos" panose="020B0004020202020204" pitchFamily="34" charset="0"/>
                <a:cs typeface="Times New Roman" panose="02020603050405020304" pitchFamily="18" charset="0"/>
              </a:rPr>
              <a:t>Acad</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Sci U S A, 2015. </a:t>
            </a:r>
            <a:r>
              <a:rPr lang="en-US" sz="2000" b="1" kern="100" dirty="0">
                <a:latin typeface="Times New Roman" panose="02020603050405020304" pitchFamily="18" charset="0"/>
                <a:ea typeface="Aptos" panose="020B0004020202020204" pitchFamily="34" charset="0"/>
                <a:cs typeface="Times New Roman" panose="02020603050405020304" pitchFamily="18" charset="0"/>
              </a:rPr>
              <a:t>112</a:t>
            </a:r>
            <a:r>
              <a:rPr lang="en-US" sz="2000" kern="100" dirty="0">
                <a:latin typeface="Times New Roman" panose="02020603050405020304" pitchFamily="18" charset="0"/>
                <a:ea typeface="Aptos" panose="020B0004020202020204" pitchFamily="34" charset="0"/>
                <a:cs typeface="Times New Roman" panose="02020603050405020304" pitchFamily="18" charset="0"/>
              </a:rPr>
              <a:t>(5): p. E420–9.</a:t>
            </a:r>
          </a:p>
          <a:p>
            <a:pPr marL="428625" indent="-428625">
              <a:buFontTx/>
              <a:buAutoNum type="arabicPeriod" startAt="3"/>
            </a:pPr>
            <a:r>
              <a:rPr lang="en-US" sz="2000" kern="100" dirty="0">
                <a:latin typeface="Times New Roman" panose="02020603050405020304" pitchFamily="18" charset="0"/>
                <a:ea typeface="Aptos" panose="020B0004020202020204" pitchFamily="34" charset="0"/>
                <a:cs typeface="Times New Roman" panose="02020603050405020304" pitchFamily="18" charset="0"/>
              </a:rPr>
              <a:t>Li, C., et al., </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When You Come to a Fork in the Road, Take It: </a:t>
            </a:r>
            <a:r>
              <a:rPr lang="en-US" sz="2000" i="1" kern="100" dirty="0" err="1">
                <a:latin typeface="Times New Roman" panose="02020603050405020304" pitchFamily="18" charset="0"/>
                <a:ea typeface="Aptos" panose="020B0004020202020204" pitchFamily="34" charset="0"/>
                <a:cs typeface="Times New Roman" panose="02020603050405020304" pitchFamily="18" charset="0"/>
              </a:rPr>
              <a:t>Wnt</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 	Signaling Activates Multiple Pathways through the 	APC/</a:t>
            </a:r>
            <a:r>
              <a:rPr lang="en-US" sz="2000" i="1" kern="100" dirty="0" err="1">
                <a:latin typeface="Times New Roman" panose="02020603050405020304" pitchFamily="18" charset="0"/>
                <a:ea typeface="Aptos" panose="020B0004020202020204" pitchFamily="34" charset="0"/>
                <a:cs typeface="Times New Roman" panose="02020603050405020304" pitchFamily="18" charset="0"/>
              </a:rPr>
              <a:t>Axin</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/GSK-3 Complex.</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Cells, 2023. </a:t>
            </a:r>
            <a:r>
              <a:rPr lang="en-US" sz="2000" b="1" kern="100" dirty="0">
                <a:latin typeface="Times New Roman" panose="02020603050405020304" pitchFamily="18" charset="0"/>
                <a:ea typeface="Aptos" panose="020B0004020202020204" pitchFamily="34" charset="0"/>
                <a:cs typeface="Times New Roman" panose="02020603050405020304" pitchFamily="18" charset="0"/>
              </a:rPr>
              <a:t>12</a:t>
            </a:r>
            <a:r>
              <a:rPr lang="en-US" sz="2000" kern="100" dirty="0">
                <a:latin typeface="Times New Roman" panose="02020603050405020304" pitchFamily="18" charset="0"/>
                <a:ea typeface="Aptos" panose="020B0004020202020204" pitchFamily="34" charset="0"/>
                <a:cs typeface="Times New Roman" panose="02020603050405020304" pitchFamily="18" charset="0"/>
              </a:rPr>
              <a:t>(18).</a:t>
            </a:r>
          </a:p>
          <a:p>
            <a:pPr marL="428625" indent="-428625">
              <a:buFontTx/>
              <a:buAutoNum type="arabicPeriod" startAt="3"/>
            </a:pPr>
            <a:r>
              <a:rPr lang="en-US" sz="2000" kern="100" dirty="0" err="1">
                <a:latin typeface="Times New Roman" panose="02020603050405020304" pitchFamily="18" charset="0"/>
                <a:ea typeface="Aptos" panose="020B0004020202020204" pitchFamily="34" charset="0"/>
                <a:cs typeface="Times New Roman" panose="02020603050405020304" pitchFamily="18" charset="0"/>
              </a:rPr>
              <a:t>Rachmin</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I. and D.E. Fisher, </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Microphthalmia-associated 	transcription factor phosphorylation: Cross talk between 	GSK3 and MAPK signaling.</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Pigment Cell Melanoma Res, 	2019. </a:t>
            </a:r>
            <a:r>
              <a:rPr lang="en-US" sz="2000" b="1" kern="100" dirty="0">
                <a:latin typeface="Times New Roman" panose="02020603050405020304" pitchFamily="18" charset="0"/>
                <a:ea typeface="Aptos" panose="020B0004020202020204" pitchFamily="34" charset="0"/>
                <a:cs typeface="Times New Roman" panose="02020603050405020304" pitchFamily="18" charset="0"/>
              </a:rPr>
              <a:t>32</a:t>
            </a:r>
            <a:r>
              <a:rPr lang="en-US" sz="2000" kern="100" dirty="0">
                <a:latin typeface="Times New Roman" panose="02020603050405020304" pitchFamily="18" charset="0"/>
                <a:ea typeface="Aptos" panose="020B0004020202020204" pitchFamily="34" charset="0"/>
                <a:cs typeface="Times New Roman" panose="02020603050405020304" pitchFamily="18" charset="0"/>
              </a:rPr>
              <a:t>(3): p. 345–347.</a:t>
            </a:r>
          </a:p>
          <a:p>
            <a:pPr marL="428625" indent="-428625">
              <a:buFontTx/>
              <a:buAutoNum type="arabicPeriod" startAt="3"/>
            </a:pPr>
            <a:r>
              <a:rPr lang="en-US" sz="2000" kern="100" dirty="0">
                <a:latin typeface="Times New Roman" panose="02020603050405020304" pitchFamily="18" charset="0"/>
                <a:ea typeface="Aptos" panose="020B0004020202020204" pitchFamily="34" charset="0"/>
                <a:cs typeface="Times New Roman" panose="02020603050405020304" pitchFamily="18" charset="0"/>
              </a:rPr>
              <a:t>Narayanan, B., et al., </a:t>
            </a:r>
            <a:r>
              <a:rPr lang="en-US" sz="2000" i="1" kern="100" dirty="0">
                <a:latin typeface="Times New Roman" panose="02020603050405020304" pitchFamily="18" charset="0"/>
                <a:ea typeface="Aptos" panose="020B0004020202020204" pitchFamily="34" charset="0"/>
                <a:cs typeface="Times New Roman" panose="02020603050405020304" pitchFamily="18" charset="0"/>
              </a:rPr>
              <a:t>Growth kinetics of high-grade serous ovarian 	cancer: implications for early detection.</a:t>
            </a:r>
            <a:r>
              <a:rPr lang="en-US" sz="2000" kern="100" dirty="0">
                <a:latin typeface="Times New Roman" panose="02020603050405020304" pitchFamily="18" charset="0"/>
                <a:ea typeface="Aptos" panose="020B0004020202020204" pitchFamily="34" charset="0"/>
                <a:cs typeface="Times New Roman" panose="02020603050405020304" pitchFamily="18" charset="0"/>
              </a:rPr>
              <a:t> Br J Cancer, 2025. 	</a:t>
            </a:r>
            <a:r>
              <a:rPr lang="en-US" sz="2000" b="1" kern="100" dirty="0">
                <a:latin typeface="Times New Roman" panose="02020603050405020304" pitchFamily="18" charset="0"/>
                <a:ea typeface="Aptos" panose="020B0004020202020204" pitchFamily="34" charset="0"/>
                <a:cs typeface="Times New Roman" panose="02020603050405020304" pitchFamily="18" charset="0"/>
              </a:rPr>
              <a:t>133</a:t>
            </a:r>
            <a:r>
              <a:rPr lang="en-US" sz="2000" kern="100" dirty="0">
                <a:latin typeface="Times New Roman" panose="02020603050405020304" pitchFamily="18" charset="0"/>
                <a:ea typeface="Aptos" panose="020B0004020202020204" pitchFamily="34" charset="0"/>
                <a:cs typeface="Times New Roman" panose="02020603050405020304" pitchFamily="18" charset="0"/>
              </a:rPr>
              <a:t>(4): p. 533–538.</a:t>
            </a:r>
          </a:p>
          <a:p>
            <a:pPr marL="428625" indent="-428625">
              <a:buFontTx/>
              <a:buAutoNum type="arabicPeriod" startAt="3"/>
            </a:pPr>
            <a:r>
              <a:rPr lang="en-US" sz="2000" dirty="0">
                <a:latin typeface="Times New Roman" panose="02020603050405020304" pitchFamily="18" charset="0"/>
                <a:ea typeface="Aptos" panose="020B0004020202020204" pitchFamily="34" charset="0"/>
                <a:cs typeface="Times New Roman" panose="02020603050405020304" pitchFamily="18" charset="0"/>
              </a:rPr>
              <a:t>Oliveira, D., et al., </a:t>
            </a:r>
            <a:r>
              <a:rPr lang="en-US" sz="2000" i="1" dirty="0">
                <a:latin typeface="Times New Roman" panose="02020603050405020304" pitchFamily="18" charset="0"/>
                <a:ea typeface="Aptos" panose="020B0004020202020204" pitchFamily="34" charset="0"/>
                <a:cs typeface="Times New Roman" panose="02020603050405020304" pitchFamily="18" charset="0"/>
              </a:rPr>
              <a:t>Developing a DNA Methylation Signature to 	Differentiate High-Grade Serous Ovarian Carcinomas from 	Benign Ovarian Tumors.</a:t>
            </a:r>
            <a:r>
              <a:rPr lang="en-US" sz="2000" dirty="0">
                <a:latin typeface="Times New Roman" panose="02020603050405020304" pitchFamily="18" charset="0"/>
                <a:ea typeface="Aptos" panose="020B0004020202020204" pitchFamily="34" charset="0"/>
                <a:cs typeface="Times New Roman" panose="02020603050405020304" pitchFamily="18" charset="0"/>
              </a:rPr>
              <a:t> Mol </a:t>
            </a:r>
            <a:r>
              <a:rPr lang="en-US" sz="2000" dirty="0" err="1">
                <a:latin typeface="Times New Roman" panose="02020603050405020304" pitchFamily="18" charset="0"/>
                <a:ea typeface="Aptos" panose="020B0004020202020204" pitchFamily="34" charset="0"/>
                <a:cs typeface="Times New Roman" panose="02020603050405020304" pitchFamily="18" charset="0"/>
              </a:rPr>
              <a:t>Diagn</a:t>
            </a:r>
            <a:r>
              <a:rPr lang="en-US" sz="2000" dirty="0">
                <a:latin typeface="Times New Roman" panose="02020603050405020304" pitchFamily="18" charset="0"/>
                <a:ea typeface="Aptos" panose="020B0004020202020204" pitchFamily="34" charset="0"/>
                <a:cs typeface="Times New Roman" panose="02020603050405020304" pitchFamily="18" charset="0"/>
              </a:rPr>
              <a:t> </a:t>
            </a:r>
            <a:r>
              <a:rPr lang="en-US" sz="2000" dirty="0" err="1">
                <a:latin typeface="Times New Roman" panose="02020603050405020304" pitchFamily="18" charset="0"/>
                <a:ea typeface="Aptos" panose="020B0004020202020204" pitchFamily="34" charset="0"/>
                <a:cs typeface="Times New Roman" panose="02020603050405020304" pitchFamily="18" charset="0"/>
              </a:rPr>
              <a:t>Ther</a:t>
            </a:r>
            <a:r>
              <a:rPr lang="en-US" sz="2000" dirty="0">
                <a:latin typeface="Times New Roman" panose="02020603050405020304" pitchFamily="18" charset="0"/>
                <a:ea typeface="Aptos" panose="020B0004020202020204" pitchFamily="34" charset="0"/>
                <a:cs typeface="Times New Roman" panose="02020603050405020304" pitchFamily="18" charset="0"/>
              </a:rPr>
              <a:t>, 2024. </a:t>
            </a:r>
            <a:r>
              <a:rPr lang="en-US" sz="2000" b="1" dirty="0">
                <a:latin typeface="Times New Roman" panose="02020603050405020304" pitchFamily="18" charset="0"/>
                <a:ea typeface="Aptos" panose="020B0004020202020204" pitchFamily="34" charset="0"/>
                <a:cs typeface="Times New Roman" panose="02020603050405020304" pitchFamily="18" charset="0"/>
              </a:rPr>
              <a:t>28</a:t>
            </a:r>
            <a:r>
              <a:rPr lang="en-US" sz="2000" dirty="0">
                <a:latin typeface="Times New Roman" panose="02020603050405020304" pitchFamily="18" charset="0"/>
                <a:ea typeface="Aptos" panose="020B0004020202020204" pitchFamily="34" charset="0"/>
                <a:cs typeface="Times New Roman" panose="02020603050405020304" pitchFamily="18" charset="0"/>
              </a:rPr>
              <a:t>(6): p. 	821–834.</a:t>
            </a:r>
            <a:r>
              <a:rPr lang="en-US" sz="2000" dirty="0">
                <a:latin typeface="Times New Roman" panose="02020603050405020304" pitchFamily="18" charset="0"/>
                <a:cs typeface="Times New Roman" panose="02020603050405020304" pitchFamily="18" charset="0"/>
              </a:rPr>
              <a:t> </a:t>
            </a:r>
          </a:p>
          <a:p>
            <a:pPr marL="428625" indent="-428625">
              <a:buFontTx/>
              <a:buAutoNum type="arabicPeriod" startAt="19"/>
            </a:pPr>
            <a:endParaRPr lang="en-US" sz="2063" kern="100" dirty="0">
              <a:latin typeface="Times New Roman" panose="02020603050405020304" pitchFamily="18" charset="0"/>
              <a:ea typeface="Aptos" panose="020B0004020202020204" pitchFamily="34" charset="0"/>
              <a:cs typeface="Times New Roman" panose="02020603050405020304" pitchFamily="18" charset="0"/>
            </a:endParaRPr>
          </a:p>
          <a:p>
            <a:pPr marL="428625" indent="-428625">
              <a:buAutoNum type="arabicPeriod" startAt="19"/>
            </a:pPr>
            <a:endParaRPr lang="en-US" sz="2063" kern="100" dirty="0">
              <a:latin typeface="Times New Roman" panose="02020603050405020304" pitchFamily="18" charset="0"/>
              <a:ea typeface="Aptos" panose="020B0004020202020204" pitchFamily="34" charset="0"/>
              <a:cs typeface="Times New Roman" panose="02020603050405020304" pitchFamily="18" charset="0"/>
            </a:endParaRPr>
          </a:p>
          <a:p>
            <a:pPr marL="233788" indent="-233788"/>
            <a:endParaRPr lang="en-US" sz="2063" dirty="0">
              <a:latin typeface="Times New Roman" panose="02020603050405020304" pitchFamily="18" charset="0"/>
              <a:cs typeface="Times New Roman" panose="02020603050405020304" pitchFamily="18" charset="0"/>
            </a:endParaRPr>
          </a:p>
          <a:p>
            <a:pPr marL="233788" indent="-233788"/>
            <a:endParaRPr lang="en-US" sz="2250" dirty="0">
              <a:latin typeface="Times New Roman" panose="02020603050405020304" pitchFamily="18" charset="0"/>
              <a:cs typeface="Times New Roman" panose="02020603050405020304" pitchFamily="18" charset="0"/>
            </a:endParaRPr>
          </a:p>
          <a:p>
            <a:pPr marL="233788" indent="-233788"/>
            <a:endParaRPr lang="en-US" sz="2250" dirty="0">
              <a:latin typeface="Times New Roman" panose="02020603050405020304" pitchFamily="18" charset="0"/>
              <a:cs typeface="Times New Roman" panose="02020603050405020304" pitchFamily="18" charset="0"/>
            </a:endParaRPr>
          </a:p>
          <a:p>
            <a:br>
              <a:rPr lang="en-US" sz="921" dirty="0"/>
            </a:br>
            <a:endParaRPr lang="en-US" sz="921" dirty="0"/>
          </a:p>
          <a:p>
            <a:endParaRPr lang="en-US" sz="1636"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4560384"/>
      </p:ext>
    </p:extLst>
  </p:cSld>
  <p:clrMapOvr>
    <a:masterClrMapping/>
  </p:clrMapOvr>
</p:sld>
</file>

<file path=ppt/theme/theme1.xml><?xml version="1.0" encoding="utf-8"?>
<a:theme xmlns:a="http://schemas.openxmlformats.org/drawingml/2006/main" name="Office Theme">
  <a:themeElements>
    <a:clrScheme name="Office Them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30119</TotalTime>
  <Words>1332</Words>
  <Application>Microsoft Macintosh PowerPoint</Application>
  <PresentationFormat>Custom</PresentationFormat>
  <Paragraphs>59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Covey, Samantha C</dc:creator>
  <cp:lastModifiedBy>Covey, Samantha C.</cp:lastModifiedBy>
  <cp:revision>82</cp:revision>
  <dcterms:created xsi:type="dcterms:W3CDTF">2021-09-23T05:07:55Z</dcterms:created>
  <dcterms:modified xsi:type="dcterms:W3CDTF">2026-04-20T17:06:38Z</dcterms:modified>
</cp:coreProperties>
</file>