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56" r:id="rId2"/>
  </p:sldIdLst>
  <p:sldSz cx="27432000" cy="36576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7"/>
    <p:restoredTop sz="94718"/>
  </p:normalViewPr>
  <p:slideViewPr>
    <p:cSldViewPr snapToGrid="0">
      <p:cViewPr>
        <p:scale>
          <a:sx n="28" d="100"/>
          <a:sy n="28" d="100"/>
        </p:scale>
        <p:origin x="14" y="-5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985936"/>
            <a:ext cx="23317200" cy="12733867"/>
          </a:xfrm>
        </p:spPr>
        <p:txBody>
          <a:bodyPr anchor="b"/>
          <a:lstStyle>
            <a:lvl1pPr algn="ctr">
              <a:defRPr sz="18000"/>
            </a:lvl1pPr>
          </a:lstStyle>
          <a:p>
            <a:r>
              <a:rPr lang="en-US"/>
              <a:t>Click to edit Master title style</a:t>
            </a:r>
            <a:endParaRPr lang="en-US" dirty="0"/>
          </a:p>
        </p:txBody>
      </p:sp>
      <p:sp>
        <p:nvSpPr>
          <p:cNvPr id="3" name="Subtitle 2"/>
          <p:cNvSpPr>
            <a:spLocks noGrp="1"/>
          </p:cNvSpPr>
          <p:nvPr>
            <p:ph type="subTitle" idx="1"/>
          </p:nvPr>
        </p:nvSpPr>
        <p:spPr>
          <a:xfrm>
            <a:off x="3429000" y="19210869"/>
            <a:ext cx="20574000" cy="8830731"/>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714623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121697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7" y="1947334"/>
            <a:ext cx="5915025" cy="3099646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85952" y="1947334"/>
            <a:ext cx="17402175" cy="3099646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05154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09687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4" y="9118611"/>
            <a:ext cx="23660100" cy="15214597"/>
          </a:xfrm>
        </p:spPr>
        <p:txBody>
          <a:bodyPr anchor="b"/>
          <a:lstStyle>
            <a:lvl1pPr>
              <a:defRPr sz="18000"/>
            </a:lvl1pPr>
          </a:lstStyle>
          <a:p>
            <a:r>
              <a:rPr lang="en-US"/>
              <a:t>Click to edit Master title style</a:t>
            </a:r>
            <a:endParaRPr lang="en-US" dirty="0"/>
          </a:p>
        </p:txBody>
      </p:sp>
      <p:sp>
        <p:nvSpPr>
          <p:cNvPr id="3" name="Text Placeholder 2"/>
          <p:cNvSpPr>
            <a:spLocks noGrp="1"/>
          </p:cNvSpPr>
          <p:nvPr>
            <p:ph type="body" idx="1"/>
          </p:nvPr>
        </p:nvSpPr>
        <p:spPr>
          <a:xfrm>
            <a:off x="1871664" y="24477144"/>
            <a:ext cx="23660100" cy="8000997"/>
          </a:xfrm>
        </p:spPr>
        <p:txBody>
          <a:bodyPr/>
          <a:lstStyle>
            <a:lvl1pPr marL="0" indent="0">
              <a:buNone/>
              <a:defRPr sz="7200">
                <a:solidFill>
                  <a:schemeClr val="tx1">
                    <a:tint val="82000"/>
                  </a:schemeClr>
                </a:solidFill>
              </a:defRPr>
            </a:lvl1pPr>
            <a:lvl2pPr marL="1371600" indent="0">
              <a:buNone/>
              <a:defRPr sz="6000">
                <a:solidFill>
                  <a:schemeClr val="tx1">
                    <a:tint val="82000"/>
                  </a:schemeClr>
                </a:solidFill>
              </a:defRPr>
            </a:lvl2pPr>
            <a:lvl3pPr marL="2743200" indent="0">
              <a:buNone/>
              <a:defRPr sz="5400">
                <a:solidFill>
                  <a:schemeClr val="tx1">
                    <a:tint val="82000"/>
                  </a:schemeClr>
                </a:solidFill>
              </a:defRPr>
            </a:lvl3pPr>
            <a:lvl4pPr marL="4114800" indent="0">
              <a:buNone/>
              <a:defRPr sz="4800">
                <a:solidFill>
                  <a:schemeClr val="tx1">
                    <a:tint val="82000"/>
                  </a:schemeClr>
                </a:solidFill>
              </a:defRPr>
            </a:lvl4pPr>
            <a:lvl5pPr marL="5486400" indent="0">
              <a:buNone/>
              <a:defRPr sz="4800">
                <a:solidFill>
                  <a:schemeClr val="tx1">
                    <a:tint val="82000"/>
                  </a:schemeClr>
                </a:solidFill>
              </a:defRPr>
            </a:lvl5pPr>
            <a:lvl6pPr marL="6858000" indent="0">
              <a:buNone/>
              <a:defRPr sz="4800">
                <a:solidFill>
                  <a:schemeClr val="tx1">
                    <a:tint val="82000"/>
                  </a:schemeClr>
                </a:solidFill>
              </a:defRPr>
            </a:lvl6pPr>
            <a:lvl7pPr marL="8229600" indent="0">
              <a:buNone/>
              <a:defRPr sz="4800">
                <a:solidFill>
                  <a:schemeClr val="tx1">
                    <a:tint val="82000"/>
                  </a:schemeClr>
                </a:solidFill>
              </a:defRPr>
            </a:lvl7pPr>
            <a:lvl8pPr marL="9601200" indent="0">
              <a:buNone/>
              <a:defRPr sz="4800">
                <a:solidFill>
                  <a:schemeClr val="tx1">
                    <a:tint val="82000"/>
                  </a:schemeClr>
                </a:solidFill>
              </a:defRPr>
            </a:lvl8pPr>
            <a:lvl9pPr marL="10972800" indent="0">
              <a:buNone/>
              <a:defRPr sz="4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177325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85950" y="9736667"/>
            <a:ext cx="11658600" cy="23207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887450" y="9736667"/>
            <a:ext cx="11658600" cy="23207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24477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947342"/>
            <a:ext cx="23660100" cy="70696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89526" y="8966203"/>
            <a:ext cx="11605020" cy="4394197"/>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p:cNvSpPr>
            <a:spLocks noGrp="1"/>
          </p:cNvSpPr>
          <p:nvPr>
            <p:ph sz="half" idx="2"/>
          </p:nvPr>
        </p:nvSpPr>
        <p:spPr>
          <a:xfrm>
            <a:off x="1889526" y="13360400"/>
            <a:ext cx="11605020" cy="19651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87452" y="8966203"/>
            <a:ext cx="11662173" cy="4394197"/>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p:cNvSpPr>
            <a:spLocks noGrp="1"/>
          </p:cNvSpPr>
          <p:nvPr>
            <p:ph sz="quarter" idx="4"/>
          </p:nvPr>
        </p:nvSpPr>
        <p:spPr>
          <a:xfrm>
            <a:off x="13887452" y="13360400"/>
            <a:ext cx="11662173" cy="19651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76422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441061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85221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438400"/>
            <a:ext cx="8847534" cy="8534400"/>
          </a:xfrm>
        </p:spPr>
        <p:txBody>
          <a:bodyPr anchor="b"/>
          <a:lstStyle>
            <a:lvl1pPr>
              <a:defRPr sz="9600"/>
            </a:lvl1pPr>
          </a:lstStyle>
          <a:p>
            <a:r>
              <a:rPr lang="en-US"/>
              <a:t>Click to edit Master title style</a:t>
            </a:r>
            <a:endParaRPr lang="en-US" dirty="0"/>
          </a:p>
        </p:txBody>
      </p:sp>
      <p:sp>
        <p:nvSpPr>
          <p:cNvPr id="3" name="Content Placeholder 2"/>
          <p:cNvSpPr>
            <a:spLocks noGrp="1"/>
          </p:cNvSpPr>
          <p:nvPr>
            <p:ph idx="1"/>
          </p:nvPr>
        </p:nvSpPr>
        <p:spPr>
          <a:xfrm>
            <a:off x="11662173" y="5266275"/>
            <a:ext cx="13887450" cy="25992667"/>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89523" y="10972800"/>
            <a:ext cx="8847534" cy="20328469"/>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70392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2438400"/>
            <a:ext cx="8847534" cy="8534400"/>
          </a:xfrm>
        </p:spPr>
        <p:txBody>
          <a:bodyPr anchor="b"/>
          <a:lstStyle>
            <a:lvl1pPr>
              <a:defRPr sz="9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62173" y="5266275"/>
            <a:ext cx="13887450" cy="25992667"/>
          </a:xfrm>
        </p:spPr>
        <p:txBody>
          <a:bodyPr anchor="t"/>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a:t>Click icon to add picture</a:t>
            </a:r>
            <a:endParaRPr lang="en-US" dirty="0"/>
          </a:p>
        </p:txBody>
      </p:sp>
      <p:sp>
        <p:nvSpPr>
          <p:cNvPr id="4" name="Text Placeholder 3"/>
          <p:cNvSpPr>
            <a:spLocks noGrp="1"/>
          </p:cNvSpPr>
          <p:nvPr>
            <p:ph type="body" sz="half" idx="2"/>
          </p:nvPr>
        </p:nvSpPr>
        <p:spPr>
          <a:xfrm>
            <a:off x="1889523" y="10972800"/>
            <a:ext cx="8847534" cy="20328469"/>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0633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1947342"/>
            <a:ext cx="23660100" cy="70696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85950" y="9736667"/>
            <a:ext cx="23660100" cy="23207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85950" y="33900542"/>
            <a:ext cx="6172200" cy="1947333"/>
          </a:xfrm>
          <a:prstGeom prst="rect">
            <a:avLst/>
          </a:prstGeom>
        </p:spPr>
        <p:txBody>
          <a:bodyPr vert="horz" lIns="91440" tIns="45720" rIns="91440" bIns="45720" rtlCol="0" anchor="ctr"/>
          <a:lstStyle>
            <a:lvl1pPr algn="l">
              <a:defRPr sz="3600">
                <a:solidFill>
                  <a:schemeClr val="tx1">
                    <a:tint val="82000"/>
                  </a:schemeClr>
                </a:solidFill>
              </a:defRPr>
            </a:lvl1pPr>
          </a:lstStyle>
          <a:p>
            <a:fld id="{7A54D2E2-602F-8143-92A3-25C7162D8777}" type="datetimeFigureOut">
              <a:rPr lang="en-US" smtClean="0"/>
              <a:t>4/16/2026</a:t>
            </a:fld>
            <a:endParaRPr lang="en-US"/>
          </a:p>
        </p:txBody>
      </p:sp>
      <p:sp>
        <p:nvSpPr>
          <p:cNvPr id="5" name="Footer Placeholder 4"/>
          <p:cNvSpPr>
            <a:spLocks noGrp="1"/>
          </p:cNvSpPr>
          <p:nvPr>
            <p:ph type="ftr" sz="quarter" idx="3"/>
          </p:nvPr>
        </p:nvSpPr>
        <p:spPr>
          <a:xfrm>
            <a:off x="9086850" y="33900542"/>
            <a:ext cx="9258300" cy="1947333"/>
          </a:xfrm>
          <a:prstGeom prst="rect">
            <a:avLst/>
          </a:prstGeom>
        </p:spPr>
        <p:txBody>
          <a:bodyPr vert="horz" lIns="91440" tIns="45720" rIns="91440" bIns="45720" rtlCol="0" anchor="ctr"/>
          <a:lstStyle>
            <a:lvl1pPr algn="ctr">
              <a:defRPr sz="3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9373850" y="33900542"/>
            <a:ext cx="6172200" cy="1947333"/>
          </a:xfrm>
          <a:prstGeom prst="rect">
            <a:avLst/>
          </a:prstGeom>
        </p:spPr>
        <p:txBody>
          <a:bodyPr vert="horz" lIns="91440" tIns="45720" rIns="91440" bIns="45720" rtlCol="0" anchor="ctr"/>
          <a:lstStyle>
            <a:lvl1pPr algn="r">
              <a:defRPr sz="360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346350033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24684"/>
            <a:ext cx="27432000" cy="5212080"/>
          </a:xfrm>
          <a:prstGeom prst="rect">
            <a:avLst/>
          </a:prstGeom>
          <a:solidFill>
            <a:srgbClr val="461D7C"/>
          </a:solidFill>
        </p:spPr>
        <p:txBody>
          <a:bodyPr wrap="square" rtlCol="0">
            <a:spAutoFit/>
          </a:bodyPr>
          <a:lstStyle/>
          <a:p>
            <a:endParaRPr lang="en-US" sz="17323" dirty="0"/>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1830406" y="346993"/>
            <a:ext cx="23771178" cy="4982123"/>
          </a:xfrm>
        </p:spPr>
        <p:txBody>
          <a:bodyPr>
            <a:normAutofit lnSpcReduction="10000"/>
          </a:bodyPr>
          <a:lstStyle/>
          <a:p>
            <a:pPr>
              <a:spcBef>
                <a:spcPts val="1263"/>
              </a:spcBef>
            </a:pPr>
            <a:r>
              <a:rPr lang="en-US" sz="10947" b="1" dirty="0">
                <a:solidFill>
                  <a:schemeClr val="bg1"/>
                </a:solidFill>
                <a:latin typeface="Calibri" panose="020F0502020204030204" pitchFamily="34" charset="0"/>
                <a:cs typeface="Calibri" panose="020F0502020204030204" pitchFamily="34" charset="0"/>
              </a:rPr>
              <a:t>Meningitis Complications </a:t>
            </a:r>
          </a:p>
          <a:p>
            <a:pPr>
              <a:spcBef>
                <a:spcPts val="1263"/>
              </a:spcBef>
            </a:pPr>
            <a:r>
              <a:rPr lang="en-US" sz="10947" b="1" dirty="0">
                <a:solidFill>
                  <a:schemeClr val="bg1"/>
                </a:solidFill>
                <a:latin typeface="Calibri" panose="020F0502020204030204" pitchFamily="34" charset="0"/>
                <a:cs typeface="Calibri" panose="020F0502020204030204" pitchFamily="34" charset="0"/>
              </a:rPr>
              <a:t>in a Patient with AIDS</a:t>
            </a:r>
          </a:p>
          <a:p>
            <a:pPr>
              <a:spcBef>
                <a:spcPts val="1263"/>
              </a:spcBef>
            </a:pPr>
            <a:r>
              <a:rPr lang="en-US" sz="4105" dirty="0">
                <a:solidFill>
                  <a:schemeClr val="bg1"/>
                </a:solidFill>
                <a:latin typeface="Calibri" panose="020F0502020204030204" pitchFamily="34" charset="0"/>
                <a:cs typeface="Calibri" panose="020F0502020204030204" pitchFamily="34" charset="0"/>
              </a:rPr>
              <a:t>Meagan Kelly, BSE</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Travis Quillin, BS</a:t>
            </a:r>
            <a:r>
              <a:rPr lang="en-US" sz="4105" baseline="30000" dirty="0">
                <a:solidFill>
                  <a:schemeClr val="bg1"/>
                </a:solidFill>
                <a:latin typeface="Calibri" panose="020F0502020204030204" pitchFamily="34" charset="0"/>
                <a:cs typeface="Calibri" panose="020F0502020204030204" pitchFamily="34" charset="0"/>
              </a:rPr>
              <a:t>2</a:t>
            </a:r>
            <a:r>
              <a:rPr lang="en-US" sz="4105" dirty="0">
                <a:solidFill>
                  <a:schemeClr val="bg1"/>
                </a:solidFill>
                <a:latin typeface="Calibri" panose="020F0502020204030204" pitchFamily="34" charset="0"/>
                <a:cs typeface="Calibri" panose="020F0502020204030204" pitchFamily="34" charset="0"/>
              </a:rPr>
              <a:t>, Alex Anderson, MD</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Sophia Courcelle, MD</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a:t>
            </a:r>
          </a:p>
          <a:p>
            <a:pPr>
              <a:spcBef>
                <a:spcPts val="1263"/>
              </a:spcBef>
            </a:pPr>
            <a:r>
              <a:rPr lang="en-US" sz="4105" dirty="0">
                <a:solidFill>
                  <a:schemeClr val="bg1"/>
                </a:solidFill>
                <a:latin typeface="Calibri" panose="020F0502020204030204" pitchFamily="34" charset="0"/>
                <a:cs typeface="Calibri" panose="020F0502020204030204" pitchFamily="34" charset="0"/>
              </a:rPr>
              <a:t>Jeffery White, MD</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Mary Katherine Moore, MD</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Victoria McCray, MD</a:t>
            </a:r>
            <a:r>
              <a:rPr lang="en-US" sz="4105" baseline="30000" dirty="0">
                <a:solidFill>
                  <a:schemeClr val="bg1"/>
                </a:solidFill>
                <a:latin typeface="Calibri" panose="020F0502020204030204" pitchFamily="34" charset="0"/>
                <a:cs typeface="Calibri" panose="020F0502020204030204" pitchFamily="34" charset="0"/>
              </a:rPr>
              <a:t>1</a:t>
            </a:r>
            <a:r>
              <a:rPr lang="en-US" sz="4105" dirty="0">
                <a:solidFill>
                  <a:schemeClr val="bg1"/>
                </a:solidFill>
                <a:latin typeface="Calibri" panose="020F0502020204030204" pitchFamily="34" charset="0"/>
                <a:cs typeface="Calibri" panose="020F0502020204030204" pitchFamily="34" charset="0"/>
              </a:rPr>
              <a:t>, Luke </a:t>
            </a:r>
            <a:r>
              <a:rPr lang="en-US" sz="4105" dirty="0" err="1">
                <a:solidFill>
                  <a:schemeClr val="bg1"/>
                </a:solidFill>
                <a:latin typeface="Calibri" panose="020F0502020204030204" pitchFamily="34" charset="0"/>
                <a:cs typeface="Calibri" panose="020F0502020204030204" pitchFamily="34" charset="0"/>
              </a:rPr>
              <a:t>Yesbeck</a:t>
            </a:r>
            <a:r>
              <a:rPr lang="en-US" sz="4105" dirty="0">
                <a:solidFill>
                  <a:schemeClr val="bg1"/>
                </a:solidFill>
                <a:latin typeface="Calibri" panose="020F0502020204030204" pitchFamily="34" charset="0"/>
                <a:cs typeface="Calibri" panose="020F0502020204030204" pitchFamily="34" charset="0"/>
              </a:rPr>
              <a:t>, DO</a:t>
            </a:r>
            <a:r>
              <a:rPr lang="en-US" sz="4105" baseline="30000" dirty="0">
                <a:solidFill>
                  <a:schemeClr val="bg1"/>
                </a:solidFill>
                <a:latin typeface="Calibri" panose="020F0502020204030204" pitchFamily="34" charset="0"/>
                <a:cs typeface="Calibri" panose="020F0502020204030204" pitchFamily="34" charset="0"/>
              </a:rPr>
              <a:t>1</a:t>
            </a:r>
            <a:endParaRPr lang="en-US" sz="4105" dirty="0">
              <a:solidFill>
                <a:schemeClr val="bg1"/>
              </a:solidFill>
              <a:latin typeface="Calibri" panose="020F0502020204030204" pitchFamily="34" charset="0"/>
              <a:cs typeface="Calibri" panose="020F0502020204030204" pitchFamily="34" charset="0"/>
            </a:endParaRPr>
          </a:p>
          <a:p>
            <a:pPr>
              <a:spcBef>
                <a:spcPts val="1263"/>
              </a:spcBef>
            </a:pPr>
            <a:r>
              <a:rPr lang="en-US" sz="2737" dirty="0">
                <a:solidFill>
                  <a:schemeClr val="bg1"/>
                </a:solidFill>
                <a:latin typeface="Calibri" panose="020F0502020204030204" pitchFamily="34" charset="0"/>
                <a:cs typeface="Calibri" panose="020F0502020204030204" pitchFamily="34" charset="0"/>
              </a:rPr>
              <a:t>1. LSU Health New Orleans  2. Burrell College of Osteopathic Medicine</a:t>
            </a:r>
          </a:p>
        </p:txBody>
      </p:sp>
      <p:pic>
        <p:nvPicPr>
          <p:cNvPr id="13" name="Picture 12" descr="LSU Health New Orleans logo">
            <a:extLst>
              <a:ext uri="{FF2B5EF4-FFF2-40B4-BE49-F238E27FC236}">
                <a16:creationId xmlns:a16="http://schemas.microsoft.com/office/drawing/2014/main" id="{44D5587B-B048-965A-C831-CBE1A0239817}"/>
              </a:ext>
            </a:extLst>
          </p:cNvPr>
          <p:cNvPicPr>
            <a:picLocks noChangeAspect="1"/>
          </p:cNvPicPr>
          <p:nvPr/>
        </p:nvPicPr>
        <p:blipFill>
          <a:blip r:embed="rId2"/>
          <a:stretch>
            <a:fillRect/>
          </a:stretch>
        </p:blipFill>
        <p:spPr>
          <a:xfrm>
            <a:off x="22465512" y="336404"/>
            <a:ext cx="4595506" cy="1292486"/>
          </a:xfrm>
          <a:prstGeom prst="rect">
            <a:avLst/>
          </a:prstGeom>
        </p:spPr>
      </p:pic>
      <p:sp>
        <p:nvSpPr>
          <p:cNvPr id="2" name="TextBox 1">
            <a:extLst>
              <a:ext uri="{FF2B5EF4-FFF2-40B4-BE49-F238E27FC236}">
                <a16:creationId xmlns:a16="http://schemas.microsoft.com/office/drawing/2014/main" id="{CFCB7949-8A08-6320-E94D-7EE13B0ACDB1}"/>
              </a:ext>
            </a:extLst>
          </p:cNvPr>
          <p:cNvSpPr txBox="1"/>
          <p:nvPr/>
        </p:nvSpPr>
        <p:spPr>
          <a:xfrm>
            <a:off x="1019660" y="5603232"/>
            <a:ext cx="12225491" cy="1064266"/>
          </a:xfrm>
          <a:prstGeom prst="rect">
            <a:avLst/>
          </a:prstGeom>
          <a:solidFill>
            <a:srgbClr val="EBE1F8"/>
          </a:solidFill>
        </p:spPr>
        <p:txBody>
          <a:bodyPr wrap="square" rtlCol="0">
            <a:spAutoFit/>
          </a:bodyPr>
          <a:lstStyle/>
          <a:p>
            <a:pPr algn="ctr"/>
            <a:r>
              <a:rPr lang="en-US" sz="6316" b="1" dirty="0"/>
              <a:t>Introduction</a:t>
            </a:r>
            <a:r>
              <a:rPr lang="en-US" sz="6316" dirty="0"/>
              <a:t> </a:t>
            </a:r>
          </a:p>
        </p:txBody>
      </p:sp>
      <p:sp>
        <p:nvSpPr>
          <p:cNvPr id="15" name="TextBox 14">
            <a:extLst>
              <a:ext uri="{FF2B5EF4-FFF2-40B4-BE49-F238E27FC236}">
                <a16:creationId xmlns:a16="http://schemas.microsoft.com/office/drawing/2014/main" id="{5A8F4181-8BDE-093D-2995-DF1505922D92}"/>
              </a:ext>
            </a:extLst>
          </p:cNvPr>
          <p:cNvSpPr txBox="1"/>
          <p:nvPr/>
        </p:nvSpPr>
        <p:spPr>
          <a:xfrm>
            <a:off x="1019660" y="6919042"/>
            <a:ext cx="12225492" cy="2862322"/>
          </a:xfrm>
          <a:prstGeom prst="rect">
            <a:avLst/>
          </a:prstGeom>
          <a:noFill/>
        </p:spPr>
        <p:txBody>
          <a:bodyPr wrap="square" rtlCol="0">
            <a:spAutoFit/>
          </a:bodyPr>
          <a:lstStyle/>
          <a:p>
            <a:pPr marL="802111" indent="-802111">
              <a:buFont typeface="Arial" panose="020B0604020202020204" pitchFamily="34" charset="0"/>
              <a:buChar char="•"/>
            </a:pPr>
            <a:r>
              <a:rPr lang="en-US" sz="3600" dirty="0"/>
              <a:t>Streptococcus pneumoniae is the most common cause of community-acquired bacterial meningitis in adults. </a:t>
            </a:r>
          </a:p>
          <a:p>
            <a:pPr marL="802111" indent="-802111">
              <a:buFont typeface="Arial" panose="020B0604020202020204" pitchFamily="34" charset="0"/>
              <a:buChar char="•"/>
            </a:pPr>
            <a:r>
              <a:rPr lang="en-US" sz="3600" dirty="0"/>
              <a:t>Neurologic complications occur more frequently in those with HIV, including focal neurologic deficits and altered consciousness.</a:t>
            </a:r>
          </a:p>
        </p:txBody>
      </p:sp>
      <p:sp>
        <p:nvSpPr>
          <p:cNvPr id="14" name="TextBox 13">
            <a:extLst>
              <a:ext uri="{FF2B5EF4-FFF2-40B4-BE49-F238E27FC236}">
                <a16:creationId xmlns:a16="http://schemas.microsoft.com/office/drawing/2014/main" id="{90793E03-ED36-F65B-0438-5610C4EF3C2C}"/>
              </a:ext>
            </a:extLst>
          </p:cNvPr>
          <p:cNvSpPr txBox="1"/>
          <p:nvPr/>
        </p:nvSpPr>
        <p:spPr>
          <a:xfrm>
            <a:off x="1019657" y="10006277"/>
            <a:ext cx="12225491" cy="1064266"/>
          </a:xfrm>
          <a:prstGeom prst="rect">
            <a:avLst/>
          </a:prstGeom>
          <a:solidFill>
            <a:srgbClr val="EBE1F8"/>
          </a:solidFill>
        </p:spPr>
        <p:txBody>
          <a:bodyPr wrap="square" rtlCol="0">
            <a:spAutoFit/>
          </a:bodyPr>
          <a:lstStyle/>
          <a:p>
            <a:pPr algn="ctr"/>
            <a:r>
              <a:rPr lang="en-US" sz="6316" b="1" dirty="0"/>
              <a:t>Case Presentation</a:t>
            </a:r>
            <a:r>
              <a:rPr lang="en-US" sz="6316" dirty="0"/>
              <a:t> </a:t>
            </a:r>
          </a:p>
        </p:txBody>
      </p:sp>
      <p:sp>
        <p:nvSpPr>
          <p:cNvPr id="16" name="TextBox 15">
            <a:extLst>
              <a:ext uri="{FF2B5EF4-FFF2-40B4-BE49-F238E27FC236}">
                <a16:creationId xmlns:a16="http://schemas.microsoft.com/office/drawing/2014/main" id="{B742B25D-20AA-21EB-88AE-9033BC9F128B}"/>
              </a:ext>
            </a:extLst>
          </p:cNvPr>
          <p:cNvSpPr txBox="1"/>
          <p:nvPr/>
        </p:nvSpPr>
        <p:spPr>
          <a:xfrm>
            <a:off x="1019659" y="11295456"/>
            <a:ext cx="12225492" cy="20587046"/>
          </a:xfrm>
          <a:prstGeom prst="rect">
            <a:avLst/>
          </a:prstGeom>
          <a:noFill/>
        </p:spPr>
        <p:txBody>
          <a:bodyPr wrap="square" rtlCol="0">
            <a:spAutoFit/>
          </a:bodyPr>
          <a:lstStyle/>
          <a:p>
            <a:pPr>
              <a:spcAft>
                <a:spcPts val="1263"/>
              </a:spcAft>
            </a:pPr>
            <a:r>
              <a:rPr lang="en-US" sz="3600" dirty="0"/>
              <a:t>A 60-year-old transgender woman with a past medical history of HIV/AIDS (CD4 92/CD4% 6.1, VL&lt;50), treated chronic hepatitis C, chronic pain, anxiety, and neuropathy presented with acute altered mental status. She was previously independent in activities of daily living and was found down and aphasic after one day of decreased oral intake and a few days of diarrhea.</a:t>
            </a:r>
          </a:p>
          <a:p>
            <a:pPr>
              <a:spcAft>
                <a:spcPts val="1263"/>
              </a:spcAft>
            </a:pPr>
            <a:r>
              <a:rPr lang="en-US" sz="3600" dirty="0"/>
              <a:t>On initial exam, she was cachectic and ill-appearing with hypertension, tachycardia, and c-spine tenderness. Her eyes were open but not tracking with preserved pupillary reflexes. Labs were significant for leukocytosis, lactic acidosis, and thrombocytopenia. Empiric coverage for meningitis was initiated with vancomycin, ampicillin, ceftriaxone, acyclovir, and dexamethasone. CT head showed mild ventricular dilatation, and CT abdomen and pelvis (Figure 1) showed concern for L5 osteomyelitis. Blood cultures grew Streptococcus pneumoniae. MRI of the brain (Figure 2) and lumbar spine revealed leptomeningitis with purulent material throughout the subarachnoid spaces and ventricles. Lumbar puncture findings were consistent with pneumococcal bacterial meningitis, and the patient was continued on ceftriaxone monotherapy.</a:t>
            </a:r>
          </a:p>
          <a:p>
            <a:pPr>
              <a:spcAft>
                <a:spcPts val="1263"/>
              </a:spcAft>
            </a:pPr>
            <a:r>
              <a:rPr lang="en-US" sz="3600" dirty="0"/>
              <a:t>During hospitalization, the patient developed worsening neurologic status and was stroke activated with MRI showing multifocal embolic infarcts involving the bilateral basal ganglia and left temporal lobe. Her course was further complicated by nonconvulsive status epilepticus requiring management in the neuro ICU. Upon further imaging, an MRI of the brain demonstrated progressive inflammatory and ischemic changes involving the pons, basal ganglia, and deep white matter. Despite ongoing treatment, the patient developed progressive hypoxemia without clear radiographic pulmonary pathology and experienced clinical deterioration. She died on hospital day 27 from complications of severe disseminated pneumococcal infection.</a:t>
            </a:r>
          </a:p>
          <a:p>
            <a:endParaRPr lang="en-US" sz="3929" dirty="0"/>
          </a:p>
        </p:txBody>
      </p:sp>
      <p:sp>
        <p:nvSpPr>
          <p:cNvPr id="12" name="TextBox 11">
            <a:extLst>
              <a:ext uri="{FF2B5EF4-FFF2-40B4-BE49-F238E27FC236}">
                <a16:creationId xmlns:a16="http://schemas.microsoft.com/office/drawing/2014/main" id="{42A6CB83-2371-759F-A869-63E32EAF052D}"/>
              </a:ext>
            </a:extLst>
          </p:cNvPr>
          <p:cNvSpPr txBox="1"/>
          <p:nvPr/>
        </p:nvSpPr>
        <p:spPr>
          <a:xfrm>
            <a:off x="14186847" y="5603232"/>
            <a:ext cx="12225491" cy="1064266"/>
          </a:xfrm>
          <a:prstGeom prst="rect">
            <a:avLst/>
          </a:prstGeom>
          <a:solidFill>
            <a:srgbClr val="EBE1F8"/>
          </a:solidFill>
        </p:spPr>
        <p:txBody>
          <a:bodyPr wrap="square" rtlCol="0">
            <a:spAutoFit/>
          </a:bodyPr>
          <a:lstStyle/>
          <a:p>
            <a:pPr algn="ctr"/>
            <a:r>
              <a:rPr lang="en-US" sz="6316" b="1" dirty="0"/>
              <a:t>Discussion</a:t>
            </a:r>
            <a:r>
              <a:rPr lang="en-US" sz="6316" dirty="0"/>
              <a:t> </a:t>
            </a:r>
          </a:p>
        </p:txBody>
      </p:sp>
      <p:sp>
        <p:nvSpPr>
          <p:cNvPr id="27" name="TextBox 26">
            <a:extLst>
              <a:ext uri="{FF2B5EF4-FFF2-40B4-BE49-F238E27FC236}">
                <a16:creationId xmlns:a16="http://schemas.microsoft.com/office/drawing/2014/main" id="{96F0A0BD-1A6D-14F7-DD23-D183343D1D34}"/>
              </a:ext>
            </a:extLst>
          </p:cNvPr>
          <p:cNvSpPr txBox="1"/>
          <p:nvPr/>
        </p:nvSpPr>
        <p:spPr>
          <a:xfrm>
            <a:off x="14186848" y="6919042"/>
            <a:ext cx="12225490" cy="10064294"/>
          </a:xfrm>
          <a:prstGeom prst="rect">
            <a:avLst/>
          </a:prstGeom>
          <a:noFill/>
        </p:spPr>
        <p:txBody>
          <a:bodyPr wrap="square" rtlCol="0">
            <a:spAutoFit/>
          </a:bodyPr>
          <a:lstStyle/>
          <a:p>
            <a:r>
              <a:rPr lang="en-US" sz="3600" dirty="0"/>
              <a:t>The incidence of invasive pneumococcal disease in HIV-infected patients is elevated at 173 cases per 100,000 population in the U.S., compared to 3.8 per 100,000 in adults aged 18-34 years and 36.4 per 100,000 in those ≥65 years in the general population, representing a 19-fold increased risk. Risk factors for invasive pneumococcal disease in patients with HIV include CD4 count &lt;500 cells/mm³, lack of antiretroviral therapy, detectable HIV viral load, lack of pneumococcal vaccination, alcohol use, smoking, and liver disease. In comparison to those without HIV, patients with HIV present with fewer classic meningeal symptoms (headache, neck stiffness) but higher rates of hypoglycorrhachia, elevated CSF protein, and abnormal neuroimaging. HIV-infected patients more frequently have seizures and bacteremia compared to uninfected individuals. Neurologic sequelae in survivors occur more often in those with HIV and include hearing loss, hemiparesis, aphasia, and ataxia. </a:t>
            </a:r>
          </a:p>
        </p:txBody>
      </p:sp>
      <p:sp>
        <p:nvSpPr>
          <p:cNvPr id="17" name="TextBox 16">
            <a:extLst>
              <a:ext uri="{FF2B5EF4-FFF2-40B4-BE49-F238E27FC236}">
                <a16:creationId xmlns:a16="http://schemas.microsoft.com/office/drawing/2014/main" id="{D71C8586-E221-8069-AC75-F51248A033EE}"/>
              </a:ext>
            </a:extLst>
          </p:cNvPr>
          <p:cNvSpPr txBox="1"/>
          <p:nvPr/>
        </p:nvSpPr>
        <p:spPr>
          <a:xfrm>
            <a:off x="14186847" y="17404909"/>
            <a:ext cx="12225491" cy="1064266"/>
          </a:xfrm>
          <a:prstGeom prst="rect">
            <a:avLst/>
          </a:prstGeom>
          <a:solidFill>
            <a:srgbClr val="EBE1F8"/>
          </a:solidFill>
        </p:spPr>
        <p:txBody>
          <a:bodyPr wrap="square" rtlCol="0">
            <a:spAutoFit/>
          </a:bodyPr>
          <a:lstStyle/>
          <a:p>
            <a:pPr algn="ctr"/>
            <a:r>
              <a:rPr lang="en-US" sz="6316" b="1" dirty="0"/>
              <a:t>Conclusion</a:t>
            </a:r>
            <a:r>
              <a:rPr lang="en-US" sz="6316" dirty="0"/>
              <a:t> </a:t>
            </a:r>
          </a:p>
        </p:txBody>
      </p:sp>
      <p:sp>
        <p:nvSpPr>
          <p:cNvPr id="20" name="TextBox 19">
            <a:extLst>
              <a:ext uri="{FF2B5EF4-FFF2-40B4-BE49-F238E27FC236}">
                <a16:creationId xmlns:a16="http://schemas.microsoft.com/office/drawing/2014/main" id="{6157F386-9329-C886-E9BC-109278306478}"/>
              </a:ext>
            </a:extLst>
          </p:cNvPr>
          <p:cNvSpPr txBox="1"/>
          <p:nvPr/>
        </p:nvSpPr>
        <p:spPr>
          <a:xfrm>
            <a:off x="14186848" y="18743291"/>
            <a:ext cx="12225492" cy="2862322"/>
          </a:xfrm>
          <a:prstGeom prst="rect">
            <a:avLst/>
          </a:prstGeom>
          <a:noFill/>
        </p:spPr>
        <p:txBody>
          <a:bodyPr wrap="square" rtlCol="0">
            <a:spAutoFit/>
          </a:bodyPr>
          <a:lstStyle/>
          <a:p>
            <a:r>
              <a:rPr lang="en-US" sz="3600" dirty="0"/>
              <a:t>This patient’s course demonstrates the severe neurologic complications that can occur with pneumococcal meningitis in the setting of immunocompromise. The case reveals the aggressive and often fatal nature of invasive disease in patients with HIV/AIDS despite prompt treatment.</a:t>
            </a:r>
          </a:p>
        </p:txBody>
      </p:sp>
      <p:sp>
        <p:nvSpPr>
          <p:cNvPr id="21" name="TextBox 20">
            <a:extLst>
              <a:ext uri="{FF2B5EF4-FFF2-40B4-BE49-F238E27FC236}">
                <a16:creationId xmlns:a16="http://schemas.microsoft.com/office/drawing/2014/main" id="{A9A7145B-C65F-BF2A-89F5-B25E776AAF08}"/>
              </a:ext>
              <a:ext uri="{C183D7F6-B498-43B3-948B-1728B52AA6E4}">
                <adec:decorative xmlns:adec="http://schemas.microsoft.com/office/drawing/2017/decorative" val="1"/>
              </a:ext>
            </a:extLst>
          </p:cNvPr>
          <p:cNvSpPr txBox="1"/>
          <p:nvPr/>
        </p:nvSpPr>
        <p:spPr>
          <a:xfrm>
            <a:off x="14186846" y="22323053"/>
            <a:ext cx="12225492" cy="411947"/>
          </a:xfrm>
          <a:prstGeom prst="rect">
            <a:avLst/>
          </a:prstGeom>
          <a:solidFill>
            <a:srgbClr val="EBE1F8"/>
          </a:solidFill>
        </p:spPr>
        <p:txBody>
          <a:bodyPr wrap="square" rtlCol="0">
            <a:spAutoFit/>
          </a:bodyPr>
          <a:lstStyle/>
          <a:p>
            <a:pPr algn="ctr"/>
            <a:endParaRPr lang="en-US" sz="1684" dirty="0"/>
          </a:p>
        </p:txBody>
      </p:sp>
      <p:pic>
        <p:nvPicPr>
          <p:cNvPr id="7" name="Picture 6" descr="CT of the abdomen and pelvis showing L5 osteomyelitis.">
            <a:extLst>
              <a:ext uri="{FF2B5EF4-FFF2-40B4-BE49-F238E27FC236}">
                <a16:creationId xmlns:a16="http://schemas.microsoft.com/office/drawing/2014/main" id="{3E1DAEBA-C3F2-9FB2-87E7-5F601F9B3721}"/>
              </a:ext>
            </a:extLst>
          </p:cNvPr>
          <p:cNvPicPr>
            <a:picLocks noChangeAspect="1"/>
          </p:cNvPicPr>
          <p:nvPr/>
        </p:nvPicPr>
        <p:blipFill>
          <a:blip r:embed="rId3"/>
          <a:srcRect l="16463" r="5861"/>
          <a:stretch>
            <a:fillRect/>
          </a:stretch>
        </p:blipFill>
        <p:spPr>
          <a:xfrm>
            <a:off x="13974687" y="23857148"/>
            <a:ext cx="5457136" cy="8440429"/>
          </a:xfrm>
          <a:prstGeom prst="rect">
            <a:avLst/>
          </a:prstGeom>
        </p:spPr>
      </p:pic>
      <p:sp>
        <p:nvSpPr>
          <p:cNvPr id="22" name="TextBox 21">
            <a:extLst>
              <a:ext uri="{FF2B5EF4-FFF2-40B4-BE49-F238E27FC236}">
                <a16:creationId xmlns:a16="http://schemas.microsoft.com/office/drawing/2014/main" id="{E49E8CEA-63B2-46A7-A2EC-ADDA7E9D6FC2}"/>
              </a:ext>
            </a:extLst>
          </p:cNvPr>
          <p:cNvSpPr txBox="1"/>
          <p:nvPr/>
        </p:nvSpPr>
        <p:spPr>
          <a:xfrm>
            <a:off x="14233907" y="32752627"/>
            <a:ext cx="4938695" cy="1384995"/>
          </a:xfrm>
          <a:prstGeom prst="rect">
            <a:avLst/>
          </a:prstGeom>
          <a:noFill/>
        </p:spPr>
        <p:txBody>
          <a:bodyPr wrap="square" rtlCol="0">
            <a:spAutoFit/>
          </a:bodyPr>
          <a:lstStyle/>
          <a:p>
            <a:r>
              <a:rPr lang="en-US" sz="2800" b="1" dirty="0"/>
              <a:t>Figure 1</a:t>
            </a:r>
            <a:r>
              <a:rPr lang="en-US" sz="2800" dirty="0"/>
              <a:t>: CT of the abdomen and pelvis showing L5 osteomyelitis.</a:t>
            </a:r>
          </a:p>
        </p:txBody>
      </p:sp>
      <p:pic>
        <p:nvPicPr>
          <p:cNvPr id="5" name="Picture 4" descr="MRI of the brain showing leptomeningitis with purulent material throughout the subarachnoid spaces and ventricles.">
            <a:extLst>
              <a:ext uri="{FF2B5EF4-FFF2-40B4-BE49-F238E27FC236}">
                <a16:creationId xmlns:a16="http://schemas.microsoft.com/office/drawing/2014/main" id="{10DED375-0556-25B6-5173-F373E1856F97}"/>
              </a:ext>
            </a:extLst>
          </p:cNvPr>
          <p:cNvPicPr>
            <a:picLocks noChangeAspect="1"/>
          </p:cNvPicPr>
          <p:nvPr/>
        </p:nvPicPr>
        <p:blipFill>
          <a:blip r:embed="rId4"/>
          <a:stretch>
            <a:fillRect/>
          </a:stretch>
        </p:blipFill>
        <p:spPr>
          <a:xfrm>
            <a:off x="19899035" y="23857148"/>
            <a:ext cx="6784807" cy="8440429"/>
          </a:xfrm>
          <a:prstGeom prst="rect">
            <a:avLst/>
          </a:prstGeom>
        </p:spPr>
      </p:pic>
      <p:sp>
        <p:nvSpPr>
          <p:cNvPr id="18" name="TextBox 17">
            <a:extLst>
              <a:ext uri="{FF2B5EF4-FFF2-40B4-BE49-F238E27FC236}">
                <a16:creationId xmlns:a16="http://schemas.microsoft.com/office/drawing/2014/main" id="{7311CD87-62A6-19F2-A593-CBBEB3867234}"/>
              </a:ext>
            </a:extLst>
          </p:cNvPr>
          <p:cNvSpPr txBox="1"/>
          <p:nvPr/>
        </p:nvSpPr>
        <p:spPr>
          <a:xfrm>
            <a:off x="20161361" y="32752627"/>
            <a:ext cx="6260154" cy="1815882"/>
          </a:xfrm>
          <a:prstGeom prst="rect">
            <a:avLst/>
          </a:prstGeom>
          <a:noFill/>
        </p:spPr>
        <p:txBody>
          <a:bodyPr wrap="square" rtlCol="0">
            <a:spAutoFit/>
          </a:bodyPr>
          <a:lstStyle/>
          <a:p>
            <a:r>
              <a:rPr lang="en-US" sz="2800" b="1" dirty="0"/>
              <a:t>Figure 2</a:t>
            </a:r>
            <a:r>
              <a:rPr lang="en-US" sz="2800" dirty="0"/>
              <a:t>: MRI of the brain showing leptomeningitis with purulent material throughout the subarachnoid spaces and ventricles.</a:t>
            </a:r>
          </a:p>
        </p:txBody>
      </p:sp>
      <p:sp>
        <p:nvSpPr>
          <p:cNvPr id="9" name="TextBox 8">
            <a:extLst>
              <a:ext uri="{FF2B5EF4-FFF2-40B4-BE49-F238E27FC236}">
                <a16:creationId xmlns:a16="http://schemas.microsoft.com/office/drawing/2014/main" id="{A439E50E-E68D-80E7-9765-8E544F87AD36}"/>
              </a:ext>
            </a:extLst>
          </p:cNvPr>
          <p:cNvSpPr txBox="1"/>
          <p:nvPr/>
        </p:nvSpPr>
        <p:spPr>
          <a:xfrm>
            <a:off x="1019656" y="31233311"/>
            <a:ext cx="12225491" cy="1064266"/>
          </a:xfrm>
          <a:prstGeom prst="rect">
            <a:avLst/>
          </a:prstGeom>
          <a:solidFill>
            <a:srgbClr val="EBE1F8"/>
          </a:solidFill>
        </p:spPr>
        <p:txBody>
          <a:bodyPr wrap="square" rtlCol="0">
            <a:spAutoFit/>
          </a:bodyPr>
          <a:lstStyle/>
          <a:p>
            <a:pPr algn="ctr"/>
            <a:r>
              <a:rPr lang="en-US" sz="6316" b="1" dirty="0"/>
              <a:t>References</a:t>
            </a:r>
            <a:r>
              <a:rPr lang="en-US" sz="6316" dirty="0"/>
              <a:t> </a:t>
            </a:r>
          </a:p>
        </p:txBody>
      </p:sp>
      <p:sp>
        <p:nvSpPr>
          <p:cNvPr id="10" name="TextBox 9">
            <a:extLst>
              <a:ext uri="{FF2B5EF4-FFF2-40B4-BE49-F238E27FC236}">
                <a16:creationId xmlns:a16="http://schemas.microsoft.com/office/drawing/2014/main" id="{853D1383-B31D-D2DD-89B6-23153EE090F7}"/>
              </a:ext>
            </a:extLst>
          </p:cNvPr>
          <p:cNvSpPr txBox="1"/>
          <p:nvPr/>
        </p:nvSpPr>
        <p:spPr>
          <a:xfrm>
            <a:off x="1019658" y="32460679"/>
            <a:ext cx="12225491" cy="3416320"/>
          </a:xfrm>
          <a:prstGeom prst="rect">
            <a:avLst/>
          </a:prstGeom>
          <a:noFill/>
        </p:spPr>
        <p:txBody>
          <a:bodyPr wrap="square" rtlCol="0">
            <a:spAutoFit/>
          </a:bodyPr>
          <a:lstStyle/>
          <a:p>
            <a:pPr marL="481249" indent="-481249">
              <a:buFont typeface="+mj-lt"/>
              <a:buAutoNum type="arabicPeriod"/>
            </a:pPr>
            <a:r>
              <a:rPr lang="en-US" dirty="0"/>
              <a:t>Domingo P, Suarez-Lozano I, Torres F, Pomar V, Ribera E, Galindo MJ, </a:t>
            </a:r>
            <a:r>
              <a:rPr lang="en-US" dirty="0" err="1"/>
              <a:t>Cosin</a:t>
            </a:r>
            <a:r>
              <a:rPr lang="en-US" dirty="0"/>
              <a:t> J, Garcia-Alcalde ML, Vidal F, Lopez-Aldeguer J, Roca B, Gonzalez J, Lozano F, Garrido M; VACH Cohort Study Group. Bacterial meningitis in HIV-1-infected patients in the era of highly active antiretroviral therapy. J </a:t>
            </a:r>
            <a:r>
              <a:rPr lang="en-US" dirty="0" err="1"/>
              <a:t>Acquir</a:t>
            </a:r>
            <a:r>
              <a:rPr lang="en-US" dirty="0"/>
              <a:t> Immune </a:t>
            </a:r>
            <a:r>
              <a:rPr lang="en-US" dirty="0" err="1"/>
              <a:t>Defic</a:t>
            </a:r>
            <a:r>
              <a:rPr lang="en-US" dirty="0"/>
              <a:t> Syndr. 2009 Aug 15;51(5):582-7. </a:t>
            </a:r>
            <a:r>
              <a:rPr lang="en-US" dirty="0" err="1"/>
              <a:t>doi</a:t>
            </a:r>
            <a:r>
              <a:rPr lang="en-US" dirty="0"/>
              <a:t>: 10.1097/QAI.0b013e3181adcb01. PMID: 19512939.</a:t>
            </a:r>
          </a:p>
          <a:p>
            <a:pPr marL="481249" indent="-481249">
              <a:buFont typeface="+mj-lt"/>
              <a:buAutoNum type="arabicPeriod"/>
            </a:pPr>
            <a:r>
              <a:rPr lang="en-US" dirty="0"/>
              <a:t>Gordon SB, Chaponda M, Walsh AL, Whitty CJ, Gordon MA, </a:t>
            </a:r>
            <a:r>
              <a:rPr lang="en-US" dirty="0" err="1"/>
              <a:t>Machili</a:t>
            </a:r>
            <a:r>
              <a:rPr lang="en-US" dirty="0"/>
              <a:t> CE, Gilks CF, </a:t>
            </a:r>
            <a:r>
              <a:rPr lang="en-US" dirty="0" err="1"/>
              <a:t>Boeree</a:t>
            </a:r>
            <a:r>
              <a:rPr lang="en-US" dirty="0"/>
              <a:t> MJ, </a:t>
            </a:r>
            <a:r>
              <a:rPr lang="en-US" dirty="0" err="1"/>
              <a:t>Kampondeni</a:t>
            </a:r>
            <a:r>
              <a:rPr lang="en-US" dirty="0"/>
              <a:t> S, Read RC, Molyneux ME. Pneumococcal disease in HIV-infected Malawian adults: acute mortality and long-term survival. AIDS. 2002 Jul 5;16(10):1409-17. </a:t>
            </a:r>
            <a:r>
              <a:rPr lang="en-US" dirty="0" err="1"/>
              <a:t>doi</a:t>
            </a:r>
            <a:r>
              <a:rPr lang="en-US" dirty="0"/>
              <a:t>: 10.1097/00002030-200207050-00013. PMID: 12131218; PMCID: PMC5068550.</a:t>
            </a:r>
          </a:p>
          <a:p>
            <a:pPr marL="481249" indent="-481249">
              <a:buFont typeface="+mj-lt"/>
              <a:buAutoNum type="arabicPeriod"/>
            </a:pPr>
            <a:r>
              <a:rPr lang="en-US" dirty="0"/>
              <a:t>Sadlier C, O'Connell S, Kelleher M, Bergin C. Incidence and risk factors for invasive pneumococcal disease in HIV-positive individuals in the era of highly active antiretroviral therapy. Int J STD AIDS. 2019 Apr;30(5):472-478. </a:t>
            </a:r>
            <a:r>
              <a:rPr lang="en-US" dirty="0" err="1"/>
              <a:t>doi</a:t>
            </a:r>
            <a:r>
              <a:rPr lang="en-US" dirty="0"/>
              <a:t>: 10.1177/0956462418817034. </a:t>
            </a:r>
            <a:r>
              <a:rPr lang="en-US" dirty="0" err="1"/>
              <a:t>Epub</a:t>
            </a:r>
            <a:r>
              <a:rPr lang="en-US" dirty="0"/>
              <a:t> 2019 Feb 4. PMID: 30999829.</a:t>
            </a:r>
          </a:p>
          <a:p>
            <a:pPr marL="481249" indent="-481249">
              <a:buFont typeface="+mj-lt"/>
              <a:buAutoNum type="arabicPeriod"/>
            </a:pPr>
            <a:r>
              <a:rPr lang="en-US" dirty="0"/>
              <a:t>Vigil KJ, Salazar L, Hasbun R. Community-Acquired Meningitis in HIV-Infected Patients in the United States. AIDS Patient Care STDS. 2018 Feb;32(2):42-47. </a:t>
            </a:r>
            <a:r>
              <a:rPr lang="en-US" dirty="0" err="1"/>
              <a:t>doi</a:t>
            </a:r>
            <a:r>
              <a:rPr lang="en-US" dirty="0"/>
              <a:t>: 10.1089/apc.2017.0286. PMID: 29432047; PMCID: PMC5808382.</a:t>
            </a:r>
          </a:p>
        </p:txBody>
      </p:sp>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905</TotalTime>
  <Words>903</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Kelly, Meagan N.</cp:lastModifiedBy>
  <cp:revision>24</cp:revision>
  <dcterms:created xsi:type="dcterms:W3CDTF">2026-03-29T14:11:39Z</dcterms:created>
  <dcterms:modified xsi:type="dcterms:W3CDTF">2026-04-16T18:05:22Z</dcterms:modified>
</cp:coreProperties>
</file>