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Lst>
  <p:sldSz cx="29260800" cy="384048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FF3"/>
    <a:srgbClr val="461D7C"/>
    <a:srgbClr val="EBE1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7"/>
    <p:restoredTop sz="94718"/>
  </p:normalViewPr>
  <p:slideViewPr>
    <p:cSldViewPr snapToGrid="0">
      <p:cViewPr varScale="1">
        <p:scale>
          <a:sx n="12" d="100"/>
          <a:sy n="12" d="100"/>
        </p:scale>
        <p:origin x="190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iney Pickens" userId="bf7fd42cb02a1d71" providerId="LiveId" clId="{C146D44D-FF64-4466-AAED-C8C4DFAE15A0}"/>
    <pc:docChg chg="undo custSel modSld">
      <pc:chgData name="Lainey Pickens" userId="bf7fd42cb02a1d71" providerId="LiveId" clId="{C146D44D-FF64-4466-AAED-C8C4DFAE15A0}" dt="2026-04-08T20:22:45.888" v="1763"/>
      <pc:docMkLst>
        <pc:docMk/>
      </pc:docMkLst>
      <pc:sldChg chg="addSp delSp modSp mod">
        <pc:chgData name="Lainey Pickens" userId="bf7fd42cb02a1d71" providerId="LiveId" clId="{C146D44D-FF64-4466-AAED-C8C4DFAE15A0}" dt="2026-04-08T20:22:45.888" v="1763"/>
        <pc:sldMkLst>
          <pc:docMk/>
          <pc:sldMk cId="986315378" sldId="256"/>
        </pc:sldMkLst>
        <pc:spChg chg="mod">
          <ac:chgData name="Lainey Pickens" userId="bf7fd42cb02a1d71" providerId="LiveId" clId="{C146D44D-FF64-4466-AAED-C8C4DFAE15A0}" dt="2026-03-31T03:20:02.196" v="1544" actId="1036"/>
          <ac:spMkLst>
            <pc:docMk/>
            <pc:sldMk cId="986315378" sldId="256"/>
            <ac:spMk id="5" creationId="{DDB164B4-D721-5856-10B2-2D5D735E7AFC}"/>
          </ac:spMkLst>
        </pc:spChg>
        <pc:spChg chg="mod">
          <ac:chgData name="Lainey Pickens" userId="bf7fd42cb02a1d71" providerId="LiveId" clId="{C146D44D-FF64-4466-AAED-C8C4DFAE15A0}" dt="2026-03-31T01:19:46.395" v="6" actId="207"/>
          <ac:spMkLst>
            <pc:docMk/>
            <pc:sldMk cId="986315378" sldId="256"/>
            <ac:spMk id="22" creationId="{BC0FBCF6-AF22-9511-C426-C7A30F5AD442}"/>
          </ac:spMkLst>
        </pc:spChg>
        <pc:spChg chg="mod">
          <ac:chgData name="Lainey Pickens" userId="bf7fd42cb02a1d71" providerId="LiveId" clId="{C146D44D-FF64-4466-AAED-C8C4DFAE15A0}" dt="2026-03-31T01:19:46.395" v="6" actId="207"/>
          <ac:spMkLst>
            <pc:docMk/>
            <pc:sldMk cId="986315378" sldId="256"/>
            <ac:spMk id="23" creationId="{4CBA4322-467D-690B-2EB7-10E22EBE43B1}"/>
          </ac:spMkLst>
        </pc:spChg>
        <pc:spChg chg="add mod ord">
          <ac:chgData name="Lainey Pickens" userId="bf7fd42cb02a1d71" providerId="LiveId" clId="{C146D44D-FF64-4466-AAED-C8C4DFAE15A0}" dt="2026-04-08T20:22:45.888" v="1763"/>
          <ac:spMkLst>
            <pc:docMk/>
            <pc:sldMk cId="986315378" sldId="256"/>
            <ac:spMk id="24" creationId="{A957A5AD-80A6-1199-EB56-89BBA87E7465}"/>
          </ac:spMkLst>
        </pc:spChg>
        <pc:spChg chg="mod">
          <ac:chgData name="Lainey Pickens" userId="bf7fd42cb02a1d71" providerId="LiveId" clId="{C146D44D-FF64-4466-AAED-C8C4DFAE15A0}" dt="2026-03-31T01:20:51.595" v="8"/>
          <ac:spMkLst>
            <pc:docMk/>
            <pc:sldMk cId="986315378" sldId="256"/>
            <ac:spMk id="29" creationId="{4AB10B85-9A32-A8ED-7F67-B344BDE1DDD8}"/>
          </ac:spMkLst>
        </pc:spChg>
        <pc:spChg chg="mod">
          <ac:chgData name="Lainey Pickens" userId="bf7fd42cb02a1d71" providerId="LiveId" clId="{C146D44D-FF64-4466-AAED-C8C4DFAE15A0}" dt="2026-03-31T01:20:58.017" v="26" actId="20577"/>
          <ac:spMkLst>
            <pc:docMk/>
            <pc:sldMk cId="986315378" sldId="256"/>
            <ac:spMk id="32" creationId="{DAB83174-EA48-5FED-FA0B-13442ECA6797}"/>
          </ac:spMkLst>
        </pc:spChg>
        <pc:spChg chg="mod">
          <ac:chgData name="Lainey Pickens" userId="bf7fd42cb02a1d71" providerId="LiveId" clId="{C146D44D-FF64-4466-AAED-C8C4DFAE15A0}" dt="2026-03-31T01:21:36.354" v="27"/>
          <ac:spMkLst>
            <pc:docMk/>
            <pc:sldMk cId="986315378" sldId="256"/>
            <ac:spMk id="36" creationId="{22F1B36C-25B9-3CE6-9123-0B407B69C044}"/>
          </ac:spMkLst>
        </pc:spChg>
        <pc:spChg chg="mod">
          <ac:chgData name="Lainey Pickens" userId="bf7fd42cb02a1d71" providerId="LiveId" clId="{C146D44D-FF64-4466-AAED-C8C4DFAE15A0}" dt="2026-03-31T01:22:07.417" v="79" actId="20577"/>
          <ac:spMkLst>
            <pc:docMk/>
            <pc:sldMk cId="986315378" sldId="256"/>
            <ac:spMk id="37" creationId="{A75DF07D-5F3D-28DC-D940-9F3B84FE50E5}"/>
          </ac:spMkLst>
        </pc:spChg>
        <pc:spChg chg="mod">
          <ac:chgData name="Lainey Pickens" userId="bf7fd42cb02a1d71" providerId="LiveId" clId="{C146D44D-FF64-4466-AAED-C8C4DFAE15A0}" dt="2026-03-31T01:21:37.327" v="28"/>
          <ac:spMkLst>
            <pc:docMk/>
            <pc:sldMk cId="986315378" sldId="256"/>
            <ac:spMk id="39" creationId="{D908A5DB-423B-63FD-6568-30C5C9C42206}"/>
          </ac:spMkLst>
        </pc:spChg>
        <pc:spChg chg="mod">
          <ac:chgData name="Lainey Pickens" userId="bf7fd42cb02a1d71" providerId="LiveId" clId="{C146D44D-FF64-4466-AAED-C8C4DFAE15A0}" dt="2026-03-31T02:34:01.670" v="294" actId="20577"/>
          <ac:spMkLst>
            <pc:docMk/>
            <pc:sldMk cId="986315378" sldId="256"/>
            <ac:spMk id="40" creationId="{BEA5F831-2D8A-700F-4150-8F02AD95902C}"/>
          </ac:spMkLst>
        </pc:spChg>
        <pc:spChg chg="mod">
          <ac:chgData name="Lainey Pickens" userId="bf7fd42cb02a1d71" providerId="LiveId" clId="{C146D44D-FF64-4466-AAED-C8C4DFAE15A0}" dt="2026-03-31T01:21:37.972" v="29"/>
          <ac:spMkLst>
            <pc:docMk/>
            <pc:sldMk cId="986315378" sldId="256"/>
            <ac:spMk id="42" creationId="{3B21E20E-046C-083F-22A3-C3258C12AFFB}"/>
          </ac:spMkLst>
        </pc:spChg>
        <pc:spChg chg="mod">
          <ac:chgData name="Lainey Pickens" userId="bf7fd42cb02a1d71" providerId="LiveId" clId="{C146D44D-FF64-4466-AAED-C8C4DFAE15A0}" dt="2026-03-31T01:21:49.167" v="61" actId="20577"/>
          <ac:spMkLst>
            <pc:docMk/>
            <pc:sldMk cId="986315378" sldId="256"/>
            <ac:spMk id="43" creationId="{839D6B7A-ECDC-396C-4A67-99207DCBA8E6}"/>
          </ac:spMkLst>
        </pc:spChg>
        <pc:spChg chg="mod">
          <ac:chgData name="Lainey Pickens" userId="bf7fd42cb02a1d71" providerId="LiveId" clId="{C146D44D-FF64-4466-AAED-C8C4DFAE15A0}" dt="2026-03-31T01:21:38.267" v="30"/>
          <ac:spMkLst>
            <pc:docMk/>
            <pc:sldMk cId="986315378" sldId="256"/>
            <ac:spMk id="45" creationId="{CF1B85CF-3DA8-110E-C514-DC7D1C4429BB}"/>
          </ac:spMkLst>
        </pc:spChg>
        <pc:spChg chg="mod">
          <ac:chgData name="Lainey Pickens" userId="bf7fd42cb02a1d71" providerId="LiveId" clId="{C146D44D-FF64-4466-AAED-C8C4DFAE15A0}" dt="2026-03-31T01:21:41.293" v="40" actId="20577"/>
          <ac:spMkLst>
            <pc:docMk/>
            <pc:sldMk cId="986315378" sldId="256"/>
            <ac:spMk id="46" creationId="{44B7F918-B470-E83F-C21C-F634FEC95B9A}"/>
          </ac:spMkLst>
        </pc:spChg>
        <pc:spChg chg="add mod ord">
          <ac:chgData name="Lainey Pickens" userId="bf7fd42cb02a1d71" providerId="LiveId" clId="{C146D44D-FF64-4466-AAED-C8C4DFAE15A0}" dt="2026-04-08T20:22:45.888" v="1763"/>
          <ac:spMkLst>
            <pc:docMk/>
            <pc:sldMk cId="986315378" sldId="256"/>
            <ac:spMk id="47" creationId="{53F6C7FE-15BC-95F1-4F12-81B4FB60B88F}"/>
          </ac:spMkLst>
        </pc:spChg>
        <pc:spChg chg="add mod ord">
          <ac:chgData name="Lainey Pickens" userId="bf7fd42cb02a1d71" providerId="LiveId" clId="{C146D44D-FF64-4466-AAED-C8C4DFAE15A0}" dt="2026-04-08T20:22:45.888" v="1763"/>
          <ac:spMkLst>
            <pc:docMk/>
            <pc:sldMk cId="986315378" sldId="256"/>
            <ac:spMk id="48" creationId="{D8A10894-814B-727B-8E36-177DC29CF73F}"/>
          </ac:spMkLst>
        </pc:spChg>
        <pc:spChg chg="add mod ord">
          <ac:chgData name="Lainey Pickens" userId="bf7fd42cb02a1d71" providerId="LiveId" clId="{C146D44D-FF64-4466-AAED-C8C4DFAE15A0}" dt="2026-04-08T20:22:45.888" v="1763"/>
          <ac:spMkLst>
            <pc:docMk/>
            <pc:sldMk cId="986315378" sldId="256"/>
            <ac:spMk id="51" creationId="{E92A6939-6AD5-A178-6EE1-E25FBCFAE8D6}"/>
          </ac:spMkLst>
        </pc:spChg>
        <pc:spChg chg="add mod">
          <ac:chgData name="Lainey Pickens" userId="bf7fd42cb02a1d71" providerId="LiveId" clId="{C146D44D-FF64-4466-AAED-C8C4DFAE15A0}" dt="2026-03-31T03:18:35.239" v="1527" actId="1038"/>
          <ac:spMkLst>
            <pc:docMk/>
            <pc:sldMk cId="986315378" sldId="256"/>
            <ac:spMk id="56" creationId="{F4E605E2-217C-DE6F-E8D4-8CEDB18628EB}"/>
          </ac:spMkLst>
        </pc:spChg>
        <pc:spChg chg="add mod">
          <ac:chgData name="Lainey Pickens" userId="bf7fd42cb02a1d71" providerId="LiveId" clId="{C146D44D-FF64-4466-AAED-C8C4DFAE15A0}" dt="2026-03-31T03:18:39.859" v="1535" actId="1038"/>
          <ac:spMkLst>
            <pc:docMk/>
            <pc:sldMk cId="986315378" sldId="256"/>
            <ac:spMk id="60" creationId="{D87EFF20-2F05-B04C-1B89-FE89AA4734C3}"/>
          </ac:spMkLst>
        </pc:spChg>
        <pc:spChg chg="add mod ord">
          <ac:chgData name="Lainey Pickens" userId="bf7fd42cb02a1d71" providerId="LiveId" clId="{C146D44D-FF64-4466-AAED-C8C4DFAE15A0}" dt="2026-03-31T03:18:48.448" v="1537" actId="1035"/>
          <ac:spMkLst>
            <pc:docMk/>
            <pc:sldMk cId="986315378" sldId="256"/>
            <ac:spMk id="63" creationId="{8BD4B0C8-833D-8C20-BADE-BA031D4B5F6D}"/>
          </ac:spMkLst>
        </pc:spChg>
        <pc:spChg chg="add mod">
          <ac:chgData name="Lainey Pickens" userId="bf7fd42cb02a1d71" providerId="LiveId" clId="{C146D44D-FF64-4466-AAED-C8C4DFAE15A0}" dt="2026-03-31T02:37:52.422" v="377" actId="1076"/>
          <ac:spMkLst>
            <pc:docMk/>
            <pc:sldMk cId="986315378" sldId="256"/>
            <ac:spMk id="64" creationId="{CA52D3C1-077A-9F4D-F94E-53AB6DD59BEB}"/>
          </ac:spMkLst>
        </pc:spChg>
        <pc:spChg chg="add mod ord">
          <ac:chgData name="Lainey Pickens" userId="bf7fd42cb02a1d71" providerId="LiveId" clId="{C146D44D-FF64-4466-AAED-C8C4DFAE15A0}" dt="2026-04-08T20:22:45.888" v="1763"/>
          <ac:spMkLst>
            <pc:docMk/>
            <pc:sldMk cId="986315378" sldId="256"/>
            <ac:spMk id="71" creationId="{9C02AF0C-6E85-D9C0-E97D-3AD9DABBB2D0}"/>
          </ac:spMkLst>
        </pc:spChg>
        <pc:spChg chg="add mod ord">
          <ac:chgData name="Lainey Pickens" userId="bf7fd42cb02a1d71" providerId="LiveId" clId="{C146D44D-FF64-4466-AAED-C8C4DFAE15A0}" dt="2026-04-08T20:22:45.888" v="1763"/>
          <ac:spMkLst>
            <pc:docMk/>
            <pc:sldMk cId="986315378" sldId="256"/>
            <ac:spMk id="72" creationId="{90A85D03-0AEC-221B-3AB0-38682EDEC9BE}"/>
          </ac:spMkLst>
        </pc:spChg>
        <pc:spChg chg="add mod ord">
          <ac:chgData name="Lainey Pickens" userId="bf7fd42cb02a1d71" providerId="LiveId" clId="{C146D44D-FF64-4466-AAED-C8C4DFAE15A0}" dt="2026-04-08T20:22:45.888" v="1763"/>
          <ac:spMkLst>
            <pc:docMk/>
            <pc:sldMk cId="986315378" sldId="256"/>
            <ac:spMk id="73" creationId="{6966444E-D79C-4F16-2770-4D5E35EC8E07}"/>
          </ac:spMkLst>
        </pc:spChg>
        <pc:grpChg chg="mod">
          <ac:chgData name="Lainey Pickens" userId="bf7fd42cb02a1d71" providerId="LiveId" clId="{C146D44D-FF64-4466-AAED-C8C4DFAE15A0}" dt="2026-04-08T20:20:04.562" v="1722" actId="962"/>
          <ac:grpSpMkLst>
            <pc:docMk/>
            <pc:sldMk cId="986315378" sldId="256"/>
            <ac:grpSpMk id="2" creationId="{67F4204D-CD54-6E2B-4F5A-37B1B503AAAB}"/>
          </ac:grpSpMkLst>
        </pc:grpChg>
        <pc:grpChg chg="add mod">
          <ac:chgData name="Lainey Pickens" userId="bf7fd42cb02a1d71" providerId="LiveId" clId="{C146D44D-FF64-4466-AAED-C8C4DFAE15A0}" dt="2026-04-08T20:20:15.615" v="1726" actId="962"/>
          <ac:grpSpMkLst>
            <pc:docMk/>
            <pc:sldMk cId="986315378" sldId="256"/>
            <ac:grpSpMk id="21" creationId="{609E17FE-8D33-A8F6-DA78-806ECE4A60B5}"/>
          </ac:grpSpMkLst>
        </pc:grpChg>
        <pc:grpChg chg="add mod">
          <ac:chgData name="Lainey Pickens" userId="bf7fd42cb02a1d71" providerId="LiveId" clId="{C146D44D-FF64-4466-AAED-C8C4DFAE15A0}" dt="2026-04-08T20:20:20.903" v="1728" actId="962"/>
          <ac:grpSpMkLst>
            <pc:docMk/>
            <pc:sldMk cId="986315378" sldId="256"/>
            <ac:grpSpMk id="25" creationId="{1CCE8EAA-0057-6A98-1E46-FFD1A53687E8}"/>
          </ac:grpSpMkLst>
        </pc:grpChg>
        <pc:grpChg chg="add mod ord">
          <ac:chgData name="Lainey Pickens" userId="bf7fd42cb02a1d71" providerId="LiveId" clId="{C146D44D-FF64-4466-AAED-C8C4DFAE15A0}" dt="2026-04-08T20:22:45.888" v="1763"/>
          <ac:grpSpMkLst>
            <pc:docMk/>
            <pc:sldMk cId="986315378" sldId="256"/>
            <ac:grpSpMk id="34" creationId="{C96B9B89-7672-917E-D945-9EA34F022B76}"/>
          </ac:grpSpMkLst>
        </pc:grpChg>
        <pc:grpChg chg="add mod">
          <ac:chgData name="Lainey Pickens" userId="bf7fd42cb02a1d71" providerId="LiveId" clId="{C146D44D-FF64-4466-AAED-C8C4DFAE15A0}" dt="2026-04-08T20:20:28.811" v="1732" actId="962"/>
          <ac:grpSpMkLst>
            <pc:docMk/>
            <pc:sldMk cId="986315378" sldId="256"/>
            <ac:grpSpMk id="38" creationId="{D1438B64-8529-6B74-4C6E-1BF2214A72CC}"/>
          </ac:grpSpMkLst>
        </pc:grpChg>
        <pc:grpChg chg="add mod">
          <ac:chgData name="Lainey Pickens" userId="bf7fd42cb02a1d71" providerId="LiveId" clId="{C146D44D-FF64-4466-AAED-C8C4DFAE15A0}" dt="2026-04-08T20:20:33" v="1734" actId="962"/>
          <ac:grpSpMkLst>
            <pc:docMk/>
            <pc:sldMk cId="986315378" sldId="256"/>
            <ac:grpSpMk id="41" creationId="{FA5E5001-8990-664B-40EF-66FE6F335997}"/>
          </ac:grpSpMkLst>
        </pc:grpChg>
        <pc:grpChg chg="add mod ord">
          <ac:chgData name="Lainey Pickens" userId="bf7fd42cb02a1d71" providerId="LiveId" clId="{C146D44D-FF64-4466-AAED-C8C4DFAE15A0}" dt="2026-04-08T20:22:19.721" v="1761"/>
          <ac:grpSpMkLst>
            <pc:docMk/>
            <pc:sldMk cId="986315378" sldId="256"/>
            <ac:grpSpMk id="44" creationId="{66FB8116-3F9D-8E9D-CB18-B1ACC36C6E77}"/>
          </ac:grpSpMkLst>
        </pc:grpChg>
        <pc:grpChg chg="add mod">
          <ac:chgData name="Lainey Pickens" userId="bf7fd42cb02a1d71" providerId="LiveId" clId="{C146D44D-FF64-4466-AAED-C8C4DFAE15A0}" dt="2026-03-31T02:38:05.385" v="379" actId="164"/>
          <ac:grpSpMkLst>
            <pc:docMk/>
            <pc:sldMk cId="986315378" sldId="256"/>
            <ac:grpSpMk id="57" creationId="{647044BD-36E0-4382-7F6A-F85A5E1E761E}"/>
          </ac:grpSpMkLst>
        </pc:grpChg>
        <pc:grpChg chg="add mod">
          <ac:chgData name="Lainey Pickens" userId="bf7fd42cb02a1d71" providerId="LiveId" clId="{C146D44D-FF64-4466-AAED-C8C4DFAE15A0}" dt="2026-03-31T02:38:05.385" v="379" actId="164"/>
          <ac:grpSpMkLst>
            <pc:docMk/>
            <pc:sldMk cId="986315378" sldId="256"/>
            <ac:grpSpMk id="67" creationId="{35BF9D78-1CC3-E600-E6D7-8FE706F6A963}"/>
          </ac:grpSpMkLst>
        </pc:grpChg>
        <pc:grpChg chg="add mod">
          <ac:chgData name="Lainey Pickens" userId="bf7fd42cb02a1d71" providerId="LiveId" clId="{C146D44D-FF64-4466-AAED-C8C4DFAE15A0}" dt="2026-03-31T02:38:05.385" v="379" actId="164"/>
          <ac:grpSpMkLst>
            <pc:docMk/>
            <pc:sldMk cId="986315378" sldId="256"/>
            <ac:grpSpMk id="68" creationId="{56812958-476A-3F2E-0F4B-7B1159A8B780}"/>
          </ac:grpSpMkLst>
        </pc:grpChg>
        <pc:grpChg chg="add mod">
          <ac:chgData name="Lainey Pickens" userId="bf7fd42cb02a1d71" providerId="LiveId" clId="{C146D44D-FF64-4466-AAED-C8C4DFAE15A0}" dt="2026-03-31T02:38:05.385" v="379" actId="164"/>
          <ac:grpSpMkLst>
            <pc:docMk/>
            <pc:sldMk cId="986315378" sldId="256"/>
            <ac:grpSpMk id="69" creationId="{50D74482-8483-5973-0CC9-524A82CE5DF0}"/>
          </ac:grpSpMkLst>
        </pc:grpChg>
        <pc:grpChg chg="add mod ord">
          <ac:chgData name="Lainey Pickens" userId="bf7fd42cb02a1d71" providerId="LiveId" clId="{C146D44D-FF64-4466-AAED-C8C4DFAE15A0}" dt="2026-04-08T20:22:45.888" v="1763"/>
          <ac:grpSpMkLst>
            <pc:docMk/>
            <pc:sldMk cId="986315378" sldId="256"/>
            <ac:grpSpMk id="70" creationId="{4A824A2E-E6C3-A3BC-E76E-6C5233E666EB}"/>
          </ac:grpSpMkLst>
        </pc:grpChg>
        <pc:picChg chg="mod ord">
          <ac:chgData name="Lainey Pickens" userId="bf7fd42cb02a1d71" providerId="LiveId" clId="{C146D44D-FF64-4466-AAED-C8C4DFAE15A0}" dt="2026-04-08T20:22:45.888" v="1763"/>
          <ac:picMkLst>
            <pc:docMk/>
            <pc:sldMk cId="986315378" sldId="256"/>
            <ac:picMk id="13" creationId="{44D5587B-B048-965A-C831-CBE1A0239817}"/>
          </ac:picMkLst>
        </pc:picChg>
        <pc:picChg chg="add mod">
          <ac:chgData name="Lainey Pickens" userId="bf7fd42cb02a1d71" providerId="LiveId" clId="{C146D44D-FF64-4466-AAED-C8C4DFAE15A0}" dt="2026-03-31T02:34:58.346" v="297" actId="18613"/>
          <ac:picMkLst>
            <pc:docMk/>
            <pc:sldMk cId="986315378" sldId="256"/>
            <ac:picMk id="55" creationId="{9D65D23C-D44A-4DC7-2C16-8D5194D73FAA}"/>
          </ac:picMkLst>
        </pc:picChg>
        <pc:picChg chg="add mod">
          <ac:chgData name="Lainey Pickens" userId="bf7fd42cb02a1d71" providerId="LiveId" clId="{C146D44D-FF64-4466-AAED-C8C4DFAE15A0}" dt="2026-03-31T02:35:14.080" v="299" actId="18613"/>
          <ac:picMkLst>
            <pc:docMk/>
            <pc:sldMk cId="986315378" sldId="256"/>
            <ac:picMk id="59" creationId="{E97B0ACE-7A62-046C-8834-E2A3F29D36FB}"/>
          </ac:picMkLst>
        </pc:picChg>
        <pc:picChg chg="add mod">
          <ac:chgData name="Lainey Pickens" userId="bf7fd42cb02a1d71" providerId="LiveId" clId="{C146D44D-FF64-4466-AAED-C8C4DFAE15A0}" dt="2026-03-31T02:35:23.518" v="300" actId="18613"/>
          <ac:picMkLst>
            <pc:docMk/>
            <pc:sldMk cId="986315378" sldId="256"/>
            <ac:picMk id="62" creationId="{12AB270E-28A1-C816-CABA-5BBD9F12157A}"/>
          </ac:picMkLst>
        </pc:picChg>
        <pc:picChg chg="add mod">
          <ac:chgData name="Lainey Pickens" userId="bf7fd42cb02a1d71" providerId="LiveId" clId="{C146D44D-FF64-4466-AAED-C8C4DFAE15A0}" dt="2026-03-31T02:38:45.320" v="383" actId="14100"/>
          <ac:picMkLst>
            <pc:docMk/>
            <pc:sldMk cId="986315378" sldId="256"/>
            <ac:picMk id="66" creationId="{553F095B-FAEB-41AB-4238-55C422ADB85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94560" y="6285233"/>
            <a:ext cx="24871680" cy="1337056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3657600" y="20171415"/>
            <a:ext cx="21945600" cy="9272267"/>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54D2E2-602F-8143-92A3-25C7162D8777}"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2027761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4D2E2-602F-8143-92A3-25C7162D8777}"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2813735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939763" y="2044702"/>
            <a:ext cx="6309360" cy="3254629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11683" y="2044702"/>
            <a:ext cx="18562320" cy="325462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4D2E2-602F-8143-92A3-25C7162D8777}"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1115938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54D2E2-602F-8143-92A3-25C7162D8777}"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60056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96442" y="9574543"/>
            <a:ext cx="25237440" cy="15975327"/>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1996442" y="25701002"/>
            <a:ext cx="25237440" cy="8401047"/>
          </a:xfrm>
        </p:spPr>
        <p:txBody>
          <a:bodyPr/>
          <a:lstStyle>
            <a:lvl1pPr marL="0" indent="0">
              <a:buNone/>
              <a:defRPr sz="7680">
                <a:solidFill>
                  <a:schemeClr val="tx1">
                    <a:tint val="82000"/>
                  </a:schemeClr>
                </a:solidFill>
              </a:defRPr>
            </a:lvl1pPr>
            <a:lvl2pPr marL="1463040" indent="0">
              <a:buNone/>
              <a:defRPr sz="6400">
                <a:solidFill>
                  <a:schemeClr val="tx1">
                    <a:tint val="82000"/>
                  </a:schemeClr>
                </a:solidFill>
              </a:defRPr>
            </a:lvl2pPr>
            <a:lvl3pPr marL="2926080" indent="0">
              <a:buNone/>
              <a:defRPr sz="5760">
                <a:solidFill>
                  <a:schemeClr val="tx1">
                    <a:tint val="82000"/>
                  </a:schemeClr>
                </a:solidFill>
              </a:defRPr>
            </a:lvl3pPr>
            <a:lvl4pPr marL="4389120" indent="0">
              <a:buNone/>
              <a:defRPr sz="5120">
                <a:solidFill>
                  <a:schemeClr val="tx1">
                    <a:tint val="82000"/>
                  </a:schemeClr>
                </a:solidFill>
              </a:defRPr>
            </a:lvl4pPr>
            <a:lvl5pPr marL="5852160" indent="0">
              <a:buNone/>
              <a:defRPr sz="5120">
                <a:solidFill>
                  <a:schemeClr val="tx1">
                    <a:tint val="82000"/>
                  </a:schemeClr>
                </a:solidFill>
              </a:defRPr>
            </a:lvl5pPr>
            <a:lvl6pPr marL="7315200" indent="0">
              <a:buNone/>
              <a:defRPr sz="5120">
                <a:solidFill>
                  <a:schemeClr val="tx1">
                    <a:tint val="82000"/>
                  </a:schemeClr>
                </a:solidFill>
              </a:defRPr>
            </a:lvl6pPr>
            <a:lvl7pPr marL="8778240" indent="0">
              <a:buNone/>
              <a:defRPr sz="5120">
                <a:solidFill>
                  <a:schemeClr val="tx1">
                    <a:tint val="82000"/>
                  </a:schemeClr>
                </a:solidFill>
              </a:defRPr>
            </a:lvl7pPr>
            <a:lvl8pPr marL="10241280" indent="0">
              <a:buNone/>
              <a:defRPr sz="5120">
                <a:solidFill>
                  <a:schemeClr val="tx1">
                    <a:tint val="82000"/>
                  </a:schemeClr>
                </a:solidFill>
              </a:defRPr>
            </a:lvl8pPr>
            <a:lvl9pPr marL="11704320" indent="0">
              <a:buNone/>
              <a:defRPr sz="512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54D2E2-602F-8143-92A3-25C7162D8777}" type="datetimeFigureOut">
              <a:rPr lang="en-US" smtClean="0"/>
              <a:t>4/8/2026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40179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11680" y="10223502"/>
            <a:ext cx="124358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4813280" y="10223502"/>
            <a:ext cx="124358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54D2E2-602F-8143-92A3-25C7162D8777}"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350617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5491" y="2044710"/>
            <a:ext cx="25237440" cy="742315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15494" y="9414515"/>
            <a:ext cx="12378688" cy="4613907"/>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015494" y="14028422"/>
            <a:ext cx="12378688"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4813283" y="9414515"/>
            <a:ext cx="12439651" cy="4613907"/>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4813283" y="14028422"/>
            <a:ext cx="12439651"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54D2E2-602F-8143-92A3-25C7162D8777}" type="datetimeFigureOut">
              <a:rPr lang="en-US" smtClean="0"/>
              <a:t>4/8/2026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310160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54D2E2-602F-8143-92A3-25C7162D8777}" type="datetimeFigureOut">
              <a:rPr lang="en-US" smtClean="0"/>
              <a:t>4/8/2026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7390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4D2E2-602F-8143-92A3-25C7162D8777}" type="datetimeFigureOut">
              <a:rPr lang="en-US" smtClean="0"/>
              <a:t>4/8/2026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1677532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5491" y="2560320"/>
            <a:ext cx="9437370" cy="896112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2439651" y="5529588"/>
            <a:ext cx="14813280" cy="272923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15491" y="11521441"/>
            <a:ext cx="9437370" cy="21344893"/>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7A54D2E2-602F-8143-92A3-25C7162D8777}"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20660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5491" y="2560320"/>
            <a:ext cx="9437370" cy="896112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439651" y="5529588"/>
            <a:ext cx="14813280" cy="272923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015491" y="11521441"/>
            <a:ext cx="9437370" cy="21344893"/>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7A54D2E2-602F-8143-92A3-25C7162D8777}" type="datetimeFigureOut">
              <a:rPr lang="en-US" smtClean="0"/>
              <a:t>4/8/2026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67921-9708-7646-BBAD-FA749FF3219F}" type="slidenum">
              <a:rPr lang="en-US" smtClean="0"/>
              <a:t>‹#›</a:t>
            </a:fld>
            <a:endParaRPr lang="en-US"/>
          </a:p>
        </p:txBody>
      </p:sp>
    </p:spTree>
    <p:extLst>
      <p:ext uri="{BB962C8B-B14F-4D97-AF65-F5344CB8AC3E}">
        <p14:creationId xmlns:p14="http://schemas.microsoft.com/office/powerpoint/2010/main" val="273593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2044710"/>
            <a:ext cx="25237440" cy="742315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11680" y="10223502"/>
            <a:ext cx="25237440" cy="243674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11680" y="35595568"/>
            <a:ext cx="6583680" cy="2044700"/>
          </a:xfrm>
          <a:prstGeom prst="rect">
            <a:avLst/>
          </a:prstGeom>
        </p:spPr>
        <p:txBody>
          <a:bodyPr vert="horz" lIns="91440" tIns="45720" rIns="91440" bIns="45720" rtlCol="0" anchor="ctr"/>
          <a:lstStyle>
            <a:lvl1pPr algn="l">
              <a:defRPr sz="3840">
                <a:solidFill>
                  <a:schemeClr val="tx1">
                    <a:tint val="82000"/>
                  </a:schemeClr>
                </a:solidFill>
              </a:defRPr>
            </a:lvl1pPr>
          </a:lstStyle>
          <a:p>
            <a:fld id="{7A54D2E2-602F-8143-92A3-25C7162D8777}" type="datetimeFigureOut">
              <a:rPr lang="en-US" smtClean="0"/>
              <a:t>4/8/2026</a:t>
            </a:fld>
            <a:endParaRPr lang="en-US"/>
          </a:p>
        </p:txBody>
      </p:sp>
      <p:sp>
        <p:nvSpPr>
          <p:cNvPr id="5" name="Footer Placeholder 4"/>
          <p:cNvSpPr>
            <a:spLocks noGrp="1"/>
          </p:cNvSpPr>
          <p:nvPr>
            <p:ph type="ftr" sz="quarter" idx="3"/>
          </p:nvPr>
        </p:nvSpPr>
        <p:spPr>
          <a:xfrm>
            <a:off x="9692640" y="35595568"/>
            <a:ext cx="9875520" cy="2044700"/>
          </a:xfrm>
          <a:prstGeom prst="rect">
            <a:avLst/>
          </a:prstGeom>
        </p:spPr>
        <p:txBody>
          <a:bodyPr vert="horz" lIns="91440" tIns="45720" rIns="91440" bIns="45720" rtlCol="0" anchor="ctr"/>
          <a:lstStyle>
            <a:lvl1pPr algn="ctr">
              <a:defRPr sz="384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20665440" y="35595568"/>
            <a:ext cx="6583680" cy="2044700"/>
          </a:xfrm>
          <a:prstGeom prst="rect">
            <a:avLst/>
          </a:prstGeom>
        </p:spPr>
        <p:txBody>
          <a:bodyPr vert="horz" lIns="91440" tIns="45720" rIns="91440" bIns="45720" rtlCol="0" anchor="ctr"/>
          <a:lstStyle>
            <a:lvl1pPr algn="r">
              <a:defRPr sz="3840">
                <a:solidFill>
                  <a:schemeClr val="tx1">
                    <a:tint val="82000"/>
                  </a:schemeClr>
                </a:solidFill>
              </a:defRPr>
            </a:lvl1pPr>
          </a:lstStyle>
          <a:p>
            <a:fld id="{CD267921-9708-7646-BBAD-FA749FF3219F}" type="slidenum">
              <a:rPr lang="en-US" smtClean="0"/>
              <a:t>‹#›</a:t>
            </a:fld>
            <a:endParaRPr lang="en-US"/>
          </a:p>
        </p:txBody>
      </p:sp>
    </p:spTree>
    <p:extLst>
      <p:ext uri="{BB962C8B-B14F-4D97-AF65-F5344CB8AC3E}">
        <p14:creationId xmlns:p14="http://schemas.microsoft.com/office/powerpoint/2010/main" val="20865614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A Mysterious Biopsy: Acute Renal Failure of Uncertain Etiology in an HIV-Positive Patient with Plasmablastic Lymphoma&#10;">
            <a:extLst>
              <a:ext uri="{FF2B5EF4-FFF2-40B4-BE49-F238E27FC236}">
                <a16:creationId xmlns:a16="http://schemas.microsoft.com/office/drawing/2014/main" id="{67F4204D-CD54-6E2B-4F5A-37B1B503AAAB}"/>
              </a:ext>
            </a:extLst>
          </p:cNvPr>
          <p:cNvGrpSpPr/>
          <p:nvPr/>
        </p:nvGrpSpPr>
        <p:grpSpPr>
          <a:xfrm>
            <a:off x="0" y="-133355"/>
            <a:ext cx="29260800" cy="5560778"/>
            <a:chOff x="5522299" y="918029"/>
            <a:chExt cx="27624701" cy="5114765"/>
          </a:xfrm>
        </p:grpSpPr>
        <p:sp>
          <p:nvSpPr>
            <p:cNvPr id="4" name="Rectangle 3">
              <a:extLst>
                <a:ext uri="{FF2B5EF4-FFF2-40B4-BE49-F238E27FC236}">
                  <a16:creationId xmlns:a16="http://schemas.microsoft.com/office/drawing/2014/main" id="{33B0F867-A865-5DF4-B7BD-BB6A0706DA68}"/>
                </a:ext>
              </a:extLst>
            </p:cNvPr>
            <p:cNvSpPr/>
            <p:nvPr/>
          </p:nvSpPr>
          <p:spPr>
            <a:xfrm>
              <a:off x="5522299" y="918029"/>
              <a:ext cx="27624701" cy="5114765"/>
            </a:xfrm>
            <a:prstGeom prst="rect">
              <a:avLst/>
            </a:prstGeom>
            <a:solidFill>
              <a:srgbClr val="7030A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5" name="TextBox 4">
              <a:extLst>
                <a:ext uri="{FF2B5EF4-FFF2-40B4-BE49-F238E27FC236}">
                  <a16:creationId xmlns:a16="http://schemas.microsoft.com/office/drawing/2014/main" id="{DDB164B4-D721-5856-10B2-2D5D735E7AFC}"/>
                </a:ext>
              </a:extLst>
            </p:cNvPr>
            <p:cNvSpPr txBox="1"/>
            <p:nvPr/>
          </p:nvSpPr>
          <p:spPr>
            <a:xfrm>
              <a:off x="12348170" y="1143623"/>
              <a:ext cx="20612723" cy="4680434"/>
            </a:xfrm>
            <a:prstGeom prst="rect">
              <a:avLst/>
            </a:prstGeom>
            <a:noFill/>
          </p:spPr>
          <p:txBody>
            <a:bodyPr wrap="square">
              <a:spAutoFit/>
            </a:bodyPr>
            <a:lstStyle/>
            <a:p>
              <a:pPr algn="ctr">
                <a:lnSpc>
                  <a:spcPct val="115000"/>
                </a:lnSpc>
                <a:spcAft>
                  <a:spcPts val="800"/>
                </a:spcAft>
              </a:pPr>
              <a:r>
                <a:rPr lang="en-US" sz="6000" b="1" kern="0" dirty="0">
                  <a:solidFill>
                    <a:schemeClr val="bg1"/>
                  </a:solidFill>
                  <a:latin typeface="Aptos" panose="020B0004020202020204" pitchFamily="34" charset="0"/>
                  <a:ea typeface="MS Mincho" panose="02020609040205080304" pitchFamily="49" charset="-128"/>
                  <a:cs typeface="Times New Roman" panose="02020603050405020304" pitchFamily="18" charset="0"/>
                </a:rPr>
                <a:t>A Mysterious Biopsy: Acute Renal Failure of Uncertain Etiology in an HIV-Positive Patient with </a:t>
              </a:r>
              <a:r>
                <a:rPr lang="en-US" sz="6000" b="1" kern="0" dirty="0" err="1">
                  <a:solidFill>
                    <a:schemeClr val="bg1"/>
                  </a:solidFill>
                  <a:latin typeface="Aptos" panose="020B0004020202020204" pitchFamily="34" charset="0"/>
                  <a:ea typeface="MS Mincho" panose="02020609040205080304" pitchFamily="49" charset="-128"/>
                  <a:cs typeface="Times New Roman" panose="02020603050405020304" pitchFamily="18" charset="0"/>
                </a:rPr>
                <a:t>Plasmablastic</a:t>
              </a:r>
              <a:r>
                <a:rPr lang="en-US" sz="6000" b="1" kern="0" dirty="0">
                  <a:solidFill>
                    <a:schemeClr val="bg1"/>
                  </a:solidFill>
                  <a:latin typeface="Aptos" panose="020B0004020202020204" pitchFamily="34" charset="0"/>
                  <a:ea typeface="MS Mincho" panose="02020609040205080304" pitchFamily="49" charset="-128"/>
                  <a:cs typeface="Times New Roman" panose="02020603050405020304" pitchFamily="18" charset="0"/>
                </a:rPr>
                <a:t> Lymphoma</a:t>
              </a:r>
            </a:p>
            <a:p>
              <a:pPr algn="ctr"/>
              <a:endParaRPr lang="en-US" sz="3600" dirty="0">
                <a:solidFill>
                  <a:schemeClr val="bg1"/>
                </a:solidFill>
              </a:endParaRPr>
            </a:p>
            <a:p>
              <a:pPr algn="ctr"/>
              <a:r>
                <a:rPr lang="en-US" sz="3600" dirty="0">
                  <a:solidFill>
                    <a:schemeClr val="bg1"/>
                  </a:solidFill>
                </a:rPr>
                <a:t>Madelaine Pickens, MS3</a:t>
              </a:r>
              <a:r>
                <a:rPr lang="en-US" sz="3600" baseline="30000" dirty="0">
                  <a:solidFill>
                    <a:schemeClr val="bg1"/>
                  </a:solidFill>
                </a:rPr>
                <a:t>1</a:t>
              </a:r>
              <a:r>
                <a:rPr lang="en-US" sz="3600" dirty="0">
                  <a:solidFill>
                    <a:schemeClr val="bg1"/>
                  </a:solidFill>
                </a:rPr>
                <a:t>; Jessica Pickens, MS2</a:t>
              </a:r>
              <a:r>
                <a:rPr lang="en-US" sz="3600" baseline="30000" dirty="0">
                  <a:solidFill>
                    <a:schemeClr val="bg1"/>
                  </a:solidFill>
                </a:rPr>
                <a:t>1</a:t>
              </a:r>
              <a:r>
                <a:rPr lang="en-US" sz="3600" dirty="0">
                  <a:solidFill>
                    <a:schemeClr val="bg1"/>
                  </a:solidFill>
                </a:rPr>
                <a:t>; Isabella Bartholomew, MS1</a:t>
              </a:r>
              <a:r>
                <a:rPr lang="en-US" sz="3600" baseline="30000" dirty="0">
                  <a:solidFill>
                    <a:schemeClr val="bg1"/>
                  </a:solidFill>
                </a:rPr>
                <a:t>1</a:t>
              </a:r>
              <a:r>
                <a:rPr lang="en-US" sz="3600" dirty="0">
                  <a:solidFill>
                    <a:schemeClr val="bg1"/>
                  </a:solidFill>
                </a:rPr>
                <a:t>; Michael Millet, MD</a:t>
              </a:r>
              <a:r>
                <a:rPr lang="en-US" sz="3600" baseline="30000" dirty="0">
                  <a:solidFill>
                    <a:schemeClr val="bg1"/>
                  </a:solidFill>
                </a:rPr>
                <a:t>2</a:t>
              </a:r>
              <a:r>
                <a:rPr lang="en-US" sz="3600" dirty="0">
                  <a:solidFill>
                    <a:schemeClr val="bg1"/>
                  </a:solidFill>
                </a:rPr>
                <a:t>; Siddhartha Bajracharya, MD</a:t>
              </a:r>
              <a:r>
                <a:rPr lang="en-US" sz="3600" baseline="30000" dirty="0">
                  <a:solidFill>
                    <a:schemeClr val="bg1"/>
                  </a:solidFill>
                </a:rPr>
                <a:t>2</a:t>
              </a:r>
              <a:r>
                <a:rPr lang="en-US" sz="3600" dirty="0">
                  <a:solidFill>
                    <a:schemeClr val="bg1"/>
                  </a:solidFill>
                </a:rPr>
                <a:t>; Rajesh Mohandas, MD</a:t>
              </a:r>
              <a:r>
                <a:rPr lang="en-US" sz="3600" baseline="30000" dirty="0">
                  <a:solidFill>
                    <a:schemeClr val="bg1"/>
                  </a:solidFill>
                </a:rPr>
                <a:t>2</a:t>
              </a:r>
              <a:endParaRPr lang="en-US" sz="3600" dirty="0">
                <a:solidFill>
                  <a:schemeClr val="bg1"/>
                </a:solidFill>
              </a:endParaRPr>
            </a:p>
            <a:p>
              <a:pPr algn="ctr"/>
              <a:r>
                <a:rPr lang="en-US" sz="3600" baseline="30000" dirty="0">
                  <a:solidFill>
                    <a:schemeClr val="bg1"/>
                  </a:solidFill>
                </a:rPr>
                <a:t>1</a:t>
              </a:r>
              <a:r>
                <a:rPr lang="en-US" sz="3600" dirty="0">
                  <a:solidFill>
                    <a:schemeClr val="bg1"/>
                  </a:solidFill>
                </a:rPr>
                <a:t>LSU Health – New Orleans, School of Medicine</a:t>
              </a:r>
            </a:p>
            <a:p>
              <a:pPr algn="ctr"/>
              <a:r>
                <a:rPr lang="en-US" sz="3600" baseline="30000" dirty="0">
                  <a:solidFill>
                    <a:schemeClr val="bg1"/>
                  </a:solidFill>
                </a:rPr>
                <a:t>2</a:t>
              </a:r>
              <a:r>
                <a:rPr lang="en-US" sz="3600" dirty="0">
                  <a:solidFill>
                    <a:schemeClr val="bg1"/>
                  </a:solidFill>
                </a:rPr>
                <a:t>LSU Health – New Orleans, Department of Nephrology</a:t>
              </a:r>
            </a:p>
          </p:txBody>
        </p:sp>
      </p:grpSp>
      <p:pic>
        <p:nvPicPr>
          <p:cNvPr id="13" name="Picture 12" descr="lsu logo">
            <a:extLst>
              <a:ext uri="{FF2B5EF4-FFF2-40B4-BE49-F238E27FC236}">
                <a16:creationId xmlns:a16="http://schemas.microsoft.com/office/drawing/2014/main" id="{44D5587B-B048-965A-C831-CBE1A0239817}"/>
              </a:ext>
            </a:extLst>
          </p:cNvPr>
          <p:cNvPicPr>
            <a:picLocks noChangeAspect="1"/>
          </p:cNvPicPr>
          <p:nvPr/>
        </p:nvPicPr>
        <p:blipFill>
          <a:blip r:embed="rId2"/>
          <a:stretch>
            <a:fillRect/>
          </a:stretch>
        </p:blipFill>
        <p:spPr>
          <a:xfrm>
            <a:off x="566622" y="1361371"/>
            <a:ext cx="6308958" cy="1774395"/>
          </a:xfrm>
          <a:prstGeom prst="rect">
            <a:avLst/>
          </a:prstGeom>
        </p:spPr>
      </p:pic>
      <p:grpSp>
        <p:nvGrpSpPr>
          <p:cNvPr id="21" name="Group 20" descr="introduction">
            <a:extLst>
              <a:ext uri="{FF2B5EF4-FFF2-40B4-BE49-F238E27FC236}">
                <a16:creationId xmlns:a16="http://schemas.microsoft.com/office/drawing/2014/main" id="{609E17FE-8D33-A8F6-DA78-806ECE4A60B5}"/>
              </a:ext>
            </a:extLst>
          </p:cNvPr>
          <p:cNvGrpSpPr/>
          <p:nvPr/>
        </p:nvGrpSpPr>
        <p:grpSpPr>
          <a:xfrm>
            <a:off x="1069698" y="6179783"/>
            <a:ext cx="10969902" cy="1026755"/>
            <a:chOff x="1024525" y="6258637"/>
            <a:chExt cx="11789842" cy="1179551"/>
          </a:xfrm>
        </p:grpSpPr>
        <p:sp>
          <p:nvSpPr>
            <p:cNvPr id="22" name="Rectangle: Rounded Corners 21">
              <a:extLst>
                <a:ext uri="{FF2B5EF4-FFF2-40B4-BE49-F238E27FC236}">
                  <a16:creationId xmlns:a16="http://schemas.microsoft.com/office/drawing/2014/main" id="{BC0FBCF6-AF22-9511-C426-C7A30F5AD442}"/>
                </a:ext>
              </a:extLst>
            </p:cNvPr>
            <p:cNvSpPr/>
            <p:nvPr/>
          </p:nvSpPr>
          <p:spPr>
            <a:xfrm>
              <a:off x="1024525" y="6258637"/>
              <a:ext cx="11789842" cy="1179551"/>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23" name="TextBox 22">
              <a:extLst>
                <a:ext uri="{FF2B5EF4-FFF2-40B4-BE49-F238E27FC236}">
                  <a16:creationId xmlns:a16="http://schemas.microsoft.com/office/drawing/2014/main" id="{4CBA4322-467D-690B-2EB7-10E22EBE43B1}"/>
                </a:ext>
              </a:extLst>
            </p:cNvPr>
            <p:cNvSpPr txBox="1"/>
            <p:nvPr/>
          </p:nvSpPr>
          <p:spPr>
            <a:xfrm>
              <a:off x="1024525" y="6398942"/>
              <a:ext cx="11789841" cy="804593"/>
            </a:xfrm>
            <a:prstGeom prst="rect">
              <a:avLst/>
            </a:prstGeom>
            <a:noFill/>
          </p:spPr>
          <p:txBody>
            <a:bodyPr wrap="square" rtlCol="0">
              <a:spAutoFit/>
            </a:bodyPr>
            <a:lstStyle/>
            <a:p>
              <a:pPr algn="ctr"/>
              <a:r>
                <a:rPr lang="en-US" sz="4800" b="1" dirty="0">
                  <a:latin typeface="Aptos" panose="020B0004020202020204" pitchFamily="34" charset="0"/>
                </a:rPr>
                <a:t>Introduction</a:t>
              </a:r>
              <a:endParaRPr lang="en-US" sz="5400" b="1" dirty="0">
                <a:latin typeface="Aptos" panose="020B0004020202020204" pitchFamily="34" charset="0"/>
              </a:endParaRPr>
            </a:p>
          </p:txBody>
        </p:sp>
      </p:grpSp>
      <p:sp>
        <p:nvSpPr>
          <p:cNvPr id="24" name="TextBox 23">
            <a:extLst>
              <a:ext uri="{FF2B5EF4-FFF2-40B4-BE49-F238E27FC236}">
                <a16:creationId xmlns:a16="http://schemas.microsoft.com/office/drawing/2014/main" id="{A957A5AD-80A6-1199-EB56-89BBA87E7465}"/>
              </a:ext>
            </a:extLst>
          </p:cNvPr>
          <p:cNvSpPr txBox="1"/>
          <p:nvPr/>
        </p:nvSpPr>
        <p:spPr>
          <a:xfrm>
            <a:off x="1069698" y="7467600"/>
            <a:ext cx="10969901" cy="4031873"/>
          </a:xfrm>
          <a:prstGeom prst="rect">
            <a:avLst/>
          </a:prstGeom>
          <a:noFill/>
          <a:ln>
            <a:noFill/>
          </a:ln>
        </p:spPr>
        <p:txBody>
          <a:bodyPr wrap="square" lIns="91440" tIns="45720" rIns="91440" bIns="45720" rtlCol="0" anchor="t">
            <a:spAutoFit/>
          </a:bodyPr>
          <a:lstStyle/>
          <a:p>
            <a:pPr marL="571500" indent="-571500" algn="just">
              <a:buFont typeface="Arial" panose="020B0604020202020204" pitchFamily="34" charset="0"/>
              <a:buChar char="•"/>
            </a:pPr>
            <a:r>
              <a:rPr lang="en-US" sz="3200" dirty="0">
                <a:latin typeface="Aptos" panose="020B0004020202020204" pitchFamily="34" charset="0"/>
              </a:rPr>
              <a:t>Human immunodeficiency virus (HIV) infection causes severe impairment of cellular immunity, resulting in an increased risk of malignancy, most commonly lymphomas. </a:t>
            </a:r>
          </a:p>
          <a:p>
            <a:pPr marL="571500" indent="-571500" algn="just">
              <a:buFont typeface="Arial" panose="020B0604020202020204" pitchFamily="34" charset="0"/>
              <a:buChar char="•"/>
            </a:pPr>
            <a:r>
              <a:rPr lang="en-US" sz="3200" dirty="0" err="1">
                <a:latin typeface="Aptos" panose="020B0004020202020204" pitchFamily="34" charset="0"/>
              </a:rPr>
              <a:t>Plasmablastic</a:t>
            </a:r>
            <a:r>
              <a:rPr lang="en-US" sz="3200" dirty="0">
                <a:latin typeface="Aptos" panose="020B0004020202020204" pitchFamily="34" charset="0"/>
              </a:rPr>
              <a:t> lymphoma is an aggressive subtype usually diagnosed in EBV positive patients with HIV. </a:t>
            </a:r>
          </a:p>
          <a:p>
            <a:pPr marL="571500" indent="-571500" algn="just">
              <a:buFont typeface="Arial" panose="020B0604020202020204" pitchFamily="34" charset="0"/>
              <a:buChar char="•"/>
            </a:pPr>
            <a:r>
              <a:rPr lang="en-US" sz="3200" dirty="0">
                <a:latin typeface="Aptos" panose="020B0004020202020204" pitchFamily="34" charset="0"/>
              </a:rPr>
              <a:t>Both HIV and lymphomas are associated with increased risk of kidney injury due to a variety of mechanisms. </a:t>
            </a:r>
          </a:p>
        </p:txBody>
      </p:sp>
      <p:grpSp>
        <p:nvGrpSpPr>
          <p:cNvPr id="25" name="Group 24" descr="case presentation">
            <a:extLst>
              <a:ext uri="{FF2B5EF4-FFF2-40B4-BE49-F238E27FC236}">
                <a16:creationId xmlns:a16="http://schemas.microsoft.com/office/drawing/2014/main" id="{1CCE8EAA-0057-6A98-1E46-FFD1A53687E8}"/>
              </a:ext>
            </a:extLst>
          </p:cNvPr>
          <p:cNvGrpSpPr/>
          <p:nvPr/>
        </p:nvGrpSpPr>
        <p:grpSpPr>
          <a:xfrm>
            <a:off x="1069696" y="11838815"/>
            <a:ext cx="10969902" cy="1026755"/>
            <a:chOff x="1024525" y="6258637"/>
            <a:chExt cx="11789842" cy="1179551"/>
          </a:xfrm>
        </p:grpSpPr>
        <p:sp>
          <p:nvSpPr>
            <p:cNvPr id="29" name="Rectangle: Rounded Corners 28">
              <a:extLst>
                <a:ext uri="{FF2B5EF4-FFF2-40B4-BE49-F238E27FC236}">
                  <a16:creationId xmlns:a16="http://schemas.microsoft.com/office/drawing/2014/main" id="{4AB10B85-9A32-A8ED-7F67-B344BDE1DDD8}"/>
                </a:ext>
              </a:extLst>
            </p:cNvPr>
            <p:cNvSpPr/>
            <p:nvPr/>
          </p:nvSpPr>
          <p:spPr>
            <a:xfrm>
              <a:off x="1024525" y="6258637"/>
              <a:ext cx="11789842" cy="1179551"/>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32" name="TextBox 31">
              <a:extLst>
                <a:ext uri="{FF2B5EF4-FFF2-40B4-BE49-F238E27FC236}">
                  <a16:creationId xmlns:a16="http://schemas.microsoft.com/office/drawing/2014/main" id="{DAB83174-EA48-5FED-FA0B-13442ECA6797}"/>
                </a:ext>
              </a:extLst>
            </p:cNvPr>
            <p:cNvSpPr txBox="1"/>
            <p:nvPr/>
          </p:nvSpPr>
          <p:spPr>
            <a:xfrm>
              <a:off x="1024525" y="6398942"/>
              <a:ext cx="11789841" cy="954661"/>
            </a:xfrm>
            <a:prstGeom prst="rect">
              <a:avLst/>
            </a:prstGeom>
            <a:noFill/>
          </p:spPr>
          <p:txBody>
            <a:bodyPr wrap="square" rtlCol="0">
              <a:spAutoFit/>
            </a:bodyPr>
            <a:lstStyle/>
            <a:p>
              <a:pPr algn="ctr"/>
              <a:r>
                <a:rPr lang="en-US" sz="4800" b="1" dirty="0">
                  <a:latin typeface="Aptos" panose="020B0004020202020204" pitchFamily="34" charset="0"/>
                </a:rPr>
                <a:t>Case Presentation</a:t>
              </a:r>
              <a:endParaRPr lang="en-US" sz="5400" b="1" dirty="0">
                <a:latin typeface="Aptos" panose="020B0004020202020204" pitchFamily="34" charset="0"/>
              </a:endParaRPr>
            </a:p>
          </p:txBody>
        </p:sp>
      </p:grpSp>
      <p:sp>
        <p:nvSpPr>
          <p:cNvPr id="47" name="TextBox 46">
            <a:extLst>
              <a:ext uri="{FF2B5EF4-FFF2-40B4-BE49-F238E27FC236}">
                <a16:creationId xmlns:a16="http://schemas.microsoft.com/office/drawing/2014/main" id="{53F6C7FE-15BC-95F1-4F12-81B4FB60B88F}"/>
              </a:ext>
            </a:extLst>
          </p:cNvPr>
          <p:cNvSpPr txBox="1"/>
          <p:nvPr/>
        </p:nvSpPr>
        <p:spPr>
          <a:xfrm>
            <a:off x="1069696" y="12987700"/>
            <a:ext cx="10969901" cy="11418510"/>
          </a:xfrm>
          <a:prstGeom prst="rect">
            <a:avLst/>
          </a:prstGeom>
          <a:noFill/>
          <a:ln>
            <a:noFill/>
          </a:ln>
        </p:spPr>
        <p:txBody>
          <a:bodyPr wrap="square" lIns="91440" tIns="45720" rIns="91440" bIns="45720" rtlCol="0" anchor="t">
            <a:spAutoFit/>
          </a:bodyPr>
          <a:lstStyle/>
          <a:p>
            <a:pPr marL="571500" indent="-571500" algn="just">
              <a:buFont typeface="Arial" panose="020B0604020202020204" pitchFamily="34" charset="0"/>
              <a:buChar char="•"/>
            </a:pPr>
            <a:r>
              <a:rPr lang="en-US" sz="3200" dirty="0">
                <a:latin typeface="Aptos" panose="020B0004020202020204" pitchFamily="34" charset="0"/>
              </a:rPr>
              <a:t>A 37-year-old male with a history of recently-diagnosed HIV with unclear adherence to antiretroviral therapy (ART), GERD, hypertension, and hyperlipidemia presented to the emergency department complaining of intermittent abdominal pain, fatigue, and dyspnea for about one week. </a:t>
            </a:r>
          </a:p>
          <a:p>
            <a:pPr marL="571500" indent="-571500" algn="just">
              <a:buFont typeface="Arial" panose="020B0604020202020204" pitchFamily="34" charset="0"/>
              <a:buChar char="•"/>
            </a:pPr>
            <a:r>
              <a:rPr lang="en-US" sz="3200" dirty="0">
                <a:latin typeface="Aptos" panose="020B0004020202020204" pitchFamily="34" charset="0"/>
              </a:rPr>
              <a:t>He was found to be hypotensive with an elevated WBC count and anemia, which was responsive to intravenous fluids, pressors, and blood transfusions. Workup revealed acute pancreatitis and choledocholithiasis. </a:t>
            </a:r>
          </a:p>
          <a:p>
            <a:pPr marL="571500" indent="-571500" algn="just">
              <a:buFont typeface="Arial" panose="020B0604020202020204" pitchFamily="34" charset="0"/>
              <a:buChar char="•"/>
            </a:pPr>
            <a:r>
              <a:rPr lang="en-US" sz="3200" dirty="0">
                <a:latin typeface="Aptos" panose="020B0004020202020204" pitchFamily="34" charset="0"/>
              </a:rPr>
              <a:t>The nephrology service was consulted for acute kidney injury (AKI). Urinalysis was significant for microscopic hematuria and nephrotic-range proteinuria. The patient was initiated on hemodialysis, and a renal biopsy was planned. A biopsy of a left superior palatal mass was positive for </a:t>
            </a:r>
            <a:r>
              <a:rPr lang="en-US" sz="3200" dirty="0" err="1">
                <a:latin typeface="Aptos" panose="020B0004020202020204" pitchFamily="34" charset="0"/>
              </a:rPr>
              <a:t>plasmablastic</a:t>
            </a:r>
            <a:r>
              <a:rPr lang="en-US" sz="3200" dirty="0">
                <a:latin typeface="Aptos" panose="020B0004020202020204" pitchFamily="34" charset="0"/>
              </a:rPr>
              <a:t> lymphoma, and the patient was initiated on chemotherapy. </a:t>
            </a:r>
          </a:p>
          <a:p>
            <a:pPr marL="571500" indent="-571500" algn="just">
              <a:buFont typeface="Arial" panose="020B0604020202020204" pitchFamily="34" charset="0"/>
              <a:buChar char="•"/>
            </a:pPr>
            <a:r>
              <a:rPr lang="en-US" sz="3200" dirty="0">
                <a:latin typeface="Aptos" panose="020B0004020202020204" pitchFamily="34" charset="0"/>
              </a:rPr>
              <a:t>Further workup revealed negative ANCA and hepatitis serologies, and serum complement was normal. A week after the renal biopsy, blood cultures were positive for </a:t>
            </a:r>
            <a:r>
              <a:rPr lang="en-US" sz="3200" i="1" dirty="0">
                <a:latin typeface="Aptos" panose="020B0004020202020204" pitchFamily="34" charset="0"/>
              </a:rPr>
              <a:t>Klebsiella pneumoniae</a:t>
            </a:r>
            <a:r>
              <a:rPr lang="en-US" sz="3200" dirty="0">
                <a:latin typeface="Aptos" panose="020B0004020202020204" pitchFamily="34" charset="0"/>
              </a:rPr>
              <a:t>, he developed acute respiratory distress syndrome and shock, and he expired despite mechanical ventilation, pressors, and maximal supportive care.</a:t>
            </a:r>
          </a:p>
        </p:txBody>
      </p:sp>
      <p:grpSp>
        <p:nvGrpSpPr>
          <p:cNvPr id="34" name="Group 33" descr="labs">
            <a:extLst>
              <a:ext uri="{FF2B5EF4-FFF2-40B4-BE49-F238E27FC236}">
                <a16:creationId xmlns:a16="http://schemas.microsoft.com/office/drawing/2014/main" id="{C96B9B89-7672-917E-D945-9EA34F022B76}"/>
              </a:ext>
            </a:extLst>
          </p:cNvPr>
          <p:cNvGrpSpPr/>
          <p:nvPr/>
        </p:nvGrpSpPr>
        <p:grpSpPr>
          <a:xfrm>
            <a:off x="1069696" y="24749928"/>
            <a:ext cx="10969902" cy="1026755"/>
            <a:chOff x="1024525" y="6258637"/>
            <a:chExt cx="11789842" cy="1179551"/>
          </a:xfrm>
        </p:grpSpPr>
        <p:sp>
          <p:nvSpPr>
            <p:cNvPr id="36" name="Rectangle: Rounded Corners 35">
              <a:extLst>
                <a:ext uri="{FF2B5EF4-FFF2-40B4-BE49-F238E27FC236}">
                  <a16:creationId xmlns:a16="http://schemas.microsoft.com/office/drawing/2014/main" id="{22F1B36C-25B9-3CE6-9123-0B407B69C044}"/>
                </a:ext>
              </a:extLst>
            </p:cNvPr>
            <p:cNvSpPr/>
            <p:nvPr/>
          </p:nvSpPr>
          <p:spPr>
            <a:xfrm>
              <a:off x="1024525" y="6258637"/>
              <a:ext cx="11789842" cy="1179551"/>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37" name="TextBox 36">
              <a:extLst>
                <a:ext uri="{FF2B5EF4-FFF2-40B4-BE49-F238E27FC236}">
                  <a16:creationId xmlns:a16="http://schemas.microsoft.com/office/drawing/2014/main" id="{A75DF07D-5F3D-28DC-D940-9F3B84FE50E5}"/>
                </a:ext>
              </a:extLst>
            </p:cNvPr>
            <p:cNvSpPr txBox="1"/>
            <p:nvPr/>
          </p:nvSpPr>
          <p:spPr>
            <a:xfrm>
              <a:off x="1024525" y="6398942"/>
              <a:ext cx="11789841" cy="954661"/>
            </a:xfrm>
            <a:prstGeom prst="rect">
              <a:avLst/>
            </a:prstGeom>
            <a:noFill/>
          </p:spPr>
          <p:txBody>
            <a:bodyPr wrap="square" rtlCol="0">
              <a:spAutoFit/>
            </a:bodyPr>
            <a:lstStyle/>
            <a:p>
              <a:pPr algn="ctr"/>
              <a:r>
                <a:rPr lang="en-US" sz="4800" b="1" dirty="0">
                  <a:latin typeface="Aptos" panose="020B0004020202020204" pitchFamily="34" charset="0"/>
                </a:rPr>
                <a:t>Labs</a:t>
              </a:r>
              <a:endParaRPr lang="en-US" sz="5400" b="1" dirty="0">
                <a:latin typeface="Aptos" panose="020B0004020202020204" pitchFamily="34" charset="0"/>
              </a:endParaRPr>
            </a:p>
          </p:txBody>
        </p:sp>
      </p:grpSp>
      <p:sp>
        <p:nvSpPr>
          <p:cNvPr id="71" name="TextBox 70">
            <a:extLst>
              <a:ext uri="{FF2B5EF4-FFF2-40B4-BE49-F238E27FC236}">
                <a16:creationId xmlns:a16="http://schemas.microsoft.com/office/drawing/2014/main" id="{9C02AF0C-6E85-D9C0-E97D-3AD9DABBB2D0}"/>
              </a:ext>
            </a:extLst>
          </p:cNvPr>
          <p:cNvSpPr txBox="1"/>
          <p:nvPr/>
        </p:nvSpPr>
        <p:spPr>
          <a:xfrm>
            <a:off x="1069695" y="25981596"/>
            <a:ext cx="5805886" cy="6678751"/>
          </a:xfrm>
          <a:prstGeom prst="rect">
            <a:avLst/>
          </a:prstGeom>
          <a:noFill/>
          <a:ln>
            <a:noFill/>
          </a:ln>
        </p:spPr>
        <p:txBody>
          <a:bodyPr wrap="square" lIns="91440" tIns="45720" rIns="91440" bIns="45720" rtlCol="0" anchor="t">
            <a:spAutoFit/>
          </a:bodyPr>
          <a:lstStyle/>
          <a:p>
            <a:r>
              <a:rPr lang="en-US" sz="3600" b="1" u="sng" dirty="0">
                <a:latin typeface="Aptos" panose="020B0004020202020204" pitchFamily="34" charset="0"/>
              </a:rPr>
              <a:t>Urinalysis</a:t>
            </a:r>
          </a:p>
          <a:p>
            <a:pPr marL="1028700" lvl="1" indent="-571500">
              <a:buFont typeface="Arial" panose="020B0604020202020204" pitchFamily="34" charset="0"/>
              <a:buChar char="•"/>
            </a:pPr>
            <a:r>
              <a:rPr lang="en-US" sz="3200" b="1" dirty="0">
                <a:latin typeface="Aptos" panose="020B0004020202020204" pitchFamily="34" charset="0"/>
              </a:rPr>
              <a:t>Protein</a:t>
            </a:r>
            <a:r>
              <a:rPr lang="en-US" sz="3200" dirty="0">
                <a:latin typeface="Aptos" panose="020B0004020202020204" pitchFamily="34" charset="0"/>
              </a:rPr>
              <a:t>: 70 mg/dL (N=0)</a:t>
            </a:r>
          </a:p>
          <a:p>
            <a:pPr marL="1028700" lvl="1" indent="-571500">
              <a:buFont typeface="Arial" panose="020B0604020202020204" pitchFamily="34" charset="0"/>
              <a:buChar char="•"/>
            </a:pPr>
            <a:r>
              <a:rPr lang="en-US" sz="3200" b="1" dirty="0">
                <a:latin typeface="Aptos" panose="020B0004020202020204" pitchFamily="34" charset="0"/>
              </a:rPr>
              <a:t>Blood</a:t>
            </a:r>
            <a:r>
              <a:rPr lang="en-US" sz="3200" dirty="0">
                <a:latin typeface="Aptos" panose="020B0004020202020204" pitchFamily="34" charset="0"/>
              </a:rPr>
              <a:t>: 0.5 mg/dL (N=0)</a:t>
            </a:r>
          </a:p>
          <a:p>
            <a:pPr marL="1028700" lvl="1" indent="-571500">
              <a:buFont typeface="Arial" panose="020B0604020202020204" pitchFamily="34" charset="0"/>
              <a:buChar char="•"/>
            </a:pPr>
            <a:r>
              <a:rPr lang="en-US" sz="3200" b="1" dirty="0">
                <a:latin typeface="Aptos" panose="020B0004020202020204" pitchFamily="34" charset="0"/>
              </a:rPr>
              <a:t>RBC</a:t>
            </a:r>
            <a:r>
              <a:rPr lang="en-US" sz="3200" dirty="0">
                <a:latin typeface="Aptos" panose="020B0004020202020204" pitchFamily="34" charset="0"/>
              </a:rPr>
              <a:t>: 26-50/</a:t>
            </a:r>
            <a:r>
              <a:rPr lang="en-US" sz="3200" dirty="0" err="1">
                <a:latin typeface="Aptos" panose="020B0004020202020204" pitchFamily="34" charset="0"/>
              </a:rPr>
              <a:t>hpf</a:t>
            </a:r>
            <a:r>
              <a:rPr lang="en-US" sz="3200" dirty="0">
                <a:latin typeface="Aptos" panose="020B0004020202020204" pitchFamily="34" charset="0"/>
              </a:rPr>
              <a:t> (N=0)</a:t>
            </a:r>
          </a:p>
          <a:p>
            <a:pPr marL="1028700" lvl="1" indent="-571500">
              <a:buFont typeface="Arial" panose="020B0604020202020204" pitchFamily="34" charset="0"/>
              <a:buChar char="•"/>
            </a:pPr>
            <a:r>
              <a:rPr lang="en-US" sz="3200" b="1" dirty="0">
                <a:latin typeface="Aptos" panose="020B0004020202020204" pitchFamily="34" charset="0"/>
              </a:rPr>
              <a:t>WBC</a:t>
            </a:r>
            <a:r>
              <a:rPr lang="en-US" sz="3200" dirty="0">
                <a:latin typeface="Aptos" panose="020B0004020202020204" pitchFamily="34" charset="0"/>
              </a:rPr>
              <a:t>: TNTC (N=0)</a:t>
            </a:r>
          </a:p>
          <a:p>
            <a:pPr marL="1028700" lvl="1" indent="-571500">
              <a:buFont typeface="Arial" panose="020B0604020202020204" pitchFamily="34" charset="0"/>
              <a:buChar char="•"/>
            </a:pPr>
            <a:r>
              <a:rPr lang="en-US" sz="3200" b="1" dirty="0">
                <a:latin typeface="Aptos" panose="020B0004020202020204" pitchFamily="34" charset="0"/>
              </a:rPr>
              <a:t>Glucose, ketones</a:t>
            </a:r>
            <a:r>
              <a:rPr lang="en-US" sz="3200" dirty="0">
                <a:latin typeface="Aptos" panose="020B0004020202020204" pitchFamily="34" charset="0"/>
              </a:rPr>
              <a:t>: negative </a:t>
            </a:r>
          </a:p>
          <a:p>
            <a:endParaRPr lang="en-US" sz="3600" b="1" dirty="0">
              <a:latin typeface="Aptos" panose="020B0004020202020204" pitchFamily="34" charset="0"/>
            </a:endParaRPr>
          </a:p>
          <a:p>
            <a:r>
              <a:rPr lang="en-US" sz="3600" b="1" u="sng" dirty="0">
                <a:latin typeface="Aptos" panose="020B0004020202020204" pitchFamily="34" charset="0"/>
              </a:rPr>
              <a:t>Urine studies</a:t>
            </a:r>
          </a:p>
          <a:p>
            <a:pPr marL="1028700" lvl="1" indent="-571500">
              <a:buFont typeface="Arial" panose="020B0604020202020204" pitchFamily="34" charset="0"/>
              <a:buChar char="•"/>
            </a:pPr>
            <a:r>
              <a:rPr lang="en-US" sz="3200" b="1" dirty="0">
                <a:latin typeface="Aptos" panose="020B0004020202020204" pitchFamily="34" charset="0"/>
              </a:rPr>
              <a:t>Total protein</a:t>
            </a:r>
            <a:r>
              <a:rPr lang="en-US" sz="3200" dirty="0">
                <a:latin typeface="Aptos" panose="020B0004020202020204" pitchFamily="34" charset="0"/>
              </a:rPr>
              <a:t>: 221 mg/dL </a:t>
            </a:r>
            <a:r>
              <a:rPr lang="en-US" sz="3200" i="1" dirty="0">
                <a:latin typeface="Aptos" panose="020B0004020202020204" pitchFamily="34" charset="0"/>
              </a:rPr>
              <a:t>(nephrotic range)</a:t>
            </a:r>
          </a:p>
          <a:p>
            <a:pPr marL="1028700" lvl="1" indent="-571500">
              <a:buFont typeface="Arial" panose="020B0604020202020204" pitchFamily="34" charset="0"/>
              <a:buChar char="•"/>
            </a:pPr>
            <a:r>
              <a:rPr lang="en-US" sz="3200" b="1" dirty="0">
                <a:latin typeface="Aptos" panose="020B0004020202020204" pitchFamily="34" charset="0"/>
              </a:rPr>
              <a:t>Protein/Cr ratio</a:t>
            </a:r>
            <a:r>
              <a:rPr lang="en-US" sz="3200" dirty="0">
                <a:latin typeface="Aptos" panose="020B0004020202020204" pitchFamily="34" charset="0"/>
              </a:rPr>
              <a:t>: 8,435 mg/g (N &lt; 200)</a:t>
            </a:r>
          </a:p>
        </p:txBody>
      </p:sp>
      <p:sp>
        <p:nvSpPr>
          <p:cNvPr id="72" name="TextBox 71">
            <a:extLst>
              <a:ext uri="{FF2B5EF4-FFF2-40B4-BE49-F238E27FC236}">
                <a16:creationId xmlns:a16="http://schemas.microsoft.com/office/drawing/2014/main" id="{90A85D03-0AEC-221B-3AB0-38682EDEC9BE}"/>
              </a:ext>
            </a:extLst>
          </p:cNvPr>
          <p:cNvSpPr txBox="1"/>
          <p:nvPr/>
        </p:nvSpPr>
        <p:spPr>
          <a:xfrm>
            <a:off x="6875580" y="25923502"/>
            <a:ext cx="5164017" cy="6832640"/>
          </a:xfrm>
          <a:prstGeom prst="rect">
            <a:avLst/>
          </a:prstGeom>
          <a:noFill/>
          <a:ln>
            <a:noFill/>
          </a:ln>
        </p:spPr>
        <p:txBody>
          <a:bodyPr wrap="square" lIns="91440" tIns="45720" rIns="91440" bIns="45720" rtlCol="0" anchor="t">
            <a:spAutoFit/>
          </a:bodyPr>
          <a:lstStyle/>
          <a:p>
            <a:r>
              <a:rPr lang="en-US" sz="3600" b="1" u="sng" dirty="0">
                <a:latin typeface="Aptos" panose="020B0004020202020204" pitchFamily="34" charset="0"/>
              </a:rPr>
              <a:t>Immunologic Workup </a:t>
            </a:r>
          </a:p>
          <a:p>
            <a:pPr marL="1028700" lvl="1" indent="-571500">
              <a:buFont typeface="Arial" panose="020B0604020202020204" pitchFamily="34" charset="0"/>
              <a:buChar char="•"/>
            </a:pPr>
            <a:r>
              <a:rPr lang="en-US" sz="3200" b="1" dirty="0">
                <a:latin typeface="Aptos" panose="020B0004020202020204" pitchFamily="34" charset="0"/>
              </a:rPr>
              <a:t>HIV viral load</a:t>
            </a:r>
            <a:r>
              <a:rPr lang="en-US" sz="3200" dirty="0">
                <a:latin typeface="Aptos" panose="020B0004020202020204" pitchFamily="34" charset="0"/>
              </a:rPr>
              <a:t>: 80 copies/ml</a:t>
            </a:r>
          </a:p>
          <a:p>
            <a:pPr marL="1028700" lvl="1" indent="-571500">
              <a:buFont typeface="Arial" panose="020B0604020202020204" pitchFamily="34" charset="0"/>
              <a:buChar char="•"/>
            </a:pPr>
            <a:r>
              <a:rPr lang="en-US" sz="3200" b="1" dirty="0">
                <a:latin typeface="Aptos" panose="020B0004020202020204" pitchFamily="34" charset="0"/>
              </a:rPr>
              <a:t>CD4 count</a:t>
            </a:r>
            <a:r>
              <a:rPr lang="en-US" sz="3200" dirty="0">
                <a:latin typeface="Aptos" panose="020B0004020202020204" pitchFamily="34" charset="0"/>
              </a:rPr>
              <a:t>: 21 /cu mm (N &gt; 500)</a:t>
            </a:r>
          </a:p>
          <a:p>
            <a:pPr marL="1028700" lvl="1" indent="-571500">
              <a:buFont typeface="Arial" panose="020B0604020202020204" pitchFamily="34" charset="0"/>
              <a:buChar char="•"/>
            </a:pPr>
            <a:r>
              <a:rPr lang="en-US" sz="3200" b="1" dirty="0">
                <a:latin typeface="Aptos" panose="020B0004020202020204" pitchFamily="34" charset="0"/>
              </a:rPr>
              <a:t>Kappa/Lambda Ratio</a:t>
            </a:r>
            <a:r>
              <a:rPr lang="en-US" sz="3200" dirty="0">
                <a:latin typeface="Aptos" panose="020B0004020202020204" pitchFamily="34" charset="0"/>
              </a:rPr>
              <a:t>: 8.75 (N &lt; 1.65) </a:t>
            </a:r>
            <a:endParaRPr lang="en-US" sz="3200" dirty="0">
              <a:latin typeface="Aptos" panose="020B0004020202020204" pitchFamily="34" charset="0"/>
              <a:sym typeface="Wingdings" panose="05000000000000000000" pitchFamily="2" charset="2"/>
            </a:endParaRPr>
          </a:p>
          <a:p>
            <a:pPr marL="1028700" lvl="1" indent="-571500">
              <a:buFont typeface="Arial" panose="020B0604020202020204" pitchFamily="34" charset="0"/>
              <a:buChar char="•"/>
            </a:pPr>
            <a:r>
              <a:rPr lang="en-US" sz="3200" b="1" dirty="0">
                <a:latin typeface="Aptos" panose="020B0004020202020204" pitchFamily="34" charset="0"/>
                <a:sym typeface="Wingdings" panose="05000000000000000000" pitchFamily="2" charset="2"/>
              </a:rPr>
              <a:t>SPEP: </a:t>
            </a:r>
            <a:r>
              <a:rPr lang="en-US" sz="3200" dirty="0">
                <a:latin typeface="Aptos" panose="020B0004020202020204" pitchFamily="34" charset="0"/>
                <a:sym typeface="Wingdings" panose="05000000000000000000" pitchFamily="2" charset="2"/>
              </a:rPr>
              <a:t>M Spike </a:t>
            </a:r>
          </a:p>
          <a:p>
            <a:pPr marL="1028700" lvl="1" indent="-571500">
              <a:buFont typeface="Arial" panose="020B0604020202020204" pitchFamily="34" charset="0"/>
              <a:buChar char="•"/>
            </a:pPr>
            <a:r>
              <a:rPr lang="en-US" sz="3200" b="1" dirty="0">
                <a:latin typeface="Aptos" panose="020B0004020202020204" pitchFamily="34" charset="0"/>
              </a:rPr>
              <a:t>c-ANCA, p-ANCA</a:t>
            </a:r>
            <a:r>
              <a:rPr lang="en-US" sz="3200" dirty="0">
                <a:latin typeface="Aptos" panose="020B0004020202020204" pitchFamily="34" charset="0"/>
              </a:rPr>
              <a:t>: negative</a:t>
            </a:r>
          </a:p>
          <a:p>
            <a:pPr marL="1028700" lvl="1" indent="-571500">
              <a:buFont typeface="Arial" panose="020B0604020202020204" pitchFamily="34" charset="0"/>
              <a:buChar char="•"/>
            </a:pPr>
            <a:r>
              <a:rPr lang="en-US" sz="3200" b="1" dirty="0">
                <a:latin typeface="Aptos" panose="020B0004020202020204" pitchFamily="34" charset="0"/>
              </a:rPr>
              <a:t>C3 and C4</a:t>
            </a:r>
            <a:r>
              <a:rPr lang="en-US" sz="3200" dirty="0">
                <a:latin typeface="Aptos" panose="020B0004020202020204" pitchFamily="34" charset="0"/>
              </a:rPr>
              <a:t>: normal</a:t>
            </a:r>
          </a:p>
          <a:p>
            <a:pPr marL="1028700" lvl="1" indent="-571500">
              <a:buFont typeface="Arial" panose="020B0604020202020204" pitchFamily="34" charset="0"/>
              <a:buChar char="•"/>
            </a:pPr>
            <a:r>
              <a:rPr lang="en-US" sz="3200" b="1" dirty="0">
                <a:latin typeface="Aptos" panose="020B0004020202020204" pitchFamily="34" charset="0"/>
              </a:rPr>
              <a:t>Hepatitis panel: </a:t>
            </a:r>
            <a:r>
              <a:rPr lang="en-US" sz="3200" dirty="0">
                <a:latin typeface="Aptos" panose="020B0004020202020204" pitchFamily="34" charset="0"/>
              </a:rPr>
              <a:t>negative</a:t>
            </a:r>
          </a:p>
          <a:p>
            <a:endParaRPr lang="en-US" dirty="0"/>
          </a:p>
        </p:txBody>
      </p:sp>
      <p:grpSp>
        <p:nvGrpSpPr>
          <p:cNvPr id="44" name="Group 43" descr="references">
            <a:extLst>
              <a:ext uri="{FF2B5EF4-FFF2-40B4-BE49-F238E27FC236}">
                <a16:creationId xmlns:a16="http://schemas.microsoft.com/office/drawing/2014/main" id="{66FB8116-3F9D-8E9D-CB18-B1ACC36C6E77}"/>
              </a:ext>
            </a:extLst>
          </p:cNvPr>
          <p:cNvGrpSpPr/>
          <p:nvPr/>
        </p:nvGrpSpPr>
        <p:grpSpPr>
          <a:xfrm>
            <a:off x="1069695" y="32725761"/>
            <a:ext cx="10969902" cy="1026755"/>
            <a:chOff x="1024525" y="6258637"/>
            <a:chExt cx="11789842" cy="1179551"/>
          </a:xfrm>
        </p:grpSpPr>
        <p:sp>
          <p:nvSpPr>
            <p:cNvPr id="45" name="Rectangle: Rounded Corners 44">
              <a:extLst>
                <a:ext uri="{FF2B5EF4-FFF2-40B4-BE49-F238E27FC236}">
                  <a16:creationId xmlns:a16="http://schemas.microsoft.com/office/drawing/2014/main" id="{CF1B85CF-3DA8-110E-C514-DC7D1C4429BB}"/>
                </a:ext>
              </a:extLst>
            </p:cNvPr>
            <p:cNvSpPr/>
            <p:nvPr/>
          </p:nvSpPr>
          <p:spPr>
            <a:xfrm>
              <a:off x="1024525" y="6258637"/>
              <a:ext cx="11789842" cy="1179551"/>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46" name="TextBox 45">
              <a:extLst>
                <a:ext uri="{FF2B5EF4-FFF2-40B4-BE49-F238E27FC236}">
                  <a16:creationId xmlns:a16="http://schemas.microsoft.com/office/drawing/2014/main" id="{44B7F918-B470-E83F-C21C-F634FEC95B9A}"/>
                </a:ext>
              </a:extLst>
            </p:cNvPr>
            <p:cNvSpPr txBox="1"/>
            <p:nvPr/>
          </p:nvSpPr>
          <p:spPr>
            <a:xfrm>
              <a:off x="1024525" y="6398942"/>
              <a:ext cx="11789841" cy="954661"/>
            </a:xfrm>
            <a:prstGeom prst="rect">
              <a:avLst/>
            </a:prstGeom>
            <a:noFill/>
          </p:spPr>
          <p:txBody>
            <a:bodyPr wrap="square" rtlCol="0">
              <a:spAutoFit/>
            </a:bodyPr>
            <a:lstStyle/>
            <a:p>
              <a:pPr algn="ctr"/>
              <a:r>
                <a:rPr lang="en-US" sz="4800" b="1" dirty="0">
                  <a:latin typeface="Aptos" panose="020B0004020202020204" pitchFamily="34" charset="0"/>
                </a:rPr>
                <a:t>References</a:t>
              </a:r>
              <a:endParaRPr lang="en-US" sz="5400" b="1" dirty="0">
                <a:latin typeface="Aptos" panose="020B0004020202020204" pitchFamily="34" charset="0"/>
              </a:endParaRPr>
            </a:p>
          </p:txBody>
        </p:sp>
      </p:grpSp>
      <p:sp>
        <p:nvSpPr>
          <p:cNvPr id="73" name="TextBox 72">
            <a:extLst>
              <a:ext uri="{FF2B5EF4-FFF2-40B4-BE49-F238E27FC236}">
                <a16:creationId xmlns:a16="http://schemas.microsoft.com/office/drawing/2014/main" id="{6966444E-D79C-4F16-2770-4D5E35EC8E07}"/>
              </a:ext>
            </a:extLst>
          </p:cNvPr>
          <p:cNvSpPr txBox="1"/>
          <p:nvPr/>
        </p:nvSpPr>
        <p:spPr>
          <a:xfrm>
            <a:off x="1069694" y="33874646"/>
            <a:ext cx="10969901" cy="3693319"/>
          </a:xfrm>
          <a:prstGeom prst="rect">
            <a:avLst/>
          </a:prstGeom>
          <a:noFill/>
          <a:ln>
            <a:noFill/>
          </a:ln>
        </p:spPr>
        <p:txBody>
          <a:bodyPr wrap="square" lIns="91440" tIns="45720" rIns="91440" bIns="45720" rtlCol="0" anchor="t">
            <a:spAutoFit/>
          </a:bodyPr>
          <a:lstStyle/>
          <a:p>
            <a:pPr marL="514350" indent="-514350" algn="just">
              <a:buFont typeface="+mj-lt"/>
              <a:buAutoNum type="arabicPeriod"/>
            </a:pPr>
            <a:r>
              <a:rPr lang="en-US" dirty="0" err="1">
                <a:latin typeface="Aptos" panose="020B0004020202020204" pitchFamily="34" charset="0"/>
              </a:rPr>
              <a:t>Azagew</a:t>
            </a:r>
            <a:r>
              <a:rPr lang="en-US" dirty="0">
                <a:latin typeface="Aptos" panose="020B0004020202020204" pitchFamily="34" charset="0"/>
              </a:rPr>
              <a:t> AW, Abate HK, Ferede YM, Mekonnen CK. Acute kidney injury and its predictors among HIV-positive patients in Africa: Systematic review and meta-analysis. </a:t>
            </a:r>
            <a:r>
              <a:rPr lang="en-US" dirty="0" err="1">
                <a:latin typeface="Aptos" panose="020B0004020202020204" pitchFamily="34" charset="0"/>
              </a:rPr>
              <a:t>PLoS</a:t>
            </a:r>
            <a:r>
              <a:rPr lang="en-US" dirty="0">
                <a:latin typeface="Aptos" panose="020B0004020202020204" pitchFamily="34" charset="0"/>
              </a:rPr>
              <a:t> One. 2024;19(2):e0298302. Published 2024 Feb 9. doi:10.1371/journal.pone.0298302 </a:t>
            </a:r>
          </a:p>
          <a:p>
            <a:pPr marL="514350" indent="-514350" algn="just">
              <a:buFont typeface="+mj-lt"/>
              <a:buAutoNum type="arabicPeriod"/>
            </a:pPr>
            <a:r>
              <a:rPr lang="en-US" dirty="0">
                <a:latin typeface="Aptos" panose="020B0004020202020204" pitchFamily="34" charset="0"/>
              </a:rPr>
              <a:t>Booth JW, Hamzah L, Jose S, et al. Clinical characteristics and outcomes of HIV-associated immune complex kidney disease. Nephrol Dial Transplant. 2016;31(12):2099-2107. doi:10.1093/</a:t>
            </a:r>
            <a:r>
              <a:rPr lang="en-US" dirty="0" err="1">
                <a:latin typeface="Aptos" panose="020B0004020202020204" pitchFamily="34" charset="0"/>
              </a:rPr>
              <a:t>ndt</a:t>
            </a:r>
            <a:r>
              <a:rPr lang="en-US" dirty="0">
                <a:latin typeface="Aptos" panose="020B0004020202020204" pitchFamily="34" charset="0"/>
              </a:rPr>
              <a:t>/gfv436</a:t>
            </a:r>
          </a:p>
          <a:p>
            <a:pPr marL="514350" indent="-514350" algn="just">
              <a:buFont typeface="+mj-lt"/>
              <a:buAutoNum type="arabicPeriod"/>
            </a:pPr>
            <a:r>
              <a:rPr lang="en-US" dirty="0">
                <a:latin typeface="Aptos" panose="020B0004020202020204" pitchFamily="34" charset="0"/>
              </a:rPr>
              <a:t>Cassano </a:t>
            </a:r>
            <a:r>
              <a:rPr lang="en-US" dirty="0" err="1">
                <a:latin typeface="Aptos" panose="020B0004020202020204" pitchFamily="34" charset="0"/>
              </a:rPr>
              <a:t>Cassano</a:t>
            </a:r>
            <a:r>
              <a:rPr lang="en-US" dirty="0">
                <a:latin typeface="Aptos" panose="020B0004020202020204" pitchFamily="34" charset="0"/>
              </a:rPr>
              <a:t> R, Bonadio AG, Del Giudice ML, </a:t>
            </a:r>
            <a:r>
              <a:rPr lang="en-US" dirty="0" err="1">
                <a:latin typeface="Aptos" panose="020B0004020202020204" pitchFamily="34" charset="0"/>
              </a:rPr>
              <a:t>Giannese</a:t>
            </a:r>
            <a:r>
              <a:rPr lang="en-US" dirty="0">
                <a:latin typeface="Aptos" panose="020B0004020202020204" pitchFamily="34" charset="0"/>
              </a:rPr>
              <a:t> D, Galimberti S, Buda G. Light chain deposition disease: pathogenesis, clinical characteristics and treatment strategies. Ann </a:t>
            </a:r>
            <a:r>
              <a:rPr lang="en-US" dirty="0" err="1">
                <a:latin typeface="Aptos" panose="020B0004020202020204" pitchFamily="34" charset="0"/>
              </a:rPr>
              <a:t>Hematol</a:t>
            </a:r>
            <a:r>
              <a:rPr lang="en-US" dirty="0">
                <a:latin typeface="Aptos" panose="020B0004020202020204" pitchFamily="34" charset="0"/>
              </a:rPr>
              <a:t>. 2025;104(4):2083-2093. doi:10.1007/s00277-024-05911-9</a:t>
            </a:r>
          </a:p>
          <a:p>
            <a:pPr marL="514350" indent="-514350" algn="just">
              <a:buFont typeface="+mj-lt"/>
              <a:buAutoNum type="arabicPeriod"/>
            </a:pPr>
            <a:r>
              <a:rPr lang="en-US" dirty="0">
                <a:latin typeface="Aptos" panose="020B0004020202020204" pitchFamily="34" charset="0"/>
              </a:rPr>
              <a:t>Ozeki T, Ito S, Sugiura T, </a:t>
            </a:r>
            <a:r>
              <a:rPr lang="en-US" dirty="0" err="1">
                <a:latin typeface="Aptos" panose="020B0004020202020204" pitchFamily="34" charset="0"/>
              </a:rPr>
              <a:t>Yokoe</a:t>
            </a:r>
            <a:r>
              <a:rPr lang="en-US" dirty="0">
                <a:latin typeface="Aptos" panose="020B0004020202020204" pitchFamily="34" charset="0"/>
              </a:rPr>
              <a:t> Y, Yasuda K. IgG-type lymphoplasmacytic lymphoma with light chain deposition disease. CEN Case Rep. 2026;15(1):9. Published 2026 Jan 3. doi:10.1007/s13730-025-01063-5 </a:t>
            </a:r>
          </a:p>
          <a:p>
            <a:pPr marL="514350" indent="-514350" algn="just">
              <a:buFont typeface="+mj-lt"/>
              <a:buAutoNum type="arabicPeriod"/>
            </a:pPr>
            <a:r>
              <a:rPr lang="en-US" dirty="0">
                <a:latin typeface="Aptos" panose="020B0004020202020204" pitchFamily="34" charset="0"/>
              </a:rPr>
              <a:t>Rivera FB, Ansay MFM, Golbin JM, et al. HIV-Associated Nephropathy in 2022. Glomerular Dis. 2022;3(1):1-11. Published 2022 Oct 24. doi:10.1159/000526868</a:t>
            </a:r>
          </a:p>
        </p:txBody>
      </p:sp>
      <p:grpSp>
        <p:nvGrpSpPr>
          <p:cNvPr id="38" name="Group 37" descr="renal biopsy">
            <a:extLst>
              <a:ext uri="{FF2B5EF4-FFF2-40B4-BE49-F238E27FC236}">
                <a16:creationId xmlns:a16="http://schemas.microsoft.com/office/drawing/2014/main" id="{D1438B64-8529-6B74-4C6E-1BF2214A72CC}"/>
              </a:ext>
            </a:extLst>
          </p:cNvPr>
          <p:cNvGrpSpPr/>
          <p:nvPr/>
        </p:nvGrpSpPr>
        <p:grpSpPr>
          <a:xfrm>
            <a:off x="13263146" y="6220491"/>
            <a:ext cx="14927956" cy="1026755"/>
            <a:chOff x="1024525" y="6258637"/>
            <a:chExt cx="11789842" cy="1179551"/>
          </a:xfrm>
        </p:grpSpPr>
        <p:sp>
          <p:nvSpPr>
            <p:cNvPr id="39" name="Rectangle: Rounded Corners 38">
              <a:extLst>
                <a:ext uri="{FF2B5EF4-FFF2-40B4-BE49-F238E27FC236}">
                  <a16:creationId xmlns:a16="http://schemas.microsoft.com/office/drawing/2014/main" id="{D908A5DB-423B-63FD-6568-30C5C9C42206}"/>
                </a:ext>
              </a:extLst>
            </p:cNvPr>
            <p:cNvSpPr/>
            <p:nvPr/>
          </p:nvSpPr>
          <p:spPr>
            <a:xfrm>
              <a:off x="1024525" y="6258637"/>
              <a:ext cx="11789842" cy="1179551"/>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40" name="TextBox 39">
              <a:extLst>
                <a:ext uri="{FF2B5EF4-FFF2-40B4-BE49-F238E27FC236}">
                  <a16:creationId xmlns:a16="http://schemas.microsoft.com/office/drawing/2014/main" id="{BEA5F831-2D8A-700F-4150-8F02AD95902C}"/>
                </a:ext>
              </a:extLst>
            </p:cNvPr>
            <p:cNvSpPr txBox="1"/>
            <p:nvPr/>
          </p:nvSpPr>
          <p:spPr>
            <a:xfrm>
              <a:off x="1024525" y="6398942"/>
              <a:ext cx="11789841" cy="954661"/>
            </a:xfrm>
            <a:prstGeom prst="rect">
              <a:avLst/>
            </a:prstGeom>
            <a:noFill/>
          </p:spPr>
          <p:txBody>
            <a:bodyPr wrap="square" rtlCol="0">
              <a:spAutoFit/>
            </a:bodyPr>
            <a:lstStyle/>
            <a:p>
              <a:pPr algn="ctr"/>
              <a:r>
                <a:rPr lang="en-US" sz="4800" b="1" dirty="0">
                  <a:latin typeface="Aptos" panose="020B0004020202020204" pitchFamily="34" charset="0"/>
                </a:rPr>
                <a:t>Renal Biopsy</a:t>
              </a:r>
              <a:endParaRPr lang="en-US" sz="5400" b="1" dirty="0">
                <a:latin typeface="Aptos" panose="020B0004020202020204" pitchFamily="34" charset="0"/>
              </a:endParaRPr>
            </a:p>
          </p:txBody>
        </p:sp>
      </p:grpSp>
      <p:grpSp>
        <p:nvGrpSpPr>
          <p:cNvPr id="70" name="Group 69" descr="immunofluorescence images">
            <a:extLst>
              <a:ext uri="{FF2B5EF4-FFF2-40B4-BE49-F238E27FC236}">
                <a16:creationId xmlns:a16="http://schemas.microsoft.com/office/drawing/2014/main" id="{4A824A2E-E6C3-A3BC-E76E-6C5233E666EB}"/>
              </a:ext>
            </a:extLst>
          </p:cNvPr>
          <p:cNvGrpSpPr>
            <a:grpSpLocks noChangeAspect="1"/>
          </p:cNvGrpSpPr>
          <p:nvPr/>
        </p:nvGrpSpPr>
        <p:grpSpPr>
          <a:xfrm>
            <a:off x="15109618" y="7675726"/>
            <a:ext cx="11748224" cy="11526674"/>
            <a:chOff x="14611881" y="7941147"/>
            <a:chExt cx="12647700" cy="12409187"/>
          </a:xfrm>
        </p:grpSpPr>
        <p:grpSp>
          <p:nvGrpSpPr>
            <p:cNvPr id="57" name="Group 56">
              <a:extLst>
                <a:ext uri="{FF2B5EF4-FFF2-40B4-BE49-F238E27FC236}">
                  <a16:creationId xmlns:a16="http://schemas.microsoft.com/office/drawing/2014/main" id="{647044BD-36E0-4382-7F6A-F85A5E1E761E}"/>
                </a:ext>
              </a:extLst>
            </p:cNvPr>
            <p:cNvGrpSpPr/>
            <p:nvPr/>
          </p:nvGrpSpPr>
          <p:grpSpPr>
            <a:xfrm>
              <a:off x="14611881" y="7941147"/>
              <a:ext cx="6079632" cy="5943600"/>
              <a:chOff x="12982105" y="7473119"/>
              <a:chExt cx="6879519" cy="6288806"/>
            </a:xfrm>
          </p:grpSpPr>
          <p:pic>
            <p:nvPicPr>
              <p:cNvPr id="55" name="Picture 54">
                <a:extLst>
                  <a:ext uri="{FF2B5EF4-FFF2-40B4-BE49-F238E27FC236}">
                    <a16:creationId xmlns:a16="http://schemas.microsoft.com/office/drawing/2014/main" id="{9D65D23C-D44A-4DC7-2C16-8D5194D73FAA}"/>
                  </a:ext>
                </a:extLst>
              </p:cNvPr>
              <p:cNvPicPr>
                <a:picLocks noChangeAspect="1"/>
              </p:cNvPicPr>
              <p:nvPr/>
            </p:nvPicPr>
            <p:blipFill rotWithShape="1">
              <a:blip r:embed="rId3"/>
              <a:srcRect t="6512" b="6512"/>
              <a:stretch>
                <a:fillRect/>
              </a:stretch>
            </p:blipFill>
            <p:spPr>
              <a:xfrm>
                <a:off x="12982105" y="7473119"/>
                <a:ext cx="6725589" cy="6288806"/>
              </a:xfrm>
              <a:prstGeom prst="rect">
                <a:avLst/>
              </a:prstGeom>
            </p:spPr>
          </p:pic>
          <p:sp>
            <p:nvSpPr>
              <p:cNvPr id="56" name="TextBox 55">
                <a:extLst>
                  <a:ext uri="{FF2B5EF4-FFF2-40B4-BE49-F238E27FC236}">
                    <a16:creationId xmlns:a16="http://schemas.microsoft.com/office/drawing/2014/main" id="{F4E605E2-217C-DE6F-E8D4-8CEDB18628EB}"/>
                  </a:ext>
                </a:extLst>
              </p:cNvPr>
              <p:cNvSpPr txBox="1"/>
              <p:nvPr/>
            </p:nvSpPr>
            <p:spPr>
              <a:xfrm>
                <a:off x="18261424" y="12748889"/>
                <a:ext cx="1600200" cy="923330"/>
              </a:xfrm>
              <a:prstGeom prst="rect">
                <a:avLst/>
              </a:prstGeom>
              <a:noFill/>
            </p:spPr>
            <p:txBody>
              <a:bodyPr wrap="square" rtlCol="0">
                <a:spAutoFit/>
              </a:bodyPr>
              <a:lstStyle/>
              <a:p>
                <a:r>
                  <a:rPr lang="en-US" sz="5400" dirty="0">
                    <a:solidFill>
                      <a:schemeClr val="bg1"/>
                    </a:solidFill>
                  </a:rPr>
                  <a:t>C3</a:t>
                </a:r>
              </a:p>
            </p:txBody>
          </p:sp>
        </p:grpSp>
        <p:grpSp>
          <p:nvGrpSpPr>
            <p:cNvPr id="67" name="Group 66">
              <a:extLst>
                <a:ext uri="{FF2B5EF4-FFF2-40B4-BE49-F238E27FC236}">
                  <a16:creationId xmlns:a16="http://schemas.microsoft.com/office/drawing/2014/main" id="{35BF9D78-1CC3-E600-E6D7-8FE706F6A963}"/>
                </a:ext>
              </a:extLst>
            </p:cNvPr>
            <p:cNvGrpSpPr/>
            <p:nvPr/>
          </p:nvGrpSpPr>
          <p:grpSpPr>
            <a:xfrm>
              <a:off x="21228788" y="7941147"/>
              <a:ext cx="5943600" cy="5943600"/>
              <a:chOff x="23515786" y="6364024"/>
              <a:chExt cx="6963747" cy="6989261"/>
            </a:xfrm>
          </p:grpSpPr>
          <p:pic>
            <p:nvPicPr>
              <p:cNvPr id="59" name="Picture 58">
                <a:extLst>
                  <a:ext uri="{FF2B5EF4-FFF2-40B4-BE49-F238E27FC236}">
                    <a16:creationId xmlns:a16="http://schemas.microsoft.com/office/drawing/2014/main" id="{E97B0ACE-7A62-046C-8834-E2A3F29D36FB}"/>
                  </a:ext>
                </a:extLst>
              </p:cNvPr>
              <p:cNvPicPr>
                <a:picLocks noChangeAspect="1"/>
              </p:cNvPicPr>
              <p:nvPr/>
            </p:nvPicPr>
            <p:blipFill rotWithShape="1">
              <a:blip r:embed="rId4"/>
              <a:srcRect t="1668" b="1668"/>
              <a:stretch>
                <a:fillRect/>
              </a:stretch>
            </p:blipFill>
            <p:spPr>
              <a:xfrm>
                <a:off x="23515786" y="6364024"/>
                <a:ext cx="6963747" cy="6989261"/>
              </a:xfrm>
              <a:prstGeom prst="rect">
                <a:avLst/>
              </a:prstGeom>
            </p:spPr>
          </p:pic>
          <p:sp>
            <p:nvSpPr>
              <p:cNvPr id="60" name="TextBox 59">
                <a:extLst>
                  <a:ext uri="{FF2B5EF4-FFF2-40B4-BE49-F238E27FC236}">
                    <a16:creationId xmlns:a16="http://schemas.microsoft.com/office/drawing/2014/main" id="{D87EFF20-2F05-B04C-1B89-FE89AA4734C3}"/>
                  </a:ext>
                </a:extLst>
              </p:cNvPr>
              <p:cNvSpPr txBox="1"/>
              <p:nvPr/>
            </p:nvSpPr>
            <p:spPr>
              <a:xfrm>
                <a:off x="28808032" y="12106805"/>
                <a:ext cx="1600200" cy="923330"/>
              </a:xfrm>
              <a:prstGeom prst="rect">
                <a:avLst/>
              </a:prstGeom>
              <a:noFill/>
            </p:spPr>
            <p:txBody>
              <a:bodyPr wrap="square" rtlCol="0">
                <a:spAutoFit/>
              </a:bodyPr>
              <a:lstStyle/>
              <a:p>
                <a:r>
                  <a:rPr lang="en-US" sz="5400" dirty="0">
                    <a:solidFill>
                      <a:schemeClr val="bg1"/>
                    </a:solidFill>
                  </a:rPr>
                  <a:t>IgG</a:t>
                </a:r>
              </a:p>
            </p:txBody>
          </p:sp>
        </p:grpSp>
        <p:grpSp>
          <p:nvGrpSpPr>
            <p:cNvPr id="68" name="Group 67">
              <a:extLst>
                <a:ext uri="{FF2B5EF4-FFF2-40B4-BE49-F238E27FC236}">
                  <a16:creationId xmlns:a16="http://schemas.microsoft.com/office/drawing/2014/main" id="{56812958-476A-3F2E-0F4B-7B1159A8B780}"/>
                </a:ext>
              </a:extLst>
            </p:cNvPr>
            <p:cNvGrpSpPr/>
            <p:nvPr/>
          </p:nvGrpSpPr>
          <p:grpSpPr>
            <a:xfrm>
              <a:off x="14611882" y="14425578"/>
              <a:ext cx="6163444" cy="5924756"/>
              <a:chOff x="11286658" y="15858659"/>
              <a:chExt cx="6934842" cy="6687483"/>
            </a:xfrm>
          </p:grpSpPr>
          <p:pic>
            <p:nvPicPr>
              <p:cNvPr id="62" name="Picture 61">
                <a:extLst>
                  <a:ext uri="{FF2B5EF4-FFF2-40B4-BE49-F238E27FC236}">
                    <a16:creationId xmlns:a16="http://schemas.microsoft.com/office/drawing/2014/main" id="{12AB270E-28A1-C816-CABA-5BBD9F12157A}"/>
                  </a:ext>
                </a:extLst>
              </p:cNvPr>
              <p:cNvPicPr>
                <a:picLocks noChangeAspect="1"/>
              </p:cNvPicPr>
              <p:nvPr/>
            </p:nvPicPr>
            <p:blipFill rotWithShape="1">
              <a:blip r:embed="rId5"/>
              <a:srcRect t="3816" b="3816"/>
              <a:stretch>
                <a:fillRect/>
              </a:stretch>
            </p:blipFill>
            <p:spPr>
              <a:xfrm>
                <a:off x="11286658" y="15858659"/>
                <a:ext cx="6687483" cy="6687483"/>
              </a:xfrm>
              <a:prstGeom prst="rect">
                <a:avLst/>
              </a:prstGeom>
            </p:spPr>
          </p:pic>
          <p:sp>
            <p:nvSpPr>
              <p:cNvPr id="64" name="TextBox 63">
                <a:extLst>
                  <a:ext uri="{FF2B5EF4-FFF2-40B4-BE49-F238E27FC236}">
                    <a16:creationId xmlns:a16="http://schemas.microsoft.com/office/drawing/2014/main" id="{CA52D3C1-077A-9F4D-F94E-53AB6DD59BEB}"/>
                  </a:ext>
                </a:extLst>
              </p:cNvPr>
              <p:cNvSpPr txBox="1"/>
              <p:nvPr/>
            </p:nvSpPr>
            <p:spPr>
              <a:xfrm>
                <a:off x="15375174" y="21371143"/>
                <a:ext cx="2846326" cy="1042195"/>
              </a:xfrm>
              <a:prstGeom prst="rect">
                <a:avLst/>
              </a:prstGeom>
              <a:noFill/>
            </p:spPr>
            <p:txBody>
              <a:bodyPr wrap="square" rtlCol="0">
                <a:spAutoFit/>
              </a:bodyPr>
              <a:lstStyle/>
              <a:p>
                <a:r>
                  <a:rPr lang="en-US" sz="5400" dirty="0">
                    <a:solidFill>
                      <a:schemeClr val="bg1"/>
                    </a:solidFill>
                  </a:rPr>
                  <a:t>kappa</a:t>
                </a:r>
              </a:p>
            </p:txBody>
          </p:sp>
        </p:grpSp>
        <p:grpSp>
          <p:nvGrpSpPr>
            <p:cNvPr id="69" name="Group 68">
              <a:extLst>
                <a:ext uri="{FF2B5EF4-FFF2-40B4-BE49-F238E27FC236}">
                  <a16:creationId xmlns:a16="http://schemas.microsoft.com/office/drawing/2014/main" id="{50D74482-8483-5973-0CC9-524A82CE5DF0}"/>
                </a:ext>
              </a:extLst>
            </p:cNvPr>
            <p:cNvGrpSpPr/>
            <p:nvPr/>
          </p:nvGrpSpPr>
          <p:grpSpPr>
            <a:xfrm>
              <a:off x="21228788" y="14406734"/>
              <a:ext cx="6030793" cy="5943600"/>
              <a:chOff x="21482419" y="15170377"/>
              <a:chExt cx="6940426" cy="6562240"/>
            </a:xfrm>
          </p:grpSpPr>
          <p:pic>
            <p:nvPicPr>
              <p:cNvPr id="66" name="Picture 65">
                <a:extLst>
                  <a:ext uri="{FF2B5EF4-FFF2-40B4-BE49-F238E27FC236}">
                    <a16:creationId xmlns:a16="http://schemas.microsoft.com/office/drawing/2014/main" id="{553F095B-FAEB-41AB-4238-55C422ADB85B}"/>
                  </a:ext>
                </a:extLst>
              </p:cNvPr>
              <p:cNvPicPr>
                <a:picLocks noChangeAspect="1"/>
              </p:cNvPicPr>
              <p:nvPr/>
            </p:nvPicPr>
            <p:blipFill rotWithShape="1">
              <a:blip r:embed="rId6"/>
              <a:srcRect t="7622" b="7622"/>
              <a:stretch>
                <a:fillRect/>
              </a:stretch>
            </p:blipFill>
            <p:spPr>
              <a:xfrm>
                <a:off x="21482419" y="15170377"/>
                <a:ext cx="6840081" cy="6562240"/>
              </a:xfrm>
              <a:prstGeom prst="rect">
                <a:avLst/>
              </a:prstGeom>
            </p:spPr>
          </p:pic>
          <p:sp>
            <p:nvSpPr>
              <p:cNvPr id="63" name="TextBox 62">
                <a:extLst>
                  <a:ext uri="{FF2B5EF4-FFF2-40B4-BE49-F238E27FC236}">
                    <a16:creationId xmlns:a16="http://schemas.microsoft.com/office/drawing/2014/main" id="{8BD4B0C8-833D-8C20-BADE-BA031D4B5F6D}"/>
                  </a:ext>
                </a:extLst>
              </p:cNvPr>
              <p:cNvSpPr txBox="1"/>
              <p:nvPr/>
            </p:nvSpPr>
            <p:spPr>
              <a:xfrm>
                <a:off x="25311204" y="20668143"/>
                <a:ext cx="3111641" cy="923331"/>
              </a:xfrm>
              <a:prstGeom prst="rect">
                <a:avLst/>
              </a:prstGeom>
              <a:noFill/>
            </p:spPr>
            <p:txBody>
              <a:bodyPr wrap="square" rtlCol="0">
                <a:spAutoFit/>
              </a:bodyPr>
              <a:lstStyle/>
              <a:p>
                <a:r>
                  <a:rPr lang="en-US" sz="5400" dirty="0">
                    <a:solidFill>
                      <a:schemeClr val="bg1"/>
                    </a:solidFill>
                  </a:rPr>
                  <a:t>lambda</a:t>
                </a:r>
              </a:p>
            </p:txBody>
          </p:sp>
        </p:grpSp>
      </p:grpSp>
      <p:sp>
        <p:nvSpPr>
          <p:cNvPr id="51" name="TextBox 50">
            <a:extLst>
              <a:ext uri="{FF2B5EF4-FFF2-40B4-BE49-F238E27FC236}">
                <a16:creationId xmlns:a16="http://schemas.microsoft.com/office/drawing/2014/main" id="{E92A6939-6AD5-A178-6EE1-E25FBCFAE8D6}"/>
              </a:ext>
            </a:extLst>
          </p:cNvPr>
          <p:cNvSpPr txBox="1"/>
          <p:nvPr/>
        </p:nvSpPr>
        <p:spPr>
          <a:xfrm>
            <a:off x="13263148" y="19534809"/>
            <a:ext cx="14927953" cy="3046988"/>
          </a:xfrm>
          <a:prstGeom prst="rect">
            <a:avLst/>
          </a:prstGeom>
          <a:noFill/>
          <a:ln>
            <a:noFill/>
          </a:ln>
        </p:spPr>
        <p:txBody>
          <a:bodyPr wrap="square" lIns="91440" tIns="45720" rIns="91440" bIns="45720" rtlCol="0" anchor="t">
            <a:spAutoFit/>
          </a:bodyPr>
          <a:lstStyle/>
          <a:p>
            <a:pPr algn="just"/>
            <a:r>
              <a:rPr lang="en-US" sz="3200" b="1" dirty="0">
                <a:latin typeface="Aptos" panose="020B0004020202020204" pitchFamily="34" charset="0"/>
              </a:rPr>
              <a:t>Renal biopsy results. </a:t>
            </a:r>
            <a:r>
              <a:rPr lang="en-US" sz="3200" dirty="0">
                <a:latin typeface="Aptos" panose="020B0004020202020204" pitchFamily="34" charset="0"/>
              </a:rPr>
              <a:t>Immunofluorescence demonstrated C3 (2+), IgG (1+), kappa (1+), and lambda (2+) staining, a complement-dominant pattern. </a:t>
            </a:r>
            <a:r>
              <a:rPr lang="en-US" sz="3200" b="1" dirty="0">
                <a:latin typeface="Aptos" panose="020B0004020202020204" pitchFamily="34" charset="0"/>
              </a:rPr>
              <a:t>(See pathology photos above.) </a:t>
            </a:r>
            <a:r>
              <a:rPr lang="en-US" sz="3200" dirty="0">
                <a:latin typeface="Aptos" panose="020B0004020202020204" pitchFamily="34" charset="0"/>
              </a:rPr>
              <a:t>The renal biopsy light microscopy also revealed a thickened basement membrane, mild mesangial proliferation, and lymphocytic infiltrate. Electron microscopy showed subepithelial electron-dense deposits. (Light microscopy and electron microscopy images were unable to be obtained.)</a:t>
            </a:r>
          </a:p>
        </p:txBody>
      </p:sp>
      <p:grpSp>
        <p:nvGrpSpPr>
          <p:cNvPr id="41" name="Group 40" descr="discussion">
            <a:extLst>
              <a:ext uri="{FF2B5EF4-FFF2-40B4-BE49-F238E27FC236}">
                <a16:creationId xmlns:a16="http://schemas.microsoft.com/office/drawing/2014/main" id="{FA5E5001-8990-664B-40EF-66FE6F335997}"/>
              </a:ext>
            </a:extLst>
          </p:cNvPr>
          <p:cNvGrpSpPr/>
          <p:nvPr/>
        </p:nvGrpSpPr>
        <p:grpSpPr>
          <a:xfrm>
            <a:off x="13263147" y="22740069"/>
            <a:ext cx="14927954" cy="1026755"/>
            <a:chOff x="1024525" y="6258637"/>
            <a:chExt cx="11789842" cy="1179551"/>
          </a:xfrm>
        </p:grpSpPr>
        <p:sp>
          <p:nvSpPr>
            <p:cNvPr id="42" name="Rectangle: Rounded Corners 41">
              <a:extLst>
                <a:ext uri="{FF2B5EF4-FFF2-40B4-BE49-F238E27FC236}">
                  <a16:creationId xmlns:a16="http://schemas.microsoft.com/office/drawing/2014/main" id="{3B21E20E-046C-083F-22A3-C3258C12AFFB}"/>
                </a:ext>
              </a:extLst>
            </p:cNvPr>
            <p:cNvSpPr/>
            <p:nvPr/>
          </p:nvSpPr>
          <p:spPr>
            <a:xfrm>
              <a:off x="1024525" y="6258637"/>
              <a:ext cx="11789842" cy="1179551"/>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43" name="TextBox 42">
              <a:extLst>
                <a:ext uri="{FF2B5EF4-FFF2-40B4-BE49-F238E27FC236}">
                  <a16:creationId xmlns:a16="http://schemas.microsoft.com/office/drawing/2014/main" id="{839D6B7A-ECDC-396C-4A67-99207DCBA8E6}"/>
                </a:ext>
              </a:extLst>
            </p:cNvPr>
            <p:cNvSpPr txBox="1"/>
            <p:nvPr/>
          </p:nvSpPr>
          <p:spPr>
            <a:xfrm>
              <a:off x="1024525" y="6398942"/>
              <a:ext cx="11789841" cy="954661"/>
            </a:xfrm>
            <a:prstGeom prst="rect">
              <a:avLst/>
            </a:prstGeom>
            <a:noFill/>
          </p:spPr>
          <p:txBody>
            <a:bodyPr wrap="square" rtlCol="0">
              <a:spAutoFit/>
            </a:bodyPr>
            <a:lstStyle/>
            <a:p>
              <a:pPr algn="ctr"/>
              <a:r>
                <a:rPr lang="en-US" sz="4800" b="1" dirty="0">
                  <a:latin typeface="Aptos" panose="020B0004020202020204" pitchFamily="34" charset="0"/>
                </a:rPr>
                <a:t>Discussion</a:t>
              </a:r>
              <a:endParaRPr lang="en-US" sz="5400" b="1" dirty="0">
                <a:latin typeface="Aptos" panose="020B0004020202020204" pitchFamily="34" charset="0"/>
              </a:endParaRPr>
            </a:p>
          </p:txBody>
        </p:sp>
      </p:grpSp>
      <p:sp>
        <p:nvSpPr>
          <p:cNvPr id="48" name="TextBox 47">
            <a:extLst>
              <a:ext uri="{FF2B5EF4-FFF2-40B4-BE49-F238E27FC236}">
                <a16:creationId xmlns:a16="http://schemas.microsoft.com/office/drawing/2014/main" id="{D8A10894-814B-727B-8E36-177DC29CF73F}"/>
              </a:ext>
            </a:extLst>
          </p:cNvPr>
          <p:cNvSpPr txBox="1"/>
          <p:nvPr/>
        </p:nvSpPr>
        <p:spPr>
          <a:xfrm>
            <a:off x="13263144" y="23891235"/>
            <a:ext cx="14927956" cy="13880723"/>
          </a:xfrm>
          <a:prstGeom prst="rect">
            <a:avLst/>
          </a:prstGeom>
          <a:noFill/>
          <a:ln>
            <a:noFill/>
          </a:ln>
        </p:spPr>
        <p:txBody>
          <a:bodyPr wrap="square" lIns="91440" tIns="45720" rIns="91440" bIns="45720" rtlCol="0" anchor="t">
            <a:spAutoFit/>
          </a:bodyPr>
          <a:lstStyle/>
          <a:p>
            <a:pPr marL="571500" indent="-571500" algn="just">
              <a:buFont typeface="Arial" panose="020B0604020202020204" pitchFamily="34" charset="0"/>
              <a:buChar char="•"/>
            </a:pPr>
            <a:r>
              <a:rPr lang="en-US" sz="3200" dirty="0">
                <a:latin typeface="Aptos" panose="020B0004020202020204" pitchFamily="34" charset="0"/>
              </a:rPr>
              <a:t>HIV infection has been associated with renal injury both through direct viral infection of the kidney parenchyma or via sequelae of immune dysregulation. </a:t>
            </a:r>
          </a:p>
          <a:p>
            <a:pPr marL="571500" indent="-571500" algn="just">
              <a:buFont typeface="Arial" panose="020B0604020202020204" pitchFamily="34" charset="0"/>
              <a:buChar char="•"/>
            </a:pPr>
            <a:r>
              <a:rPr lang="en-US" sz="3200" dirty="0">
                <a:latin typeface="Aptos" panose="020B0004020202020204" pitchFamily="34" charset="0"/>
              </a:rPr>
              <a:t>While the nephrotic-range proteinuria, rapid progression to renal failure, and very low CD4 counts are consistent with HIV-Associated Nephropathy (HIVAN), the lack of collapsing focal and segmental sclerosis on renal biopsy is not typical. </a:t>
            </a:r>
          </a:p>
          <a:p>
            <a:pPr marL="571500" indent="-571500" algn="just">
              <a:buFont typeface="Arial" panose="020B0604020202020204" pitchFamily="34" charset="0"/>
              <a:buChar char="•"/>
            </a:pPr>
            <a:r>
              <a:rPr lang="en-US" sz="3200" dirty="0">
                <a:latin typeface="Aptos" panose="020B0004020202020204" pitchFamily="34" charset="0"/>
              </a:rPr>
              <a:t>The introduction of ART has reduced the incidence of HIVAN, increasing the relative proportion of HIV-Associated Immune Complex Kidney Disease (HIVICK). </a:t>
            </a:r>
          </a:p>
          <a:p>
            <a:pPr marL="571500" indent="-571500" algn="just">
              <a:buFont typeface="Arial" panose="020B0604020202020204" pitchFamily="34" charset="0"/>
              <a:buChar char="•"/>
            </a:pPr>
            <a:r>
              <a:rPr lang="en-US" sz="3200" dirty="0">
                <a:latin typeface="Aptos" panose="020B0004020202020204" pitchFamily="34" charset="0"/>
              </a:rPr>
              <a:t>HIVICK is characterized by the deposition of immune complexes containing HIV antigens, antibodies, and complement within glomeruli that results in kidney injury with variable biopsy findings. </a:t>
            </a:r>
          </a:p>
          <a:p>
            <a:pPr marL="571500" indent="-571500" algn="just">
              <a:buFont typeface="Arial" panose="020B0604020202020204" pitchFamily="34" charset="0"/>
              <a:buChar char="•"/>
            </a:pPr>
            <a:r>
              <a:rPr lang="en-US" sz="3200" dirty="0">
                <a:latin typeface="Aptos" panose="020B0004020202020204" pitchFamily="34" charset="0"/>
              </a:rPr>
              <a:t>HIV also causes immune dysregulation, and infiltration of CD138+ plasma cells can also cause acute interstitial nephritis, but minimal plasma cell infiltration seen on biopsy argues against this possibility. </a:t>
            </a:r>
          </a:p>
          <a:p>
            <a:pPr marL="571500" indent="-571500" algn="just">
              <a:buFont typeface="Arial" panose="020B0604020202020204" pitchFamily="34" charset="0"/>
              <a:buChar char="•"/>
            </a:pPr>
            <a:r>
              <a:rPr lang="en-US" sz="3200" dirty="0">
                <a:latin typeface="Aptos" panose="020B0004020202020204" pitchFamily="34" charset="0"/>
              </a:rPr>
              <a:t>Lymphomas can also directly infiltrate the kidney and cause worsening kidney function. However, the lymphocytic infiltration was modest and would not explain an AKI requiring dialysis.</a:t>
            </a:r>
          </a:p>
          <a:p>
            <a:pPr marL="571500" indent="-571500" algn="just">
              <a:buFont typeface="Arial" panose="020B0604020202020204" pitchFamily="34" charset="0"/>
              <a:buChar char="•"/>
            </a:pPr>
            <a:r>
              <a:rPr lang="en-US" sz="3200" dirty="0">
                <a:latin typeface="Aptos" panose="020B0004020202020204" pitchFamily="34" charset="0"/>
              </a:rPr>
              <a:t>Our patient’s renal biopsy was initially attributed to post-infectious glomerulonephritis (PIGN) due to the subepithelial deposits on electron microscopy. However, there was no documented infection at the time of the renal biopsy, and </a:t>
            </a:r>
            <a:r>
              <a:rPr lang="en-US" sz="3200" i="1" dirty="0">
                <a:latin typeface="Aptos" panose="020B0004020202020204" pitchFamily="34" charset="0"/>
              </a:rPr>
              <a:t>Klebsiella pneumoniae </a:t>
            </a:r>
            <a:r>
              <a:rPr lang="en-US" sz="3200" dirty="0">
                <a:latin typeface="Aptos" panose="020B0004020202020204" pitchFamily="34" charset="0"/>
              </a:rPr>
              <a:t>bacteremia was detected one week later. This temporal relationship is inconsistent with the diagnostic criteria for PIGN. </a:t>
            </a:r>
          </a:p>
          <a:p>
            <a:pPr marL="571500" indent="-571500" algn="just">
              <a:buFont typeface="Arial" panose="020B0604020202020204" pitchFamily="34" charset="0"/>
              <a:buChar char="•"/>
            </a:pPr>
            <a:r>
              <a:rPr lang="en-US" sz="3200" dirty="0">
                <a:latin typeface="Aptos" panose="020B0004020202020204" pitchFamily="34" charset="0"/>
              </a:rPr>
              <a:t>C3 glomerulopathy is not typically associated with prominent sub-epithelial deposits, but complement deposits can mimic sub-epithelial humps, and it can often be difficult to distinguish C3 glomerulopathy from PIGN.  To further complicate this patient’s renal diagnosis, C3 deposits have also been reported in the context of acute HIV and HIVICK. </a:t>
            </a:r>
          </a:p>
          <a:p>
            <a:pPr marL="571500" indent="-571500" algn="just">
              <a:buFont typeface="Arial" panose="020B0604020202020204" pitchFamily="34" charset="0"/>
              <a:buChar char="•"/>
            </a:pPr>
            <a:r>
              <a:rPr lang="en-US" sz="3200" dirty="0">
                <a:latin typeface="Aptos" panose="020B0004020202020204" pitchFamily="34" charset="0"/>
              </a:rPr>
              <a:t>In our patient, it is likely that the renal injury was multifactorial, with pathology confounded by initiation of antiretroviral therapy and pancreatitis with shock. </a:t>
            </a:r>
          </a:p>
        </p:txBody>
      </p:sp>
    </p:spTree>
    <p:extLst>
      <p:ext uri="{BB962C8B-B14F-4D97-AF65-F5344CB8AC3E}">
        <p14:creationId xmlns:p14="http://schemas.microsoft.com/office/powerpoint/2010/main" val="98631537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632E62"/>
      </a:dk2>
      <a:lt2>
        <a:srgbClr val="EAE5EB"/>
      </a:lt2>
      <a:accent1>
        <a:srgbClr val="9B57D3"/>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2095</TotalTime>
  <Words>1050</Words>
  <Application>Microsoft Office PowerPoint</Application>
  <PresentationFormat>Custom</PresentationFormat>
  <Paragraphs>55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Ashley T.</dc:creator>
  <cp:lastModifiedBy>Lainey Pickens</cp:lastModifiedBy>
  <cp:revision>17</cp:revision>
  <dcterms:created xsi:type="dcterms:W3CDTF">2026-03-29T14:11:39Z</dcterms:created>
  <dcterms:modified xsi:type="dcterms:W3CDTF">2026-04-08T20:22:54Z</dcterms:modified>
</cp:coreProperties>
</file>