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Lst>
  <p:sldSz cx="32918400" cy="438912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1D7C"/>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5958"/>
    <p:restoredTop sz="94691"/>
  </p:normalViewPr>
  <p:slideViewPr>
    <p:cSldViewPr snapToGrid="0">
      <p:cViewPr>
        <p:scale>
          <a:sx n="20" d="100"/>
          <a:sy n="20" d="100"/>
        </p:scale>
        <p:origin x="1056" y="3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622717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200762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46266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665209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tint val="82000"/>
                  </a:schemeClr>
                </a:solidFill>
              </a:defRPr>
            </a:lvl1pPr>
            <a:lvl2pPr marL="1645920" indent="0">
              <a:buNone/>
              <a:defRPr sz="7200">
                <a:solidFill>
                  <a:schemeClr val="tx1">
                    <a:tint val="82000"/>
                  </a:schemeClr>
                </a:solidFill>
              </a:defRPr>
            </a:lvl2pPr>
            <a:lvl3pPr marL="3291840" indent="0">
              <a:buNone/>
              <a:defRPr sz="6480">
                <a:solidFill>
                  <a:schemeClr val="tx1">
                    <a:tint val="82000"/>
                  </a:schemeClr>
                </a:solidFill>
              </a:defRPr>
            </a:lvl3pPr>
            <a:lvl4pPr marL="4937760" indent="0">
              <a:buNone/>
              <a:defRPr sz="5760">
                <a:solidFill>
                  <a:schemeClr val="tx1">
                    <a:tint val="82000"/>
                  </a:schemeClr>
                </a:solidFill>
              </a:defRPr>
            </a:lvl4pPr>
            <a:lvl5pPr marL="6583680" indent="0">
              <a:buNone/>
              <a:defRPr sz="5760">
                <a:solidFill>
                  <a:schemeClr val="tx1">
                    <a:tint val="82000"/>
                  </a:schemeClr>
                </a:solidFill>
              </a:defRPr>
            </a:lvl5pPr>
            <a:lvl6pPr marL="8229600" indent="0">
              <a:buNone/>
              <a:defRPr sz="5760">
                <a:solidFill>
                  <a:schemeClr val="tx1">
                    <a:tint val="82000"/>
                  </a:schemeClr>
                </a:solidFill>
              </a:defRPr>
            </a:lvl6pPr>
            <a:lvl7pPr marL="9875520" indent="0">
              <a:buNone/>
              <a:defRPr sz="5760">
                <a:solidFill>
                  <a:schemeClr val="tx1">
                    <a:tint val="82000"/>
                  </a:schemeClr>
                </a:solidFill>
              </a:defRPr>
            </a:lvl7pPr>
            <a:lvl8pPr marL="11521440" indent="0">
              <a:buNone/>
              <a:defRPr sz="5760">
                <a:solidFill>
                  <a:schemeClr val="tx1">
                    <a:tint val="82000"/>
                  </a:schemeClr>
                </a:solidFill>
              </a:defRPr>
            </a:lvl8pPr>
            <a:lvl9pPr marL="13167360" indent="0">
              <a:buNone/>
              <a:defRPr sz="5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61893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4/14/26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21077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4/14/26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449025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4/14/26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53352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4/14/26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03419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1848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337748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82000"/>
                  </a:schemeClr>
                </a:solidFill>
              </a:defRPr>
            </a:lvl1pPr>
          </a:lstStyle>
          <a:p>
            <a:fld id="{7A54D2E2-602F-8143-92A3-25C7162D8777}" type="datetimeFigureOut">
              <a:rPr lang="en-US" smtClean="0"/>
              <a:t>4/14/26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40510465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7C8639-F5CB-550A-8A79-40F594BC4AC5}"/>
              </a:ext>
              <a:ext uri="{C183D7F6-B498-43B3-948B-1728B52AA6E4}">
                <adec:decorative xmlns:adec="http://schemas.microsoft.com/office/drawing/2017/decorative" val="1"/>
              </a:ext>
            </a:extLst>
          </p:cNvPr>
          <p:cNvSpPr txBox="1"/>
          <p:nvPr/>
        </p:nvSpPr>
        <p:spPr>
          <a:xfrm>
            <a:off x="0" y="0"/>
            <a:ext cx="32918400" cy="5943600"/>
          </a:xfrm>
          <a:prstGeom prst="rect">
            <a:avLst/>
          </a:prstGeom>
          <a:solidFill>
            <a:srgbClr val="461D7C"/>
          </a:solidFill>
        </p:spPr>
        <p:txBody>
          <a:bodyPr wrap="square" rtlCol="0">
            <a:spAutoFit/>
          </a:bodyPr>
          <a:lstStyle/>
          <a:p>
            <a:endParaRPr lang="en-US" dirty="0"/>
          </a:p>
        </p:txBody>
      </p:sp>
      <p:sp>
        <p:nvSpPr>
          <p:cNvPr id="12" name="Subtitle 2">
            <a:extLst>
              <a:ext uri="{FF2B5EF4-FFF2-40B4-BE49-F238E27FC236}">
                <a16:creationId xmlns:a16="http://schemas.microsoft.com/office/drawing/2014/main" id="{0315F71B-C077-9F6B-3E87-552B1772EC43}"/>
              </a:ext>
            </a:extLst>
          </p:cNvPr>
          <p:cNvSpPr txBox="1">
            <a:spLocks/>
          </p:cNvSpPr>
          <p:nvPr/>
        </p:nvSpPr>
        <p:spPr>
          <a:xfrm>
            <a:off x="13106400" y="1239470"/>
            <a:ext cx="19263360" cy="5527090"/>
          </a:xfrm>
          <a:prstGeom prst="rect">
            <a:avLst/>
          </a:prstGeom>
        </p:spPr>
        <p:txBody>
          <a:bodyPr vert="horz" lIns="91440" tIns="45720" rIns="91440" bIns="45720" rtlCol="0">
            <a:normAutofit/>
          </a:bodyPr>
          <a:lstStyle>
            <a:lvl1pPr marL="0" indent="0" algn="ctr" defTabSz="3291840" rtl="0" eaLnBrk="1" latinLnBrk="0" hangingPunct="1">
              <a:lnSpc>
                <a:spcPct val="90000"/>
              </a:lnSpc>
              <a:spcBef>
                <a:spcPts val="3600"/>
              </a:spcBef>
              <a:buFont typeface="Arial" panose="020B0604020202020204" pitchFamily="34" charset="0"/>
              <a:buNone/>
              <a:defRPr sz="8640" kern="1200">
                <a:solidFill>
                  <a:schemeClr val="tx1"/>
                </a:solidFill>
                <a:latin typeface="+mn-lt"/>
                <a:ea typeface="+mn-ea"/>
                <a:cs typeface="+mn-cs"/>
              </a:defRPr>
            </a:lvl1pPr>
            <a:lvl2pPr marL="1645920" indent="0" algn="ctr" defTabSz="3291840" rtl="0" eaLnBrk="1" latinLnBrk="0" hangingPunct="1">
              <a:lnSpc>
                <a:spcPct val="90000"/>
              </a:lnSpc>
              <a:spcBef>
                <a:spcPts val="1800"/>
              </a:spcBef>
              <a:buFont typeface="Arial" panose="020B0604020202020204" pitchFamily="34" charset="0"/>
              <a:buNone/>
              <a:defRPr sz="7200" kern="1200">
                <a:solidFill>
                  <a:schemeClr val="tx1"/>
                </a:solidFill>
                <a:latin typeface="+mn-lt"/>
                <a:ea typeface="+mn-ea"/>
                <a:cs typeface="+mn-cs"/>
              </a:defRPr>
            </a:lvl2pPr>
            <a:lvl3pPr marL="3291840" indent="0" algn="ctr" defTabSz="3291840" rtl="0" eaLnBrk="1" latinLnBrk="0" hangingPunct="1">
              <a:lnSpc>
                <a:spcPct val="90000"/>
              </a:lnSpc>
              <a:spcBef>
                <a:spcPts val="1800"/>
              </a:spcBef>
              <a:buFont typeface="Arial" panose="020B0604020202020204" pitchFamily="34" charset="0"/>
              <a:buNone/>
              <a:defRPr sz="6480" kern="1200">
                <a:solidFill>
                  <a:schemeClr val="tx1"/>
                </a:solidFill>
                <a:latin typeface="+mn-lt"/>
                <a:ea typeface="+mn-ea"/>
                <a:cs typeface="+mn-cs"/>
              </a:defRPr>
            </a:lvl3pPr>
            <a:lvl4pPr marL="4937760" indent="0" algn="ctr" defTabSz="3291840" rtl="0" eaLnBrk="1" latinLnBrk="0" hangingPunct="1">
              <a:lnSpc>
                <a:spcPct val="90000"/>
              </a:lnSpc>
              <a:spcBef>
                <a:spcPts val="1800"/>
              </a:spcBef>
              <a:buFont typeface="Arial" panose="020B0604020202020204" pitchFamily="34" charset="0"/>
              <a:buNone/>
              <a:defRPr sz="5760" kern="1200">
                <a:solidFill>
                  <a:schemeClr val="tx1"/>
                </a:solidFill>
                <a:latin typeface="+mn-lt"/>
                <a:ea typeface="+mn-ea"/>
                <a:cs typeface="+mn-cs"/>
              </a:defRPr>
            </a:lvl4pPr>
            <a:lvl5pPr marL="6583680" indent="0" algn="ctr" defTabSz="3291840" rtl="0" eaLnBrk="1" latinLnBrk="0" hangingPunct="1">
              <a:lnSpc>
                <a:spcPct val="90000"/>
              </a:lnSpc>
              <a:spcBef>
                <a:spcPts val="1800"/>
              </a:spcBef>
              <a:buFont typeface="Arial" panose="020B0604020202020204" pitchFamily="34" charset="0"/>
              <a:buNone/>
              <a:defRPr sz="5760" kern="1200">
                <a:solidFill>
                  <a:schemeClr val="tx1"/>
                </a:solidFill>
                <a:latin typeface="+mn-lt"/>
                <a:ea typeface="+mn-ea"/>
                <a:cs typeface="+mn-cs"/>
              </a:defRPr>
            </a:lvl5pPr>
            <a:lvl6pPr marL="8229600" indent="0" algn="ctr" defTabSz="3291840" rtl="0" eaLnBrk="1" latinLnBrk="0" hangingPunct="1">
              <a:lnSpc>
                <a:spcPct val="90000"/>
              </a:lnSpc>
              <a:spcBef>
                <a:spcPts val="1800"/>
              </a:spcBef>
              <a:buFont typeface="Arial" panose="020B0604020202020204" pitchFamily="34" charset="0"/>
              <a:buNone/>
              <a:defRPr sz="5760" kern="1200">
                <a:solidFill>
                  <a:schemeClr val="tx1"/>
                </a:solidFill>
                <a:latin typeface="+mn-lt"/>
                <a:ea typeface="+mn-ea"/>
                <a:cs typeface="+mn-cs"/>
              </a:defRPr>
            </a:lvl6pPr>
            <a:lvl7pPr marL="9875520" indent="0" algn="ctr" defTabSz="3291840" rtl="0" eaLnBrk="1" latinLnBrk="0" hangingPunct="1">
              <a:lnSpc>
                <a:spcPct val="90000"/>
              </a:lnSpc>
              <a:spcBef>
                <a:spcPts val="1800"/>
              </a:spcBef>
              <a:buFont typeface="Arial" panose="020B0604020202020204" pitchFamily="34" charset="0"/>
              <a:buNone/>
              <a:defRPr sz="5760" kern="1200">
                <a:solidFill>
                  <a:schemeClr val="tx1"/>
                </a:solidFill>
                <a:latin typeface="+mn-lt"/>
                <a:ea typeface="+mn-ea"/>
                <a:cs typeface="+mn-cs"/>
              </a:defRPr>
            </a:lvl7pPr>
            <a:lvl8pPr marL="11521440" indent="0" algn="ctr" defTabSz="3291840" rtl="0" eaLnBrk="1" latinLnBrk="0" hangingPunct="1">
              <a:lnSpc>
                <a:spcPct val="90000"/>
              </a:lnSpc>
              <a:spcBef>
                <a:spcPts val="1800"/>
              </a:spcBef>
              <a:buFont typeface="Arial" panose="020B0604020202020204" pitchFamily="34" charset="0"/>
              <a:buNone/>
              <a:defRPr sz="5760" kern="1200">
                <a:solidFill>
                  <a:schemeClr val="tx1"/>
                </a:solidFill>
                <a:latin typeface="+mn-lt"/>
                <a:ea typeface="+mn-ea"/>
                <a:cs typeface="+mn-cs"/>
              </a:defRPr>
            </a:lvl8pPr>
            <a:lvl9pPr marL="13167360" indent="0" algn="ctr" defTabSz="3291840" rtl="0" eaLnBrk="1" latinLnBrk="0" hangingPunct="1">
              <a:lnSpc>
                <a:spcPct val="90000"/>
              </a:lnSpc>
              <a:spcBef>
                <a:spcPts val="1800"/>
              </a:spcBef>
              <a:buFont typeface="Arial" panose="020B0604020202020204" pitchFamily="34" charset="0"/>
              <a:buNone/>
              <a:defRPr sz="5760" kern="1200">
                <a:solidFill>
                  <a:schemeClr val="tx1"/>
                </a:solidFill>
                <a:latin typeface="+mn-lt"/>
                <a:ea typeface="+mn-ea"/>
                <a:cs typeface="+mn-cs"/>
              </a:defRPr>
            </a:lvl9pPr>
          </a:lstStyle>
          <a:p>
            <a:r>
              <a:rPr lang="en-US" sz="7200" b="1" dirty="0">
                <a:solidFill>
                  <a:schemeClr val="bg1"/>
                </a:solidFill>
                <a:latin typeface="Calibri" panose="020F0502020204030204" pitchFamily="34" charset="0"/>
                <a:cs typeface="Calibri" panose="020F0502020204030204" pitchFamily="34" charset="0"/>
              </a:rPr>
              <a:t>Precision Medicine in Head and Neck Squamous Cell Carcinoma: A Narrative Review</a:t>
            </a:r>
            <a:endParaRPr lang="en-US" sz="66500" b="1" dirty="0">
              <a:solidFill>
                <a:schemeClr val="bg1"/>
              </a:solidFill>
              <a:latin typeface="Calibri" panose="020F0502020204030204" pitchFamily="34" charset="0"/>
              <a:cs typeface="Calibri" panose="020F0502020204030204" pitchFamily="34" charset="0"/>
            </a:endParaRPr>
          </a:p>
          <a:p>
            <a:r>
              <a:rPr lang="en-US" sz="5400" dirty="0">
                <a:solidFill>
                  <a:schemeClr val="bg1"/>
                </a:solidFill>
                <a:latin typeface="Calibri" panose="020F0502020204030204" pitchFamily="34" charset="0"/>
                <a:cs typeface="Calibri" panose="020F0502020204030204" pitchFamily="34" charset="0"/>
              </a:rPr>
              <a:t>Ethan Leoni B.S.</a:t>
            </a:r>
            <a:r>
              <a:rPr lang="en-US" sz="5400" baseline="30000" dirty="0">
                <a:solidFill>
                  <a:schemeClr val="bg1"/>
                </a:solidFill>
                <a:latin typeface="Calibri" panose="020F0502020204030204" pitchFamily="34" charset="0"/>
                <a:cs typeface="Calibri" panose="020F0502020204030204" pitchFamily="34" charset="0"/>
              </a:rPr>
              <a:t>1</a:t>
            </a:r>
            <a:r>
              <a:rPr lang="en-US" sz="5400" dirty="0">
                <a:solidFill>
                  <a:schemeClr val="bg1"/>
                </a:solidFill>
                <a:latin typeface="Calibri" panose="020F0502020204030204" pitchFamily="34" charset="0"/>
                <a:cs typeface="Calibri" panose="020F0502020204030204" pitchFamily="34" charset="0"/>
              </a:rPr>
              <a:t>, Ethan Abbenante B.S.</a:t>
            </a:r>
            <a:r>
              <a:rPr lang="en-US" sz="5400" baseline="30000" dirty="0">
                <a:solidFill>
                  <a:schemeClr val="bg1"/>
                </a:solidFill>
                <a:latin typeface="Calibri" panose="020F0502020204030204" pitchFamily="34" charset="0"/>
                <a:cs typeface="Calibri" panose="020F0502020204030204" pitchFamily="34" charset="0"/>
              </a:rPr>
              <a:t>1</a:t>
            </a:r>
            <a:r>
              <a:rPr lang="en-US" sz="5400" dirty="0">
                <a:solidFill>
                  <a:schemeClr val="bg1"/>
                </a:solidFill>
                <a:latin typeface="Calibri" panose="020F0502020204030204" pitchFamily="34" charset="0"/>
                <a:cs typeface="Calibri" panose="020F0502020204030204" pitchFamily="34" charset="0"/>
              </a:rPr>
              <a:t>, Sagar Kansara M.D.</a:t>
            </a:r>
            <a:r>
              <a:rPr lang="en-US" sz="5400" baseline="30000" dirty="0">
                <a:solidFill>
                  <a:schemeClr val="bg1"/>
                </a:solidFill>
                <a:latin typeface="Calibri" panose="020F0502020204030204" pitchFamily="34" charset="0"/>
                <a:cs typeface="Calibri" panose="020F0502020204030204" pitchFamily="34" charset="0"/>
              </a:rPr>
              <a:t>1</a:t>
            </a:r>
          </a:p>
          <a:p>
            <a:r>
              <a:rPr lang="en-US" sz="5400" baseline="30000" dirty="0">
                <a:solidFill>
                  <a:schemeClr val="bg1"/>
                </a:solidFill>
                <a:latin typeface="Calibri" panose="020F0502020204030204" pitchFamily="34" charset="0"/>
                <a:cs typeface="Calibri" panose="020F0502020204030204" pitchFamily="34" charset="0"/>
              </a:rPr>
              <a:t>1: Department of Otolaryngology- Head &amp; Neck Surgery, LSUHSC School of Medicine</a:t>
            </a:r>
          </a:p>
        </p:txBody>
      </p:sp>
      <p:pic>
        <p:nvPicPr>
          <p:cNvPr id="14" name="Picture 13">
            <a:extLst>
              <a:ext uri="{FF2B5EF4-FFF2-40B4-BE49-F238E27FC236}">
                <a16:creationId xmlns:a16="http://schemas.microsoft.com/office/drawing/2014/main" id="{DEA54892-E4C5-8A81-BE18-DC2B3C0844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640" y="1292385"/>
            <a:ext cx="11834124" cy="3328349"/>
          </a:xfrm>
          <a:prstGeom prst="rect">
            <a:avLst/>
          </a:prstGeom>
        </p:spPr>
      </p:pic>
      <p:pic>
        <p:nvPicPr>
          <p:cNvPr id="3" name="Picture 2" descr="Plan of using biomarkers in individualized care for hnscc patients.">
            <a:extLst>
              <a:ext uri="{FF2B5EF4-FFF2-40B4-BE49-F238E27FC236}">
                <a16:creationId xmlns:a16="http://schemas.microsoft.com/office/drawing/2014/main" id="{3053F9C5-3EDF-B3C2-9399-26210AECCA6E}"/>
              </a:ext>
            </a:extLst>
          </p:cNvPr>
          <p:cNvPicPr>
            <a:picLocks noChangeAspect="1"/>
          </p:cNvPicPr>
          <p:nvPr/>
        </p:nvPicPr>
        <p:blipFill>
          <a:blip r:embed="rId3"/>
          <a:srcRect t="3954"/>
          <a:stretch>
            <a:fillRect/>
          </a:stretch>
        </p:blipFill>
        <p:spPr>
          <a:xfrm>
            <a:off x="18516473" y="21662771"/>
            <a:ext cx="13431607" cy="11278897"/>
          </a:xfrm>
          <a:prstGeom prst="rect">
            <a:avLst/>
          </a:prstGeom>
        </p:spPr>
      </p:pic>
      <p:sp>
        <p:nvSpPr>
          <p:cNvPr id="4" name="TextBox 3">
            <a:extLst>
              <a:ext uri="{FF2B5EF4-FFF2-40B4-BE49-F238E27FC236}">
                <a16:creationId xmlns:a16="http://schemas.microsoft.com/office/drawing/2014/main" id="{B3674C88-43AE-6CDF-14AC-A73EF8CC80F7}"/>
              </a:ext>
            </a:extLst>
          </p:cNvPr>
          <p:cNvSpPr txBox="1"/>
          <p:nvPr/>
        </p:nvSpPr>
        <p:spPr>
          <a:xfrm>
            <a:off x="4675619" y="6680734"/>
            <a:ext cx="8345944" cy="1107996"/>
          </a:xfrm>
          <a:prstGeom prst="rect">
            <a:avLst/>
          </a:prstGeom>
          <a:solidFill>
            <a:srgbClr val="EBE1F8"/>
          </a:solidFill>
        </p:spPr>
        <p:txBody>
          <a:bodyPr wrap="square" rtlCol="0">
            <a:spAutoFit/>
          </a:bodyPr>
          <a:lstStyle/>
          <a:p>
            <a:pPr algn="ctr"/>
            <a:r>
              <a:rPr lang="en-US" sz="6600" b="1" dirty="0"/>
              <a:t>Background</a:t>
            </a:r>
            <a:r>
              <a:rPr lang="en-US" sz="6600" dirty="0"/>
              <a:t> </a:t>
            </a:r>
          </a:p>
        </p:txBody>
      </p:sp>
      <p:sp>
        <p:nvSpPr>
          <p:cNvPr id="5" name="TextBox 4">
            <a:extLst>
              <a:ext uri="{FF2B5EF4-FFF2-40B4-BE49-F238E27FC236}">
                <a16:creationId xmlns:a16="http://schemas.microsoft.com/office/drawing/2014/main" id="{F234EF3F-9C36-89E5-F3BB-C59694D2F3DC}"/>
              </a:ext>
            </a:extLst>
          </p:cNvPr>
          <p:cNvSpPr txBox="1"/>
          <p:nvPr/>
        </p:nvSpPr>
        <p:spPr>
          <a:xfrm>
            <a:off x="20994020" y="6680734"/>
            <a:ext cx="8345944" cy="1107996"/>
          </a:xfrm>
          <a:prstGeom prst="rect">
            <a:avLst/>
          </a:prstGeom>
          <a:solidFill>
            <a:srgbClr val="EBE1F8"/>
          </a:solidFill>
        </p:spPr>
        <p:txBody>
          <a:bodyPr wrap="square" rtlCol="0">
            <a:spAutoFit/>
          </a:bodyPr>
          <a:lstStyle/>
          <a:p>
            <a:pPr algn="ctr"/>
            <a:r>
              <a:rPr lang="en-US" sz="6600" b="1" dirty="0"/>
              <a:t>Methods</a:t>
            </a:r>
            <a:endParaRPr lang="en-US" sz="6600" dirty="0"/>
          </a:p>
        </p:txBody>
      </p:sp>
      <p:sp>
        <p:nvSpPr>
          <p:cNvPr id="6" name="TextBox 5">
            <a:extLst>
              <a:ext uri="{FF2B5EF4-FFF2-40B4-BE49-F238E27FC236}">
                <a16:creationId xmlns:a16="http://schemas.microsoft.com/office/drawing/2014/main" id="{A72FECC1-05A4-A760-6424-B4ABC8DAFBCE}"/>
              </a:ext>
            </a:extLst>
          </p:cNvPr>
          <p:cNvSpPr txBox="1"/>
          <p:nvPr/>
        </p:nvSpPr>
        <p:spPr>
          <a:xfrm>
            <a:off x="20994020" y="11270376"/>
            <a:ext cx="8345944" cy="1107996"/>
          </a:xfrm>
          <a:prstGeom prst="rect">
            <a:avLst/>
          </a:prstGeom>
          <a:solidFill>
            <a:srgbClr val="EBE1F8"/>
          </a:solidFill>
        </p:spPr>
        <p:txBody>
          <a:bodyPr wrap="square" rtlCol="0">
            <a:spAutoFit/>
          </a:bodyPr>
          <a:lstStyle/>
          <a:p>
            <a:pPr algn="ctr"/>
            <a:r>
              <a:rPr lang="en-US" sz="6600" b="1" dirty="0"/>
              <a:t>Results </a:t>
            </a:r>
            <a:endParaRPr lang="en-US" sz="6600" dirty="0"/>
          </a:p>
        </p:txBody>
      </p:sp>
      <p:sp>
        <p:nvSpPr>
          <p:cNvPr id="7" name="TextBox 6">
            <a:extLst>
              <a:ext uri="{FF2B5EF4-FFF2-40B4-BE49-F238E27FC236}">
                <a16:creationId xmlns:a16="http://schemas.microsoft.com/office/drawing/2014/main" id="{FFF6F9FD-C1A5-1AB2-9943-A6E65A926C10}"/>
              </a:ext>
            </a:extLst>
          </p:cNvPr>
          <p:cNvSpPr txBox="1"/>
          <p:nvPr/>
        </p:nvSpPr>
        <p:spPr>
          <a:xfrm>
            <a:off x="20994020" y="33837681"/>
            <a:ext cx="8345944" cy="1107996"/>
          </a:xfrm>
          <a:prstGeom prst="rect">
            <a:avLst/>
          </a:prstGeom>
          <a:solidFill>
            <a:srgbClr val="EBE1F8"/>
          </a:solidFill>
        </p:spPr>
        <p:txBody>
          <a:bodyPr wrap="square" rtlCol="0">
            <a:spAutoFit/>
          </a:bodyPr>
          <a:lstStyle/>
          <a:p>
            <a:pPr algn="ctr"/>
            <a:r>
              <a:rPr lang="en-US" sz="6600" b="1" dirty="0"/>
              <a:t>Conclusion</a:t>
            </a:r>
            <a:endParaRPr lang="en-US" sz="6600" dirty="0"/>
          </a:p>
        </p:txBody>
      </p:sp>
      <p:sp>
        <p:nvSpPr>
          <p:cNvPr id="8" name="TextBox 7">
            <a:extLst>
              <a:ext uri="{FF2B5EF4-FFF2-40B4-BE49-F238E27FC236}">
                <a16:creationId xmlns:a16="http://schemas.microsoft.com/office/drawing/2014/main" id="{BBC36DEE-8596-C3A8-3F19-6BA53E07873A}"/>
              </a:ext>
            </a:extLst>
          </p:cNvPr>
          <p:cNvSpPr txBox="1"/>
          <p:nvPr/>
        </p:nvSpPr>
        <p:spPr>
          <a:xfrm>
            <a:off x="20514892" y="38564938"/>
            <a:ext cx="8345944" cy="1107996"/>
          </a:xfrm>
          <a:prstGeom prst="rect">
            <a:avLst/>
          </a:prstGeom>
          <a:solidFill>
            <a:srgbClr val="EBE1F8"/>
          </a:solidFill>
        </p:spPr>
        <p:txBody>
          <a:bodyPr wrap="square" rtlCol="0">
            <a:spAutoFit/>
          </a:bodyPr>
          <a:lstStyle/>
          <a:p>
            <a:pPr algn="ctr"/>
            <a:r>
              <a:rPr lang="en-US" sz="6600" b="1" dirty="0"/>
              <a:t>References</a:t>
            </a:r>
            <a:endParaRPr lang="en-US" sz="6600" dirty="0"/>
          </a:p>
        </p:txBody>
      </p:sp>
      <p:sp>
        <p:nvSpPr>
          <p:cNvPr id="9" name="TextBox 8">
            <a:extLst>
              <a:ext uri="{FF2B5EF4-FFF2-40B4-BE49-F238E27FC236}">
                <a16:creationId xmlns:a16="http://schemas.microsoft.com/office/drawing/2014/main" id="{AFD36A40-1105-862F-9649-8A3F12454AC7}"/>
              </a:ext>
            </a:extLst>
          </p:cNvPr>
          <p:cNvSpPr txBox="1"/>
          <p:nvPr/>
        </p:nvSpPr>
        <p:spPr>
          <a:xfrm>
            <a:off x="707543" y="7827760"/>
            <a:ext cx="15751657" cy="6186309"/>
          </a:xfrm>
          <a:prstGeom prst="rect">
            <a:avLst/>
          </a:prstGeom>
          <a:noFill/>
        </p:spPr>
        <p:txBody>
          <a:bodyPr wrap="square" rtlCol="0">
            <a:spAutoFit/>
          </a:bodyPr>
          <a:lstStyle/>
          <a:p>
            <a:pPr algn="just"/>
            <a:r>
              <a:rPr lang="en-US" sz="3600" b="0" i="0" u="none" strike="noStrike" dirty="0">
                <a:solidFill>
                  <a:srgbClr val="000000"/>
                </a:solidFill>
                <a:effectLst/>
              </a:rPr>
              <a:t>Head and neck squamous cell carcinoma (HNSCC) is diagnosed in approximately 890,000 new cases per year, with survival rates improving only modestly over the past four decades</a:t>
            </a:r>
            <a:r>
              <a:rPr lang="en-US" sz="3600" b="0" i="0" u="none" strike="noStrike" baseline="30000" dirty="0">
                <a:solidFill>
                  <a:srgbClr val="000000"/>
                </a:solidFill>
                <a:effectLst/>
              </a:rPr>
              <a:t>1</a:t>
            </a:r>
            <a:r>
              <a:rPr lang="en-US" sz="3600" b="0" i="0" u="none" strike="noStrike" dirty="0">
                <a:solidFill>
                  <a:srgbClr val="000000"/>
                </a:solidFill>
                <a:effectLst/>
              </a:rPr>
              <a:t>. Current multimodal treatment strategies rely on staging criteria that fail to account for molecular differences between tumors, limiting the ability of physicians to predict which patients will respond to treatment. Recent landmark trials have demonstrated the benefits of perioperative immunotherapy</a:t>
            </a:r>
            <a:r>
              <a:rPr lang="en-US" sz="3600" b="0" i="0" u="none" strike="noStrike" baseline="30000" dirty="0">
                <a:solidFill>
                  <a:srgbClr val="000000"/>
                </a:solidFill>
                <a:effectLst/>
              </a:rPr>
              <a:t>2</a:t>
            </a:r>
            <a:r>
              <a:rPr lang="en-US" sz="3600" b="0" i="0" u="none" strike="noStrike" dirty="0">
                <a:solidFill>
                  <a:srgbClr val="000000"/>
                </a:solidFill>
                <a:effectLst/>
              </a:rPr>
              <a:t>, but the lack of predictive biomarkers prevents tailoring treatment to a patient’s tumor. This narrative review examines the current state of proteomics in HNSCC, focusing on its potential to predict treatment response, guide the aggressiveness of treatment, and personalize therapy for patients with unique biomarkers.</a:t>
            </a:r>
            <a:endParaRPr lang="en-US" sz="3600" dirty="0"/>
          </a:p>
        </p:txBody>
      </p:sp>
      <p:sp>
        <p:nvSpPr>
          <p:cNvPr id="10" name="TextBox 9">
            <a:extLst>
              <a:ext uri="{FF2B5EF4-FFF2-40B4-BE49-F238E27FC236}">
                <a16:creationId xmlns:a16="http://schemas.microsoft.com/office/drawing/2014/main" id="{3948913B-332F-549E-A330-5FD8F93DF073}"/>
              </a:ext>
            </a:extLst>
          </p:cNvPr>
          <p:cNvSpPr txBox="1"/>
          <p:nvPr/>
        </p:nvSpPr>
        <p:spPr>
          <a:xfrm>
            <a:off x="18472750" y="7827760"/>
            <a:ext cx="13388484" cy="3416320"/>
          </a:xfrm>
          <a:prstGeom prst="rect">
            <a:avLst/>
          </a:prstGeom>
          <a:noFill/>
        </p:spPr>
        <p:txBody>
          <a:bodyPr wrap="square" rtlCol="0">
            <a:spAutoFit/>
          </a:bodyPr>
          <a:lstStyle/>
          <a:p>
            <a:pPr algn="just"/>
            <a:r>
              <a:rPr lang="en-US" sz="3600" b="0" i="0" u="none" strike="noStrike" dirty="0">
                <a:solidFill>
                  <a:srgbClr val="000000"/>
                </a:solidFill>
                <a:effectLst/>
              </a:rPr>
              <a:t>A narrative review of literature within the past 10 years was conducted through PubMed and Google Scholar using search terms “single cell </a:t>
            </a:r>
            <a:r>
              <a:rPr lang="en-US" sz="3600" b="0" i="0" u="none" strike="noStrike" dirty="0" err="1">
                <a:solidFill>
                  <a:srgbClr val="000000"/>
                </a:solidFill>
                <a:effectLst/>
              </a:rPr>
              <a:t>RNAseq</a:t>
            </a:r>
            <a:r>
              <a:rPr lang="en-US" sz="3600" b="0" i="0" u="none" strike="noStrike" dirty="0">
                <a:solidFill>
                  <a:srgbClr val="000000"/>
                </a:solidFill>
                <a:effectLst/>
              </a:rPr>
              <a:t> for HNSCC,” “proteomics HNSCC,” “</a:t>
            </a:r>
            <a:r>
              <a:rPr lang="en-US" sz="3600" b="0" i="0" u="none" strike="noStrike" dirty="0" err="1">
                <a:solidFill>
                  <a:srgbClr val="000000"/>
                </a:solidFill>
                <a:effectLst/>
              </a:rPr>
              <a:t>scRNA</a:t>
            </a:r>
            <a:r>
              <a:rPr lang="en-US" sz="3600" b="0" i="0" u="none" strike="noStrike" dirty="0">
                <a:solidFill>
                  <a:srgbClr val="000000"/>
                </a:solidFill>
                <a:effectLst/>
              </a:rPr>
              <a:t> seq HNSCC,” “tumor microenvironment HNSCC,” “spatial transcriptomics HNSCC,” "artificial intelligence head and neck cancer", and “biomarkers HNSCC immunotherapy.”</a:t>
            </a:r>
            <a:endParaRPr lang="en-US" sz="3600" dirty="0"/>
          </a:p>
        </p:txBody>
      </p:sp>
      <p:sp>
        <p:nvSpPr>
          <p:cNvPr id="11" name="TextBox 10">
            <a:extLst>
              <a:ext uri="{FF2B5EF4-FFF2-40B4-BE49-F238E27FC236}">
                <a16:creationId xmlns:a16="http://schemas.microsoft.com/office/drawing/2014/main" id="{D18B7FBD-8A1F-935A-1095-952AB070AEF0}"/>
              </a:ext>
              <a:ext uri="{C183D7F6-B498-43B3-948B-1728B52AA6E4}">
                <adec:decorative xmlns:adec="http://schemas.microsoft.com/office/drawing/2017/decorative" val="1"/>
              </a:ext>
            </a:extLst>
          </p:cNvPr>
          <p:cNvSpPr txBox="1"/>
          <p:nvPr/>
        </p:nvSpPr>
        <p:spPr>
          <a:xfrm>
            <a:off x="9322276" y="15631770"/>
            <a:ext cx="468407" cy="1446550"/>
          </a:xfrm>
          <a:prstGeom prst="rect">
            <a:avLst/>
          </a:prstGeom>
          <a:noFill/>
        </p:spPr>
        <p:txBody>
          <a:bodyPr wrap="square" rtlCol="0">
            <a:spAutoFit/>
          </a:bodyPr>
          <a:lstStyle/>
          <a:p>
            <a:endParaRPr lang="en-US" sz="8800" dirty="0"/>
          </a:p>
        </p:txBody>
      </p:sp>
      <p:sp>
        <p:nvSpPr>
          <p:cNvPr id="13" name="TextBox 12">
            <a:extLst>
              <a:ext uri="{FF2B5EF4-FFF2-40B4-BE49-F238E27FC236}">
                <a16:creationId xmlns:a16="http://schemas.microsoft.com/office/drawing/2014/main" id="{FDA0E33E-F607-2AF2-EB72-110DD469C453}"/>
              </a:ext>
            </a:extLst>
          </p:cNvPr>
          <p:cNvSpPr txBox="1"/>
          <p:nvPr/>
        </p:nvSpPr>
        <p:spPr>
          <a:xfrm>
            <a:off x="18500912" y="12407308"/>
            <a:ext cx="13388484" cy="9510296"/>
          </a:xfrm>
          <a:prstGeom prst="rect">
            <a:avLst/>
          </a:prstGeom>
          <a:noFill/>
        </p:spPr>
        <p:txBody>
          <a:bodyPr wrap="square" rtlCol="0">
            <a:spAutoFit/>
          </a:bodyPr>
          <a:lstStyle/>
          <a:p>
            <a:pPr algn="just"/>
            <a:r>
              <a:rPr lang="en-US" sz="3600" dirty="0"/>
              <a:t>Proteomic approaches show significant promise across multiple clinical applications in HNSCC treatment. Serum proteomics can identify patients likely to respond to treatment before initiation. Single-cell RNA sequencing has revealed the immune environment differs between HPV-positive and HPV-negative tumors and identified molecular subtypes with treatment implications. Spatial proteomics have identified structures such as tertiary lymphoid structure, dendritic cell networks, and neutrophil-associated protein signatures which have demonstrated stronger predictive insight of immunotherapy success than traditional bulk biomarkers. Similarly, panels that evaluate multiple biomarkers perform better than relying on a single marker such as the PD-L1 combined positive score. Despite strong evidence, some obstacles to proteomic use in clinical practice include a lack of standardized protocols for biomarker treatment, limited prospective validation studies, small sample size studies, high costs, and limited elucidation of regulatory pathways in protein synthesis.</a:t>
            </a:r>
          </a:p>
        </p:txBody>
      </p:sp>
      <p:sp>
        <p:nvSpPr>
          <p:cNvPr id="15" name="TextBox 14">
            <a:extLst>
              <a:ext uri="{FF2B5EF4-FFF2-40B4-BE49-F238E27FC236}">
                <a16:creationId xmlns:a16="http://schemas.microsoft.com/office/drawing/2014/main" id="{272F0F17-C308-D60F-C10D-8DA75306AA39}"/>
              </a:ext>
            </a:extLst>
          </p:cNvPr>
          <p:cNvSpPr txBox="1"/>
          <p:nvPr/>
        </p:nvSpPr>
        <p:spPr>
          <a:xfrm>
            <a:off x="18202088" y="34945677"/>
            <a:ext cx="13929808" cy="3416320"/>
          </a:xfrm>
          <a:prstGeom prst="rect">
            <a:avLst/>
          </a:prstGeom>
          <a:noFill/>
        </p:spPr>
        <p:txBody>
          <a:bodyPr wrap="square" rtlCol="0">
            <a:spAutoFit/>
          </a:bodyPr>
          <a:lstStyle/>
          <a:p>
            <a:pPr algn="just"/>
            <a:r>
              <a:rPr lang="en-US" sz="3600" dirty="0"/>
              <a:t>Proteomics in HNSCC is a powerful tool that can reshape how we approach treatment of patients with HNSCC with biomarker-driven care. However, clinical implementation requires prospective validation studies, standardized protocols, and multi-omics integration to fully develop individualized treatments for HNSCC patients.</a:t>
            </a:r>
          </a:p>
        </p:txBody>
      </p:sp>
      <p:sp>
        <p:nvSpPr>
          <p:cNvPr id="16" name="TextBox 15">
            <a:extLst>
              <a:ext uri="{FF2B5EF4-FFF2-40B4-BE49-F238E27FC236}">
                <a16:creationId xmlns:a16="http://schemas.microsoft.com/office/drawing/2014/main" id="{EFED1B43-62F3-8435-19EF-7578693B6F76}"/>
              </a:ext>
            </a:extLst>
          </p:cNvPr>
          <p:cNvSpPr txBox="1"/>
          <p:nvPr/>
        </p:nvSpPr>
        <p:spPr>
          <a:xfrm>
            <a:off x="17978923" y="40001283"/>
            <a:ext cx="14376138" cy="4524315"/>
          </a:xfrm>
          <a:prstGeom prst="rect">
            <a:avLst/>
          </a:prstGeom>
          <a:noFill/>
        </p:spPr>
        <p:txBody>
          <a:bodyPr wrap="square" rtlCol="0">
            <a:spAutoFit/>
          </a:bodyPr>
          <a:lstStyle/>
          <a:p>
            <a:pPr fontAlgn="base"/>
            <a:r>
              <a:rPr lang="en-US" sz="3200" b="1" dirty="0"/>
              <a:t>1: </a:t>
            </a:r>
            <a:r>
              <a:rPr lang="en-US" sz="3200" dirty="0" err="1"/>
              <a:t>Barsouk</a:t>
            </a:r>
            <a:r>
              <a:rPr lang="en-US" sz="3200" dirty="0"/>
              <a:t>, A.; Aluru, J.S.; Rawla, P.; Saginala, K.; </a:t>
            </a:r>
            <a:r>
              <a:rPr lang="en-US" sz="3200" dirty="0" err="1"/>
              <a:t>Barsouk</a:t>
            </a:r>
            <a:r>
              <a:rPr lang="en-US" sz="3200" dirty="0"/>
              <a:t>, A. Epidemiology, Risk Factors, and Prevention of Head and Neck Squamous Cell Carcinoma. Med. Sci. 2023, 11, 42, doi:10.3390/medsci11020042. </a:t>
            </a:r>
          </a:p>
          <a:p>
            <a:pPr fontAlgn="base"/>
            <a:r>
              <a:rPr lang="en-US" sz="3200" b="1" dirty="0"/>
              <a:t>2: </a:t>
            </a:r>
            <a:r>
              <a:rPr lang="en-US" sz="3200" dirty="0" err="1"/>
              <a:t>Uppaluri</a:t>
            </a:r>
            <a:r>
              <a:rPr lang="en-US" sz="3200" dirty="0"/>
              <a:t>, R.; Haddad, R.I.; Tao, Y.; Le Tourneau, C.; Lee, N.Y.; Westra, W.; Chernock, R.; </a:t>
            </a:r>
            <a:r>
              <a:rPr lang="en-US" sz="3200" dirty="0" err="1"/>
              <a:t>Tahara</a:t>
            </a:r>
            <a:r>
              <a:rPr lang="en-US" sz="3200" dirty="0"/>
              <a:t>, M.; Harrington, K.J.; </a:t>
            </a:r>
            <a:r>
              <a:rPr lang="en-US" sz="3200" dirty="0" err="1"/>
              <a:t>Klochikhin</a:t>
            </a:r>
            <a:r>
              <a:rPr lang="en-US" sz="3200" dirty="0"/>
              <a:t>, A.L.; et al. Neoadjuvant and Adjuvant Pembrolizumab in Locally Advanced Head and Neck Cancer. N. Engl. J. Med. 2025, 393, 37–50, doi:10.1056/NEJMoa2415434.</a:t>
            </a:r>
          </a:p>
          <a:p>
            <a:pPr fontAlgn="base"/>
            <a:br>
              <a:rPr lang="en-US" sz="3200" dirty="0"/>
            </a:br>
            <a:endParaRPr lang="en-US" sz="3200" dirty="0"/>
          </a:p>
        </p:txBody>
      </p:sp>
      <p:sp>
        <p:nvSpPr>
          <p:cNvPr id="18" name="TextBox 17">
            <a:extLst>
              <a:ext uri="{FF2B5EF4-FFF2-40B4-BE49-F238E27FC236}">
                <a16:creationId xmlns:a16="http://schemas.microsoft.com/office/drawing/2014/main" id="{44D9B2B0-82A4-E735-FC51-8678124D9408}"/>
              </a:ext>
            </a:extLst>
          </p:cNvPr>
          <p:cNvSpPr txBox="1"/>
          <p:nvPr/>
        </p:nvSpPr>
        <p:spPr>
          <a:xfrm>
            <a:off x="707543" y="14053099"/>
            <a:ext cx="16832358" cy="707886"/>
          </a:xfrm>
          <a:prstGeom prst="rect">
            <a:avLst/>
          </a:prstGeom>
          <a:noFill/>
        </p:spPr>
        <p:txBody>
          <a:bodyPr wrap="square" rtlCol="0">
            <a:spAutoFit/>
          </a:bodyPr>
          <a:lstStyle/>
          <a:p>
            <a:r>
              <a:rPr lang="en-US" sz="4000" b="1" dirty="0"/>
              <a:t>Table 1. </a:t>
            </a:r>
            <a:r>
              <a:rPr lang="en-US" sz="4000" i="1" dirty="0"/>
              <a:t>Summary of Multi-</a:t>
            </a:r>
            <a:r>
              <a:rPr lang="en-US" sz="4000" i="1" dirty="0" err="1"/>
              <a:t>Omic</a:t>
            </a:r>
            <a:r>
              <a:rPr lang="en-US" sz="4000" i="1" dirty="0"/>
              <a:t> Biomarkers in HNSCC</a:t>
            </a:r>
            <a:endParaRPr lang="en-US" sz="4000" dirty="0"/>
          </a:p>
        </p:txBody>
      </p:sp>
      <p:sp>
        <p:nvSpPr>
          <p:cNvPr id="19" name="TextBox 18">
            <a:extLst>
              <a:ext uri="{FF2B5EF4-FFF2-40B4-BE49-F238E27FC236}">
                <a16:creationId xmlns:a16="http://schemas.microsoft.com/office/drawing/2014/main" id="{610F1B1A-3D4C-7FD7-353A-8EFBEB0748B1}"/>
              </a:ext>
            </a:extLst>
          </p:cNvPr>
          <p:cNvSpPr txBox="1"/>
          <p:nvPr/>
        </p:nvSpPr>
        <p:spPr>
          <a:xfrm>
            <a:off x="18500912" y="32427705"/>
            <a:ext cx="13388484" cy="1323439"/>
          </a:xfrm>
          <a:prstGeom prst="rect">
            <a:avLst/>
          </a:prstGeom>
          <a:noFill/>
        </p:spPr>
        <p:txBody>
          <a:bodyPr wrap="square" rtlCol="0">
            <a:spAutoFit/>
          </a:bodyPr>
          <a:lstStyle/>
          <a:p>
            <a:r>
              <a:rPr lang="en-US" sz="4000" b="1" dirty="0"/>
              <a:t>Figure 1. </a:t>
            </a:r>
            <a:r>
              <a:rPr lang="en-US" sz="4000" i="1" dirty="0"/>
              <a:t>Use of Biomarkers in Individualized Care Plan for HNSCC Patients</a:t>
            </a:r>
            <a:endParaRPr lang="en-US" sz="4000" dirty="0"/>
          </a:p>
        </p:txBody>
      </p:sp>
      <p:graphicFrame>
        <p:nvGraphicFramePr>
          <p:cNvPr id="22" name="Table 21">
            <a:extLst>
              <a:ext uri="{FF2B5EF4-FFF2-40B4-BE49-F238E27FC236}">
                <a16:creationId xmlns:a16="http://schemas.microsoft.com/office/drawing/2014/main" id="{FFD3C4AC-EE26-5C0C-8A71-7FD0F88F0081}"/>
              </a:ext>
            </a:extLst>
          </p:cNvPr>
          <p:cNvGraphicFramePr>
            <a:graphicFrameLocks noGrp="1"/>
          </p:cNvGraphicFramePr>
          <p:nvPr>
            <p:extLst>
              <p:ext uri="{D42A27DB-BD31-4B8C-83A1-F6EECF244321}">
                <p14:modId xmlns:p14="http://schemas.microsoft.com/office/powerpoint/2010/main" val="1702681890"/>
              </p:ext>
            </p:extLst>
          </p:nvPr>
        </p:nvGraphicFramePr>
        <p:xfrm>
          <a:off x="459933" y="14760985"/>
          <a:ext cx="17133734" cy="29130207"/>
        </p:xfrm>
        <a:graphic>
          <a:graphicData uri="http://schemas.openxmlformats.org/drawingml/2006/table">
            <a:tbl>
              <a:tblPr firstRow="1" bandRow="1"/>
              <a:tblGrid>
                <a:gridCol w="4856140">
                  <a:extLst>
                    <a:ext uri="{9D8B030D-6E8A-4147-A177-3AD203B41FA5}">
                      <a16:colId xmlns:a16="http://schemas.microsoft.com/office/drawing/2014/main" val="398555687"/>
                    </a:ext>
                  </a:extLst>
                </a:gridCol>
                <a:gridCol w="1940923">
                  <a:extLst>
                    <a:ext uri="{9D8B030D-6E8A-4147-A177-3AD203B41FA5}">
                      <a16:colId xmlns:a16="http://schemas.microsoft.com/office/drawing/2014/main" val="3133192952"/>
                    </a:ext>
                  </a:extLst>
                </a:gridCol>
                <a:gridCol w="5131791">
                  <a:extLst>
                    <a:ext uri="{9D8B030D-6E8A-4147-A177-3AD203B41FA5}">
                      <a16:colId xmlns:a16="http://schemas.microsoft.com/office/drawing/2014/main" val="652726761"/>
                    </a:ext>
                  </a:extLst>
                </a:gridCol>
                <a:gridCol w="5204880">
                  <a:extLst>
                    <a:ext uri="{9D8B030D-6E8A-4147-A177-3AD203B41FA5}">
                      <a16:colId xmlns:a16="http://schemas.microsoft.com/office/drawing/2014/main" val="1413823350"/>
                    </a:ext>
                  </a:extLst>
                </a:gridCol>
              </a:tblGrid>
              <a:tr h="837319">
                <a:tc>
                  <a:txBody>
                    <a:bodyPr/>
                    <a:lstStyle/>
                    <a:p>
                      <a:pPr algn="ctr" fontAlgn="base">
                        <a:lnSpc>
                          <a:spcPts val="2040"/>
                        </a:lnSpc>
                        <a:buNone/>
                      </a:pPr>
                      <a:endParaRPr lang="en-US" sz="3600" b="1" i="0" u="none" strike="noStrike" dirty="0">
                        <a:solidFill>
                          <a:srgbClr val="FFFFFF"/>
                        </a:solidFill>
                        <a:effectLst/>
                        <a:latin typeface="Aptos" panose="020B0004020202020204" pitchFamily="34" charset="0"/>
                      </a:endParaRPr>
                    </a:p>
                    <a:p>
                      <a:pPr algn="ctr" fontAlgn="base">
                        <a:lnSpc>
                          <a:spcPts val="2040"/>
                        </a:lnSpc>
                        <a:buNone/>
                      </a:pPr>
                      <a:r>
                        <a:rPr lang="en-US" sz="3600" b="1" i="0" u="none" strike="noStrike" dirty="0">
                          <a:solidFill>
                            <a:srgbClr val="FFFFFF"/>
                          </a:solidFill>
                          <a:effectLst/>
                          <a:latin typeface="Aptos" panose="020B0004020202020204" pitchFamily="34" charset="0"/>
                        </a:rPr>
                        <a:t>Biomarker / Signature</a:t>
                      </a:r>
                      <a:r>
                        <a:rPr lang="en-US" sz="3600" b="0" i="0" dirty="0">
                          <a:solidFill>
                            <a:srgbClr val="000000"/>
                          </a:solidFill>
                          <a:effectLst/>
                          <a:latin typeface="Aptos" panose="020B0004020202020204" pitchFamily="34" charset="0"/>
                        </a:rPr>
                        <a:t>​</a:t>
                      </a:r>
                      <a:endParaRPr lang="en-US" sz="3600" b="0" i="0" dirty="0">
                        <a:solidFill>
                          <a:srgbClr val="000000"/>
                        </a:solidFill>
                        <a:effectLst/>
                      </a:endParaRPr>
                    </a:p>
                  </a:txBody>
                  <a:tcPr>
                    <a:lnL w="9525" cap="flat" cmpd="sng" algn="ctr">
                      <a:solidFill>
                        <a:srgbClr val="46297A"/>
                      </a:solidFill>
                      <a:prstDash val="solid"/>
                      <a:round/>
                      <a:headEnd type="none" w="med" len="med"/>
                      <a:tailEnd type="none" w="med" len="med"/>
                    </a:lnL>
                    <a:lnR w="9525" cap="flat" cmpd="sng" algn="ctr">
                      <a:solidFill>
                        <a:srgbClr val="46297A"/>
                      </a:solidFill>
                      <a:prstDash val="solid"/>
                      <a:round/>
                      <a:headEnd type="none" w="med" len="med"/>
                      <a:tailEnd type="none" w="med" len="med"/>
                    </a:lnR>
                    <a:lnT w="9525" cap="flat" cmpd="sng" algn="ctr">
                      <a:solidFill>
                        <a:srgbClr val="46297A"/>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46297A"/>
                    </a:solidFill>
                  </a:tcPr>
                </a:tc>
                <a:tc>
                  <a:txBody>
                    <a:bodyPr/>
                    <a:lstStyle/>
                    <a:p>
                      <a:pPr algn="ctr" fontAlgn="base">
                        <a:lnSpc>
                          <a:spcPts val="2040"/>
                        </a:lnSpc>
                        <a:buNone/>
                      </a:pPr>
                      <a:endParaRPr lang="en-US" sz="3600" b="1" i="0" u="none" strike="noStrike" dirty="0">
                        <a:solidFill>
                          <a:srgbClr val="FFFFFF"/>
                        </a:solidFill>
                        <a:effectLst/>
                        <a:latin typeface="Aptos" panose="020B0004020202020204" pitchFamily="34" charset="0"/>
                      </a:endParaRPr>
                    </a:p>
                    <a:p>
                      <a:pPr algn="ctr" fontAlgn="base">
                        <a:lnSpc>
                          <a:spcPts val="2040"/>
                        </a:lnSpc>
                        <a:buNone/>
                      </a:pPr>
                      <a:r>
                        <a:rPr lang="en-US" sz="3600" b="1" i="0" u="none" strike="noStrike" dirty="0">
                          <a:solidFill>
                            <a:srgbClr val="FFFFFF"/>
                          </a:solidFill>
                          <a:effectLst/>
                          <a:latin typeface="Aptos" panose="020B0004020202020204" pitchFamily="34" charset="0"/>
                        </a:rPr>
                        <a:t>Study</a:t>
                      </a:r>
                      <a:r>
                        <a:rPr lang="en-US" sz="3600" b="0" i="0" dirty="0">
                          <a:solidFill>
                            <a:srgbClr val="000000"/>
                          </a:solidFill>
                          <a:effectLst/>
                          <a:latin typeface="Aptos" panose="020B0004020202020204" pitchFamily="34" charset="0"/>
                        </a:rPr>
                        <a:t>​</a:t>
                      </a:r>
                      <a:endParaRPr lang="en-US" sz="3600" b="0" i="0" dirty="0">
                        <a:solidFill>
                          <a:srgbClr val="000000"/>
                        </a:solidFill>
                        <a:effectLst/>
                      </a:endParaRPr>
                    </a:p>
                  </a:txBody>
                  <a:tcPr>
                    <a:lnL w="9525" cap="flat" cmpd="sng" algn="ctr">
                      <a:solidFill>
                        <a:srgbClr val="46297A"/>
                      </a:solidFill>
                      <a:prstDash val="solid"/>
                      <a:round/>
                      <a:headEnd type="none" w="med" len="med"/>
                      <a:tailEnd type="none" w="med" len="med"/>
                    </a:lnL>
                    <a:lnR w="9525" cap="flat" cmpd="sng" algn="ctr">
                      <a:solidFill>
                        <a:srgbClr val="46297A"/>
                      </a:solidFill>
                      <a:prstDash val="solid"/>
                      <a:round/>
                      <a:headEnd type="none" w="med" len="med"/>
                      <a:tailEnd type="none" w="med" len="med"/>
                    </a:lnR>
                    <a:lnT w="9525" cap="flat" cmpd="sng" algn="ctr">
                      <a:solidFill>
                        <a:srgbClr val="46297A"/>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46297A"/>
                    </a:solidFill>
                  </a:tcPr>
                </a:tc>
                <a:tc>
                  <a:txBody>
                    <a:bodyPr/>
                    <a:lstStyle/>
                    <a:p>
                      <a:pPr algn="ctr" fontAlgn="base">
                        <a:lnSpc>
                          <a:spcPts val="2040"/>
                        </a:lnSpc>
                        <a:buNone/>
                      </a:pPr>
                      <a:endParaRPr lang="en-US" sz="3600" b="1" i="0" u="none" strike="noStrike" dirty="0">
                        <a:solidFill>
                          <a:srgbClr val="FFFFFF"/>
                        </a:solidFill>
                        <a:effectLst/>
                        <a:latin typeface="Aptos" panose="020B0004020202020204" pitchFamily="34" charset="0"/>
                      </a:endParaRPr>
                    </a:p>
                    <a:p>
                      <a:pPr algn="ctr" fontAlgn="base">
                        <a:lnSpc>
                          <a:spcPts val="2040"/>
                        </a:lnSpc>
                        <a:buNone/>
                      </a:pPr>
                      <a:r>
                        <a:rPr lang="en-US" sz="3600" b="1" i="0" u="none" strike="noStrike" dirty="0" err="1">
                          <a:solidFill>
                            <a:srgbClr val="FFFFFF"/>
                          </a:solidFill>
                          <a:effectLst/>
                          <a:latin typeface="Aptos" panose="020B0004020202020204" pitchFamily="34" charset="0"/>
                        </a:rPr>
                        <a:t>Omic</a:t>
                      </a:r>
                      <a:r>
                        <a:rPr lang="en-US" sz="3600" b="1" i="0" u="none" strike="noStrike" dirty="0">
                          <a:solidFill>
                            <a:srgbClr val="FFFFFF"/>
                          </a:solidFill>
                          <a:effectLst/>
                          <a:latin typeface="Aptos" panose="020B0004020202020204" pitchFamily="34" charset="0"/>
                        </a:rPr>
                        <a:t> Platform</a:t>
                      </a:r>
                      <a:r>
                        <a:rPr lang="en-US" sz="3600" b="0" i="0" dirty="0">
                          <a:solidFill>
                            <a:srgbClr val="000000"/>
                          </a:solidFill>
                          <a:effectLst/>
                          <a:latin typeface="Aptos" panose="020B0004020202020204" pitchFamily="34" charset="0"/>
                        </a:rPr>
                        <a:t>​</a:t>
                      </a:r>
                      <a:endParaRPr lang="en-US" sz="3600" b="0" i="0" dirty="0">
                        <a:solidFill>
                          <a:srgbClr val="000000"/>
                        </a:solidFill>
                        <a:effectLst/>
                      </a:endParaRPr>
                    </a:p>
                  </a:txBody>
                  <a:tcPr>
                    <a:lnL w="9525" cap="flat" cmpd="sng" algn="ctr">
                      <a:solidFill>
                        <a:srgbClr val="46297A"/>
                      </a:solidFill>
                      <a:prstDash val="solid"/>
                      <a:round/>
                      <a:headEnd type="none" w="med" len="med"/>
                      <a:tailEnd type="none" w="med" len="med"/>
                    </a:lnL>
                    <a:lnR w="9525" cap="flat" cmpd="sng" algn="ctr">
                      <a:solidFill>
                        <a:srgbClr val="46297A"/>
                      </a:solidFill>
                      <a:prstDash val="solid"/>
                      <a:round/>
                      <a:headEnd type="none" w="med" len="med"/>
                      <a:tailEnd type="none" w="med" len="med"/>
                    </a:lnR>
                    <a:lnT w="9525" cap="flat" cmpd="sng" algn="ctr">
                      <a:solidFill>
                        <a:srgbClr val="46297A"/>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46297A"/>
                    </a:solidFill>
                  </a:tcPr>
                </a:tc>
                <a:tc>
                  <a:txBody>
                    <a:bodyPr/>
                    <a:lstStyle/>
                    <a:p>
                      <a:pPr algn="ctr" fontAlgn="base">
                        <a:lnSpc>
                          <a:spcPts val="2040"/>
                        </a:lnSpc>
                        <a:buNone/>
                      </a:pPr>
                      <a:endParaRPr lang="en-US" sz="3600" b="1" i="0" u="none" strike="noStrike" dirty="0">
                        <a:solidFill>
                          <a:srgbClr val="FFFFFF"/>
                        </a:solidFill>
                        <a:effectLst/>
                        <a:latin typeface="Aptos" panose="020B0004020202020204" pitchFamily="34" charset="0"/>
                      </a:endParaRPr>
                    </a:p>
                    <a:p>
                      <a:pPr algn="ctr" fontAlgn="base">
                        <a:lnSpc>
                          <a:spcPts val="2040"/>
                        </a:lnSpc>
                        <a:buNone/>
                      </a:pPr>
                      <a:r>
                        <a:rPr lang="en-US" sz="3600" b="1" i="0" u="none" strike="noStrike" dirty="0">
                          <a:solidFill>
                            <a:srgbClr val="FFFFFF"/>
                          </a:solidFill>
                          <a:effectLst/>
                          <a:latin typeface="Aptos" panose="020B0004020202020204" pitchFamily="34" charset="0"/>
                        </a:rPr>
                        <a:t>Predictive Performance</a:t>
                      </a:r>
                      <a:r>
                        <a:rPr lang="en-US" sz="3600" b="0" i="0" dirty="0">
                          <a:solidFill>
                            <a:srgbClr val="000000"/>
                          </a:solidFill>
                          <a:effectLst/>
                          <a:latin typeface="Aptos" panose="020B0004020202020204" pitchFamily="34" charset="0"/>
                        </a:rPr>
                        <a:t>​</a:t>
                      </a:r>
                      <a:endParaRPr lang="en-US" sz="3600" b="0" i="0" dirty="0">
                        <a:solidFill>
                          <a:srgbClr val="000000"/>
                        </a:solidFill>
                        <a:effectLst/>
                      </a:endParaRPr>
                    </a:p>
                  </a:txBody>
                  <a:tcPr>
                    <a:lnL w="9525" cap="flat" cmpd="sng" algn="ctr">
                      <a:solidFill>
                        <a:srgbClr val="46297A"/>
                      </a:solidFill>
                      <a:prstDash val="solid"/>
                      <a:round/>
                      <a:headEnd type="none" w="med" len="med"/>
                      <a:tailEnd type="none" w="med" len="med"/>
                    </a:lnL>
                    <a:lnR w="9525" cap="flat" cmpd="sng" algn="ctr">
                      <a:solidFill>
                        <a:srgbClr val="46297A"/>
                      </a:solidFill>
                      <a:prstDash val="solid"/>
                      <a:round/>
                      <a:headEnd type="none" w="med" len="med"/>
                      <a:tailEnd type="none" w="med" len="med"/>
                    </a:lnR>
                    <a:lnT w="9525" cap="flat" cmpd="sng" algn="ctr">
                      <a:solidFill>
                        <a:srgbClr val="46297A"/>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46297A"/>
                    </a:solidFill>
                  </a:tcPr>
                </a:tc>
                <a:extLst>
                  <a:ext uri="{0D108BD9-81ED-4DB2-BD59-A6C34878D82A}">
                    <a16:rowId xmlns:a16="http://schemas.microsoft.com/office/drawing/2014/main" val="1466495220"/>
                  </a:ext>
                </a:extLst>
              </a:tr>
              <a:tr h="1293615">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Four-cytokine serum score (CXCL1, MCP-4, IL-6, CD40)</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Saif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Olink Target 96 Immuno-Oncology panel</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C-index 0.71 (discovery), 0.79 (validation) for OS; adjusted HR 2.07 (95% CI 1.26–3.41)</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357930293"/>
                  </a:ext>
                </a:extLst>
              </a:tr>
              <a:tr h="1293615">
                <a:tc>
                  <a:txBody>
                    <a:bodyPr/>
                    <a:lstStyle/>
                    <a:p>
                      <a:pPr algn="l" fontAlgn="base">
                        <a:lnSpc>
                          <a:spcPts val="2040"/>
                        </a:lnSpc>
                        <a:buNone/>
                      </a:pPr>
                      <a:r>
                        <a:rPr lang="en-US" sz="2000" b="0" i="0">
                          <a:solidFill>
                            <a:srgbClr val="000000"/>
                          </a:solidFill>
                          <a:effectLst/>
                          <a:latin typeface="Aptos" panose="020B0004020202020204" pitchFamily="34" charset="0"/>
                        </a:rPr>
                        <a:t>CD8+ T cell subsets (CD103− Tcm [c03] and CD28− Temra [c17]) combined with plasma proteins IL-5 and MMP7​</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Zhang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Mass cytometry (CyTOF) + Olink 92-plex targeted proteomics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AUC 0.9219 for neoadjuvant ICI response</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437515401"/>
                  </a:ext>
                </a:extLst>
              </a:tr>
              <a:tr h="1293615">
                <a:tc>
                  <a:txBody>
                    <a:bodyPr/>
                    <a:lstStyle/>
                    <a:p>
                      <a:pPr algn="l" fontAlgn="base">
                        <a:lnSpc>
                          <a:spcPts val="2040"/>
                        </a:lnSpc>
                        <a:buNone/>
                      </a:pPr>
                      <a:r>
                        <a:rPr lang="en-US" sz="2000" b="0" i="1">
                          <a:solidFill>
                            <a:srgbClr val="000000"/>
                          </a:solidFill>
                          <a:effectLst/>
                          <a:latin typeface="Aptos" panose="020B0004020202020204" pitchFamily="34" charset="0"/>
                        </a:rPr>
                        <a:t>13 CRT-specific downregulated serum proteins (incl. FASLG, IL-12, TNFSF14) and longitudinal markers (CCL20, ARG1, CCL17)</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Astradsson et al. (2022)</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83-protein </a:t>
                      </a:r>
                      <a:r>
                        <a:rPr lang="en-US" sz="2000" b="0" i="0" u="none" strike="noStrike" dirty="0" err="1">
                          <a:solidFill>
                            <a:srgbClr val="000000"/>
                          </a:solidFill>
                          <a:effectLst/>
                          <a:latin typeface="Aptos" panose="020B0004020202020204" pitchFamily="34" charset="0"/>
                        </a:rPr>
                        <a:t>Olink</a:t>
                      </a:r>
                      <a:r>
                        <a:rPr lang="en-US" sz="2000" b="0" i="0" u="none" strike="noStrike" dirty="0">
                          <a:solidFill>
                            <a:srgbClr val="000000"/>
                          </a:solidFill>
                          <a:effectLst/>
                          <a:latin typeface="Aptos" panose="020B0004020202020204" pitchFamily="34" charset="0"/>
                        </a:rPr>
                        <a:t> immuno-oncology panel</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Identified chemoradiation-specific immune remodeling signatures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894768723"/>
                  </a:ext>
                </a:extLst>
              </a:tr>
              <a:tr h="1293615">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MMP-9, chemerin, actin (salivary proteins)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Khijmatgar et al. (2024)</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a:solidFill>
                            <a:srgbClr val="000000"/>
                          </a:solidFill>
                          <a:effectLst/>
                          <a:latin typeface="Aptos" panose="020B0004020202020204" pitchFamily="34" charset="0"/>
                        </a:rPr>
                        <a:t>Network meta-analysis of 37 studies (primary detection methods used were UPLC-MS and RT-qPCR)​</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MMP-9/chemerin: sensitivity 0.94, accuracy 0.93; actin: sensitivity 0.91</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1319400600"/>
                  </a:ext>
                </a:extLst>
              </a:tr>
              <a:tr h="1293615">
                <a:tc>
                  <a:txBody>
                    <a:bodyPr/>
                    <a:lstStyle/>
                    <a:p>
                      <a:pPr algn="l" fontAlgn="base">
                        <a:lnSpc>
                          <a:spcPts val="2040"/>
                        </a:lnSpc>
                        <a:buNone/>
                      </a:pPr>
                      <a:r>
                        <a:rPr lang="en-US" sz="2000" b="0" i="1">
                          <a:solidFill>
                            <a:srgbClr val="000000"/>
                          </a:solidFill>
                          <a:effectLst/>
                          <a:latin typeface="Aptos" panose="020B0004020202020204" pitchFamily="34" charset="0"/>
                        </a:rPr>
                        <a:t>Buffy coat and saliva proteomic signatures (CD11b, SRSF3, TRA2A)</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Busso-Lopes et al. (2022)</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Mass spectrometry (~2,035 protein groups/sample)</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Buffy coat AUC 0.953 (sens. 93.3%); saliva AUC 0.919 (sens. 83.4%) for nodal metastasis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3051479486"/>
                  </a:ext>
                </a:extLst>
              </a:tr>
              <a:tr h="1822637">
                <a:tc>
                  <a:txBody>
                    <a:bodyPr/>
                    <a:lstStyle/>
                    <a:p>
                      <a:pPr algn="l" fontAlgn="base">
                        <a:lnSpc>
                          <a:spcPts val="2040"/>
                        </a:lnSpc>
                        <a:buNone/>
                      </a:pPr>
                      <a:r>
                        <a:rPr lang="en-US" sz="2000" b="0" i="0">
                          <a:solidFill>
                            <a:srgbClr val="000000"/>
                          </a:solidFill>
                          <a:effectLst/>
                          <a:latin typeface="Aptos" panose="020B0004020202020204" pitchFamily="34" charset="0"/>
                        </a:rPr>
                        <a:t>Plasma small extracellular vesicles (TCR/CD3+ and PD-L1+ CD3-)​</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Zandberg et al. (2024)</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Flow cytometry-based EV phenotyping</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a:solidFill>
                            <a:srgbClr val="000000"/>
                          </a:solidFill>
                          <a:effectLst/>
                          <a:latin typeface="Aptos" panose="020B0004020202020204" pitchFamily="34" charset="0"/>
                        </a:rPr>
                        <a:t>High levels associated with improved OS (HR 0.16, p=0.007) and PFS (HR 0.16, p=0.005); high PD-L1 on tumor-enriched CD3(-) sEVs also significantly predicted better OS (p=0.005) and PFS (p=0.04)​</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111929555"/>
                  </a:ext>
                </a:extLst>
              </a:tr>
              <a:tr h="1822637">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Personalized RaDaR ctDNA assay</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Flach et al. (2026)</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Tumor-informed ctDNA (plasma + saliva)</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dirty="0">
                          <a:solidFill>
                            <a:srgbClr val="000000"/>
                          </a:solidFill>
                          <a:effectLst/>
                          <a:latin typeface="Aptos" panose="020B0004020202020204" pitchFamily="34" charset="0"/>
                        </a:rPr>
                        <a:t>91.3% recurrence detection with lead times up to 500 days before clinical relapse; 237-fold increased recurrence risk if positive post-treatment​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791319915"/>
                  </a:ext>
                </a:extLst>
              </a:tr>
              <a:tr h="1293615">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CCR7+ dendritic cell niches at tumor periphery</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Oh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21-protein multiplex spatial proteomics (FAST imaging)</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a:solidFill>
                            <a:srgbClr val="000000"/>
                          </a:solidFill>
                          <a:effectLst/>
                          <a:latin typeface="Aptos" panose="020B0004020202020204" pitchFamily="34" charset="0"/>
                        </a:rPr>
                        <a:t>Multiparametric spatial scores (MPSS) of DC niches outperformed standard PD-L1 scoring to predict overall survival to pembrolizumab​</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1173967306"/>
                  </a:ext>
                </a:extLst>
              </a:tr>
              <a:tr h="1293615">
                <a:tc>
                  <a:txBody>
                    <a:bodyPr/>
                    <a:lstStyle/>
                    <a:p>
                      <a:pPr algn="l" fontAlgn="base">
                        <a:lnSpc>
                          <a:spcPts val="2040"/>
                        </a:lnSpc>
                        <a:buNone/>
                      </a:pPr>
                      <a:r>
                        <a:rPr lang="en-US" sz="2000" b="0" i="0">
                          <a:solidFill>
                            <a:srgbClr val="000000"/>
                          </a:solidFill>
                          <a:effectLst/>
                          <a:latin typeface="Aptos" panose="020B0004020202020204" pitchFamily="34" charset="0"/>
                        </a:rPr>
                        <a:t>TLS density and presence within 100 </a:t>
                      </a:r>
                      <a:r>
                        <a:rPr lang="el-GR" sz="2000" b="0" i="0">
                          <a:solidFill>
                            <a:srgbClr val="000000"/>
                          </a:solidFill>
                          <a:effectLst/>
                          <a:latin typeface="Aptos" panose="020B0004020202020204" pitchFamily="34" charset="0"/>
                        </a:rPr>
                        <a:t>μ</a:t>
                      </a:r>
                      <a:r>
                        <a:rPr lang="en-US" sz="2000" b="0" i="0">
                          <a:solidFill>
                            <a:srgbClr val="000000"/>
                          </a:solidFill>
                          <a:effectLst/>
                          <a:latin typeface="Aptos" panose="020B0004020202020204" pitchFamily="34" charset="0"/>
                        </a:rPr>
                        <a:t>m of tumor edge​</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Ruiz-Torres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a:solidFill>
                            <a:srgbClr val="000000"/>
                          </a:solidFill>
                          <a:effectLst/>
                          <a:latin typeface="Aptos" panose="020B0004020202020204" pitchFamily="34" charset="0"/>
                        </a:rPr>
                        <a:t>Custom multiplex immunofluorescence (mIF) with machine learning​</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dirty="0">
                          <a:solidFill>
                            <a:srgbClr val="000000"/>
                          </a:solidFill>
                          <a:effectLst/>
                          <a:latin typeface="Aptos" panose="020B0004020202020204" pitchFamily="34" charset="0"/>
                        </a:rPr>
                        <a:t>TLS density was the leading predictor of ICB response (80% accuracy for predicting both response and 1-year overall survival)​</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598029952"/>
                  </a:ext>
                </a:extLst>
              </a:tr>
              <a:tr h="1293615">
                <a:tc>
                  <a:txBody>
                    <a:bodyPr/>
                    <a:lstStyle/>
                    <a:p>
                      <a:pPr algn="l" fontAlgn="base">
                        <a:lnSpc>
                          <a:spcPts val="2040"/>
                        </a:lnSpc>
                        <a:buNone/>
                      </a:pPr>
                      <a:r>
                        <a:rPr lang="en-US" sz="2000" b="0" i="0">
                          <a:solidFill>
                            <a:srgbClr val="000000"/>
                          </a:solidFill>
                          <a:effectLst/>
                          <a:latin typeface="Aptos" panose="020B0004020202020204" pitchFamily="34" charset="0"/>
                        </a:rPr>
                        <a:t>Spatial PD-1/PD-L1 interaction mapping (40 nm resolution)​</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Naei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In situ proximity ligation assay (isPLA) </a:t>
                      </a:r>
                      <a:r>
                        <a:rPr lang="en-US" sz="2000" b="0" i="0">
                          <a:solidFill>
                            <a:srgbClr val="000000"/>
                          </a:solidFill>
                          <a:effectLst/>
                          <a:latin typeface="Aptos" panose="020B0004020202020204" pitchFamily="34" charset="0"/>
                        </a:rPr>
                        <a:t>with multiplex spatial proteomics​</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Identified macrophage barriers in non-responders; B/T cell clusters in responders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2721115746"/>
                  </a:ext>
                </a:extLst>
              </a:tr>
              <a:tr h="1293615">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Compartmentalized immune checkpoint and TNFR superfamily biomarkers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Sadeghirad et al. (2023)</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NanoString GeoMx DSP + </a:t>
                      </a:r>
                      <a:r>
                        <a:rPr lang="en-US" sz="2000" b="0" i="0">
                          <a:solidFill>
                            <a:srgbClr val="000000"/>
                          </a:solidFill>
                          <a:effectLst/>
                          <a:latin typeface="Aptos" panose="020B0004020202020204" pitchFamily="34" charset="0"/>
                        </a:rPr>
                        <a:t>Akoya PhenoCycler-Fusion​</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Responders: high PD-L1/B7-H3, low VISTA; survival correlated with spatially compartmentalized 4-1BB, CD40, CD27</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611375726"/>
                  </a:ext>
                </a:extLst>
              </a:tr>
              <a:tr h="1293615">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Three intrinsic consensus molecular subtypes (iCMS1–3)</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Dai et al. (2023)</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Integrated scRNA-seq + bulk RNA-seq</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iCMS1: worst survival, EGFR-sensitive; iCMS2: best survival, PD-1-sensitive; iCMS3: 5-FU/MEK/STAT3-sensitive</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2744673603"/>
                  </a:ext>
                </a:extLst>
              </a:tr>
              <a:tr h="1293615">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Neutrophil risk score (NRS)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Cui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scRNA-seq + bulk RNA-seq validation</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High NRS: poorer prognosis; low NRS: better immune complex inhibitor response; OLR1 identified as tumor-promoting gene</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118449429"/>
                  </a:ext>
                </a:extLst>
              </a:tr>
              <a:tr h="1822637">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11-gene M2 TAM signature + CD276 (B7-H3)</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Wang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scRNA-seq + bulk RNA-seq validation</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dirty="0">
                          <a:solidFill>
                            <a:srgbClr val="000000"/>
                          </a:solidFill>
                          <a:effectLst/>
                          <a:latin typeface="Aptos" panose="020B0004020202020204" pitchFamily="34" charset="0"/>
                        </a:rPr>
                        <a:t>Independent predictor of survival (superior to traditional clinical indicators); high-risk tumors show elevated CD276 (B7-H3) targetability.​</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240926375"/>
                  </a:ext>
                </a:extLst>
              </a:tr>
              <a:tr h="1822637">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Three proteogenomic subclasses (CIN, Basal, Immune)</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Huang et al. (2021) / CPTAC</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Integrated DNA, RNA, protein, phosphoprotein profiling</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Identified subclass-specific therapeutic vulnerabilities not evident from genomics alone </a:t>
                      </a:r>
                      <a:r>
                        <a:rPr lang="en-US" sz="2000" b="0" i="0" dirty="0">
                          <a:solidFill>
                            <a:srgbClr val="000000"/>
                          </a:solidFill>
                          <a:effectLst/>
                          <a:latin typeface="Aptos" panose="020B0004020202020204" pitchFamily="34" charset="0"/>
                        </a:rPr>
                        <a:t>(CIN to CDK4/6 inhibitors; Basal to EGFR </a:t>
                      </a:r>
                      <a:r>
                        <a:rPr lang="en-US" sz="2000" b="0" i="0" dirty="0" err="1">
                          <a:solidFill>
                            <a:srgbClr val="000000"/>
                          </a:solidFill>
                          <a:effectLst/>
                          <a:latin typeface="Aptos" panose="020B0004020202020204" pitchFamily="34" charset="0"/>
                        </a:rPr>
                        <a:t>mAbs</a:t>
                      </a:r>
                      <a:r>
                        <a:rPr lang="en-US" sz="2000" b="0" i="0" dirty="0">
                          <a:solidFill>
                            <a:srgbClr val="000000"/>
                          </a:solidFill>
                          <a:effectLst/>
                          <a:latin typeface="Aptos" panose="020B0004020202020204" pitchFamily="34" charset="0"/>
                        </a:rPr>
                        <a:t>; Immune to immunotherapy).​</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586888585"/>
                  </a:ext>
                </a:extLst>
              </a:tr>
              <a:tr h="1293615">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PIK3CA mutation-specific drug sensitivities</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Swaney et al. (2021)</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dirty="0">
                          <a:solidFill>
                            <a:srgbClr val="000000"/>
                          </a:solidFill>
                          <a:effectLst/>
                          <a:latin typeface="Aptos" panose="020B0004020202020204" pitchFamily="34" charset="0"/>
                        </a:rPr>
                        <a:t>Affinity purification–mass spectrometry (AP-MS) PPI network mapping​</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Helical domain mutations sensitize to PI3Ki via HERPUD1 interaction;</a:t>
                      </a:r>
                    </a:p>
                    <a:p>
                      <a:pPr algn="l" fontAlgn="base">
                        <a:lnSpc>
                          <a:spcPts val="2040"/>
                        </a:lnSpc>
                        <a:buNone/>
                      </a:pPr>
                      <a:r>
                        <a:rPr lang="en-US" sz="2000" b="0" i="0" u="none" strike="noStrike" dirty="0">
                          <a:solidFill>
                            <a:srgbClr val="000000"/>
                          </a:solidFill>
                          <a:effectLst/>
                          <a:latin typeface="Aptos" panose="020B0004020202020204" pitchFamily="34" charset="0"/>
                        </a:rPr>
                        <a:t>kinase domain does not</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916526691"/>
                  </a:ext>
                </a:extLst>
              </a:tr>
              <a:tr h="2362708">
                <a:tc>
                  <a:txBody>
                    <a:bodyPr/>
                    <a:lstStyle/>
                    <a:p>
                      <a:pPr algn="l" fontAlgn="base">
                        <a:lnSpc>
                          <a:spcPts val="2040"/>
                        </a:lnSpc>
                        <a:buNone/>
                      </a:pPr>
                      <a:r>
                        <a:rPr lang="en-US" sz="2000" b="0" i="0" dirty="0">
                          <a:solidFill>
                            <a:srgbClr val="000000"/>
                          </a:solidFill>
                          <a:effectLst/>
                          <a:latin typeface="Aptos" panose="020B0004020202020204" pitchFamily="34" charset="0"/>
                        </a:rPr>
                        <a:t>CMTM6 protein expression + CTLA-4/FOXP3 gene signatures​</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Becker et al. (2023)</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NanoString (RNA) + IHC (protein)</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High CMTM6</a:t>
                      </a:r>
                      <a:r>
                        <a:rPr lang="en-US" sz="2000" b="0" i="0" dirty="0">
                          <a:solidFill>
                            <a:srgbClr val="000000"/>
                          </a:solidFill>
                          <a:effectLst/>
                          <a:latin typeface="Aptos" panose="020B0004020202020204" pitchFamily="34" charset="0"/>
                        </a:rPr>
                        <a:t>improved OS (prognostic) and predicts favorable RT response</a:t>
                      </a:r>
                      <a:r>
                        <a:rPr lang="en-US" sz="2000" b="0" i="0" u="none" strike="noStrike" dirty="0">
                          <a:solidFill>
                            <a:srgbClr val="000000"/>
                          </a:solidFill>
                          <a:effectLst/>
                          <a:latin typeface="Aptos" panose="020B0004020202020204" pitchFamily="34" charset="0"/>
                        </a:rPr>
                        <a:t>; low CTLA-4/FOXP3 predicts ICI response</a:t>
                      </a:r>
                      <a:r>
                        <a:rPr lang="en-US" sz="2000" b="0" i="0" dirty="0">
                          <a:solidFill>
                            <a:srgbClr val="000000"/>
                          </a:solidFill>
                          <a:effectLst/>
                          <a:latin typeface="Aptos" panose="020B0004020202020204" pitchFamily="34" charset="0"/>
                        </a:rPr>
                        <a:t>​</a:t>
                      </a: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224169742"/>
                  </a:ext>
                </a:extLst>
              </a:tr>
              <a:tr h="1293615">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TP53 mutations in HPV-positive tumors (~10% prevalence)</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Gencel-Augusto et al. (2025)</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dirty="0">
                          <a:solidFill>
                            <a:srgbClr val="000000"/>
                          </a:solidFill>
                          <a:effectLst/>
                          <a:latin typeface="Aptos" panose="020B0004020202020204" pitchFamily="34" charset="0"/>
                        </a:rPr>
                        <a:t>TCGA multi-omics (genomic, transcriptomic, methylation) + </a:t>
                      </a:r>
                      <a:r>
                        <a:rPr lang="en-US" sz="2000" b="0" i="0" dirty="0" err="1">
                          <a:solidFill>
                            <a:srgbClr val="000000"/>
                          </a:solidFill>
                          <a:effectLst/>
                          <a:latin typeface="Aptos" panose="020B0004020202020204" pitchFamily="34" charset="0"/>
                        </a:rPr>
                        <a:t>CRISPRi</a:t>
                      </a:r>
                      <a:r>
                        <a:rPr lang="en-US" sz="2000" b="0" i="0" dirty="0">
                          <a:solidFill>
                            <a:srgbClr val="000000"/>
                          </a:solidFill>
                          <a:effectLst/>
                          <a:latin typeface="Aptos" panose="020B0004020202020204" pitchFamily="34" charset="0"/>
                        </a:rPr>
                        <a:t> functional models​</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Eliminates HPV-associated survival advantage; identifies high-risk subgroup that is sensitive to PI3K inhibitors </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0EDF5"/>
                    </a:solidFill>
                  </a:tcPr>
                </a:tc>
                <a:extLst>
                  <a:ext uri="{0D108BD9-81ED-4DB2-BD59-A6C34878D82A}">
                    <a16:rowId xmlns:a16="http://schemas.microsoft.com/office/drawing/2014/main" val="1173365190"/>
                  </a:ext>
                </a:extLst>
              </a:tr>
              <a:tr h="1822637">
                <a:tc>
                  <a:txBody>
                    <a:bodyPr/>
                    <a:lstStyle/>
                    <a:p>
                      <a:pPr algn="l" fontAlgn="base">
                        <a:lnSpc>
                          <a:spcPts val="2040"/>
                        </a:lnSpc>
                        <a:buNone/>
                      </a:pPr>
                      <a:r>
                        <a:rPr lang="en-US" sz="2000" b="0" i="0" u="none" strike="noStrike" dirty="0">
                          <a:solidFill>
                            <a:srgbClr val="000000"/>
                          </a:solidFill>
                          <a:effectLst/>
                          <a:latin typeface="Aptos" panose="020B0004020202020204" pitchFamily="34" charset="0"/>
                        </a:rPr>
                        <a:t>Six </a:t>
                      </a:r>
                      <a:r>
                        <a:rPr lang="en-US" sz="2000" b="0" i="0" u="none" strike="noStrike" dirty="0" err="1">
                          <a:solidFill>
                            <a:srgbClr val="000000"/>
                          </a:solidFill>
                          <a:effectLst/>
                          <a:latin typeface="Aptos" panose="020B0004020202020204" pitchFamily="34" charset="0"/>
                        </a:rPr>
                        <a:t>sialylated</a:t>
                      </a:r>
                      <a:r>
                        <a:rPr lang="en-US" sz="2000" b="0" i="0" u="none" strike="noStrike" dirty="0">
                          <a:solidFill>
                            <a:srgbClr val="000000"/>
                          </a:solidFill>
                          <a:effectLst/>
                          <a:latin typeface="Aptos" panose="020B0004020202020204" pitchFamily="34" charset="0"/>
                        </a:rPr>
                        <a:t> N-glycans correlated with metastatic status</a:t>
                      </a:r>
                      <a:r>
                        <a:rPr lang="en-US" sz="2000" b="0" i="0" dirty="0">
                          <a:solidFill>
                            <a:srgbClr val="000000"/>
                          </a:solidFill>
                          <a:effectLst/>
                          <a:latin typeface="Aptos" panose="020B0004020202020204" pitchFamily="34" charset="0"/>
                        </a:rPr>
                        <a:t>​</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u="none" strike="noStrike">
                          <a:solidFill>
                            <a:srgbClr val="000000"/>
                          </a:solidFill>
                          <a:effectLst/>
                          <a:latin typeface="Aptos" panose="020B0004020202020204" pitchFamily="34" charset="0"/>
                        </a:rPr>
                        <a:t>Carnielli et al. (2023)</a:t>
                      </a:r>
                      <a:r>
                        <a:rPr lang="en-US" sz="2000" b="0" i="0">
                          <a:solidFill>
                            <a:srgbClr val="000000"/>
                          </a:solidFill>
                          <a:effectLst/>
                          <a:latin typeface="Aptos" panose="020B0004020202020204" pitchFamily="34" charset="0"/>
                        </a:rPr>
                        <a:t>​</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a:solidFill>
                            <a:srgbClr val="000000"/>
                          </a:solidFill>
                          <a:effectLst/>
                          <a:latin typeface="Aptos" panose="020B0004020202020204" pitchFamily="34" charset="0"/>
                        </a:rPr>
                        <a:t>Quantitative N-glycomics and N-glycoproteomics (LC-MS/MS)​</a:t>
                      </a:r>
                      <a:endParaRPr lang="en-US" sz="2000" b="0" i="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base">
                        <a:lnSpc>
                          <a:spcPts val="2040"/>
                        </a:lnSpc>
                        <a:buNone/>
                      </a:pPr>
                      <a:r>
                        <a:rPr lang="en-US" sz="2000" b="0" i="0" dirty="0">
                          <a:solidFill>
                            <a:srgbClr val="000000"/>
                          </a:solidFill>
                          <a:effectLst/>
                          <a:latin typeface="Aptos" panose="020B0004020202020204" pitchFamily="34" charset="0"/>
                        </a:rPr>
                        <a:t>Accurately predict lymph node metastasis; core-</a:t>
                      </a:r>
                      <a:r>
                        <a:rPr lang="en-US" sz="2000" b="0" i="0" dirty="0" err="1">
                          <a:solidFill>
                            <a:srgbClr val="000000"/>
                          </a:solidFill>
                          <a:effectLst/>
                          <a:latin typeface="Aptos" panose="020B0004020202020204" pitchFamily="34" charset="0"/>
                        </a:rPr>
                        <a:t>fucosylated</a:t>
                      </a:r>
                      <a:r>
                        <a:rPr lang="en-US" sz="2000" b="0" i="0" dirty="0">
                          <a:solidFill>
                            <a:srgbClr val="000000"/>
                          </a:solidFill>
                          <a:effectLst/>
                          <a:latin typeface="Aptos" panose="020B0004020202020204" pitchFamily="34" charset="0"/>
                        </a:rPr>
                        <a:t> glycans (40a/46a) and a fibronectin N-glycopeptide strongly associate with poor survival.​</a:t>
                      </a:r>
                      <a:endParaRPr lang="en-US" sz="2000" b="0" i="0" dirty="0">
                        <a:solidFill>
                          <a:srgbClr val="000000"/>
                        </a:solidFill>
                        <a:effectLst/>
                      </a:endParaRPr>
                    </a:p>
                  </a:txBody>
                  <a:tcP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2471455507"/>
                  </a:ext>
                </a:extLst>
              </a:tr>
            </a:tbl>
          </a:graphicData>
        </a:graphic>
      </p:graphicFrame>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444</TotalTime>
  <Words>1464</Words>
  <Application>Microsoft Macintosh PowerPoint</Application>
  <PresentationFormat>Custom</PresentationFormat>
  <Paragraphs>102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 Ashley T.</dc:creator>
  <cp:lastModifiedBy>Leoni, Ethan R.</cp:lastModifiedBy>
  <cp:revision>20</cp:revision>
  <dcterms:created xsi:type="dcterms:W3CDTF">2026-03-29T14:11:39Z</dcterms:created>
  <dcterms:modified xsi:type="dcterms:W3CDTF">2026-04-14T20:23:59Z</dcterms:modified>
</cp:coreProperties>
</file>