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9601200" cy="128016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1F8"/>
    <a:srgbClr val="461D7C"/>
    <a:srgbClr val="D4C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CB45BB-9962-9045-92B1-E205C667F314}" v="590" dt="2026-04-14T01:26:15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0"/>
    <p:restoredTop sz="96860"/>
  </p:normalViewPr>
  <p:slideViewPr>
    <p:cSldViewPr snapToGrid="0">
      <p:cViewPr varScale="1">
        <p:scale>
          <a:sx n="81" d="100"/>
          <a:sy n="81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ow, Rachel B." userId="cbaad1ad-cdd2-4730-89e2-fe0e028b0b9c" providerId="ADAL" clId="{C1EDC594-B848-566F-AEE9-9E112A578FFD}"/>
    <pc:docChg chg="undo redo custSel modSld">
      <pc:chgData name="Crow, Rachel B." userId="cbaad1ad-cdd2-4730-89e2-fe0e028b0b9c" providerId="ADAL" clId="{C1EDC594-B848-566F-AEE9-9E112A578FFD}" dt="2026-04-14T02:01:44.281" v="1166" actId="113"/>
      <pc:docMkLst>
        <pc:docMk/>
      </pc:docMkLst>
      <pc:sldChg chg="addSp delSp modSp mod">
        <pc:chgData name="Crow, Rachel B." userId="cbaad1ad-cdd2-4730-89e2-fe0e028b0b9c" providerId="ADAL" clId="{C1EDC594-B848-566F-AEE9-9E112A578FFD}" dt="2026-04-14T02:01:44.281" v="1166" actId="113"/>
        <pc:sldMkLst>
          <pc:docMk/>
          <pc:sldMk cId="986315378" sldId="256"/>
        </pc:sldMkLst>
        <pc:spChg chg="add mod">
          <ac:chgData name="Crow, Rachel B." userId="cbaad1ad-cdd2-4730-89e2-fe0e028b0b9c" providerId="ADAL" clId="{C1EDC594-B848-566F-AEE9-9E112A578FFD}" dt="2026-04-14T01:59:13.348" v="1154" actId="20577"/>
          <ac:spMkLst>
            <pc:docMk/>
            <pc:sldMk cId="986315378" sldId="256"/>
            <ac:spMk id="2" creationId="{BCF2CA54-4725-DE99-D137-1E22FCCEE38A}"/>
          </ac:spMkLst>
        </pc:spChg>
        <pc:spChg chg="add del mod">
          <ac:chgData name="Crow, Rachel B." userId="cbaad1ad-cdd2-4730-89e2-fe0e028b0b9c" providerId="ADAL" clId="{C1EDC594-B848-566F-AEE9-9E112A578FFD}" dt="2026-04-13T04:15:54.907" v="385" actId="478"/>
          <ac:spMkLst>
            <pc:docMk/>
            <pc:sldMk cId="986315378" sldId="256"/>
            <ac:spMk id="2" creationId="{DD7ED02F-3010-EFAB-C417-96E10CAF3579}"/>
          </ac:spMkLst>
        </pc:spChg>
        <pc:spChg chg="mod">
          <ac:chgData name="Crow, Rachel B." userId="cbaad1ad-cdd2-4730-89e2-fe0e028b0b9c" providerId="ADAL" clId="{C1EDC594-B848-566F-AEE9-9E112A578FFD}" dt="2026-04-13T04:30:06.259" v="585" actId="1035"/>
          <ac:spMkLst>
            <pc:docMk/>
            <pc:sldMk cId="986315378" sldId="256"/>
            <ac:spMk id="4" creationId="{49189199-B9E2-3F36-4096-A5F2A3FB8456}"/>
          </ac:spMkLst>
        </pc:spChg>
        <pc:spChg chg="add mod">
          <ac:chgData name="Crow, Rachel B." userId="cbaad1ad-cdd2-4730-89e2-fe0e028b0b9c" providerId="ADAL" clId="{C1EDC594-B848-566F-AEE9-9E112A578FFD}" dt="2026-04-13T04:30:06.259" v="585" actId="1035"/>
          <ac:spMkLst>
            <pc:docMk/>
            <pc:sldMk cId="986315378" sldId="256"/>
            <ac:spMk id="5" creationId="{D964226B-7B7F-7256-B74B-8F9BDFAA94C6}"/>
          </ac:spMkLst>
        </pc:spChg>
        <pc:spChg chg="del mod">
          <ac:chgData name="Crow, Rachel B." userId="cbaad1ad-cdd2-4730-89e2-fe0e028b0b9c" providerId="ADAL" clId="{C1EDC594-B848-566F-AEE9-9E112A578FFD}" dt="2026-04-13T04:24:04.859" v="502" actId="478"/>
          <ac:spMkLst>
            <pc:docMk/>
            <pc:sldMk cId="986315378" sldId="256"/>
            <ac:spMk id="6" creationId="{292483AA-E23E-BC78-A3CD-40E78B261957}"/>
          </ac:spMkLst>
        </pc:spChg>
        <pc:spChg chg="add mod">
          <ac:chgData name="Crow, Rachel B." userId="cbaad1ad-cdd2-4730-89e2-fe0e028b0b9c" providerId="ADAL" clId="{C1EDC594-B848-566F-AEE9-9E112A578FFD}" dt="2026-04-14T01:20:35.182" v="1015" actId="1076"/>
          <ac:spMkLst>
            <pc:docMk/>
            <pc:sldMk cId="986315378" sldId="256"/>
            <ac:spMk id="6" creationId="{E4AB9CE3-EB4C-01B0-F39F-CD6DBA210C35}"/>
          </ac:spMkLst>
        </pc:spChg>
        <pc:spChg chg="mod">
          <ac:chgData name="Crow, Rachel B." userId="cbaad1ad-cdd2-4730-89e2-fe0e028b0b9c" providerId="ADAL" clId="{C1EDC594-B848-566F-AEE9-9E112A578FFD}" dt="2026-04-13T04:26:50.217" v="543" actId="1076"/>
          <ac:spMkLst>
            <pc:docMk/>
            <pc:sldMk cId="986315378" sldId="256"/>
            <ac:spMk id="7" creationId="{CE230B64-55B0-E385-0C76-FF6D2CCEA0AC}"/>
          </ac:spMkLst>
        </pc:spChg>
        <pc:spChg chg="add mod">
          <ac:chgData name="Crow, Rachel B." userId="cbaad1ad-cdd2-4730-89e2-fe0e028b0b9c" providerId="ADAL" clId="{C1EDC594-B848-566F-AEE9-9E112A578FFD}" dt="2026-04-14T01:20:19.043" v="1013" actId="1076"/>
          <ac:spMkLst>
            <pc:docMk/>
            <pc:sldMk cId="986315378" sldId="256"/>
            <ac:spMk id="8" creationId="{31BF9066-4B71-E196-EBB4-4139E88C2B94}"/>
          </ac:spMkLst>
        </pc:spChg>
        <pc:spChg chg="mod">
          <ac:chgData name="Crow, Rachel B." userId="cbaad1ad-cdd2-4730-89e2-fe0e028b0b9c" providerId="ADAL" clId="{C1EDC594-B848-566F-AEE9-9E112A578FFD}" dt="2026-04-13T04:30:06.259" v="585" actId="1035"/>
          <ac:spMkLst>
            <pc:docMk/>
            <pc:sldMk cId="986315378" sldId="256"/>
            <ac:spMk id="9" creationId="{8F252097-401B-46F9-4BFE-4F89AA013D0A}"/>
          </ac:spMkLst>
        </pc:spChg>
        <pc:spChg chg="mod">
          <ac:chgData name="Crow, Rachel B." userId="cbaad1ad-cdd2-4730-89e2-fe0e028b0b9c" providerId="ADAL" clId="{C1EDC594-B848-566F-AEE9-9E112A578FFD}" dt="2026-04-13T04:30:06.259" v="585" actId="1035"/>
          <ac:spMkLst>
            <pc:docMk/>
            <pc:sldMk cId="986315378" sldId="256"/>
            <ac:spMk id="10" creationId="{4019A150-4DD4-67C0-058A-5EBE792138A1}"/>
          </ac:spMkLst>
        </pc:spChg>
        <pc:spChg chg="mod">
          <ac:chgData name="Crow, Rachel B." userId="cbaad1ad-cdd2-4730-89e2-fe0e028b0b9c" providerId="ADAL" clId="{C1EDC594-B848-566F-AEE9-9E112A578FFD}" dt="2026-04-14T01:23:03.862" v="1039" actId="20577"/>
          <ac:spMkLst>
            <pc:docMk/>
            <pc:sldMk cId="986315378" sldId="256"/>
            <ac:spMk id="12" creationId="{C8771805-3810-7AD4-5652-A780B4DB1D46}"/>
          </ac:spMkLst>
        </pc:spChg>
        <pc:spChg chg="add del mod">
          <ac:chgData name="Crow, Rachel B." userId="cbaad1ad-cdd2-4730-89e2-fe0e028b0b9c" providerId="ADAL" clId="{C1EDC594-B848-566F-AEE9-9E112A578FFD}" dt="2026-04-13T04:27:32.093" v="553" actId="478"/>
          <ac:spMkLst>
            <pc:docMk/>
            <pc:sldMk cId="986315378" sldId="256"/>
            <ac:spMk id="13" creationId="{B93D8846-7A8A-504A-C0E4-8F40A0A8B443}"/>
          </ac:spMkLst>
        </pc:spChg>
        <pc:spChg chg="add mod">
          <ac:chgData name="Crow, Rachel B." userId="cbaad1ad-cdd2-4730-89e2-fe0e028b0b9c" providerId="ADAL" clId="{C1EDC594-B848-566F-AEE9-9E112A578FFD}" dt="2026-04-14T01:20:26.155" v="1014" actId="1076"/>
          <ac:spMkLst>
            <pc:docMk/>
            <pc:sldMk cId="986315378" sldId="256"/>
            <ac:spMk id="13" creationId="{D46676B8-4C31-D661-A960-43EB58CB8C83}"/>
          </ac:spMkLst>
        </pc:spChg>
        <pc:spChg chg="add mod">
          <ac:chgData name="Crow, Rachel B." userId="cbaad1ad-cdd2-4730-89e2-fe0e028b0b9c" providerId="ADAL" clId="{C1EDC594-B848-566F-AEE9-9E112A578FFD}" dt="2026-04-14T01:21:25.772" v="1023" actId="14100"/>
          <ac:spMkLst>
            <pc:docMk/>
            <pc:sldMk cId="986315378" sldId="256"/>
            <ac:spMk id="14" creationId="{90390502-FE47-1C4B-5C10-BCD81241BC70}"/>
          </ac:spMkLst>
        </pc:spChg>
        <pc:spChg chg="mod">
          <ac:chgData name="Crow, Rachel B." userId="cbaad1ad-cdd2-4730-89e2-fe0e028b0b9c" providerId="ADAL" clId="{C1EDC594-B848-566F-AEE9-9E112A578FFD}" dt="2026-04-13T04:30:06.259" v="585" actId="1035"/>
          <ac:spMkLst>
            <pc:docMk/>
            <pc:sldMk cId="986315378" sldId="256"/>
            <ac:spMk id="17" creationId="{7EBF17F7-8500-9849-6B93-61B4B9A9EB55}"/>
          </ac:spMkLst>
        </pc:spChg>
        <pc:spChg chg="add del mod">
          <ac:chgData name="Crow, Rachel B." userId="cbaad1ad-cdd2-4730-89e2-fe0e028b0b9c" providerId="ADAL" clId="{C1EDC594-B848-566F-AEE9-9E112A578FFD}" dt="2026-04-13T04:26:59.909" v="544" actId="478"/>
          <ac:spMkLst>
            <pc:docMk/>
            <pc:sldMk cId="986315378" sldId="256"/>
            <ac:spMk id="18" creationId="{23AEB33D-B448-F33B-2D9E-E1F5E8FAB634}"/>
          </ac:spMkLst>
        </pc:spChg>
        <pc:spChg chg="add mod">
          <ac:chgData name="Crow, Rachel B." userId="cbaad1ad-cdd2-4730-89e2-fe0e028b0b9c" providerId="ADAL" clId="{C1EDC594-B848-566F-AEE9-9E112A578FFD}" dt="2026-04-13T04:30:06.259" v="585" actId="1035"/>
          <ac:spMkLst>
            <pc:docMk/>
            <pc:sldMk cId="986315378" sldId="256"/>
            <ac:spMk id="19" creationId="{450509C2-075D-D099-AC60-3025C5B82320}"/>
          </ac:spMkLst>
        </pc:spChg>
        <pc:spChg chg="mod">
          <ac:chgData name="Crow, Rachel B." userId="cbaad1ad-cdd2-4730-89e2-fe0e028b0b9c" providerId="ADAL" clId="{C1EDC594-B848-566F-AEE9-9E112A578FFD}" dt="2026-04-13T04:25:47.270" v="528" actId="14100"/>
          <ac:spMkLst>
            <pc:docMk/>
            <pc:sldMk cId="986315378" sldId="256"/>
            <ac:spMk id="20" creationId="{72D94ED8-DFB6-B5FF-658E-66C8FB991450}"/>
          </ac:spMkLst>
        </pc:spChg>
        <pc:spChg chg="add mod">
          <ac:chgData name="Crow, Rachel B." userId="cbaad1ad-cdd2-4730-89e2-fe0e028b0b9c" providerId="ADAL" clId="{C1EDC594-B848-566F-AEE9-9E112A578FFD}" dt="2026-04-14T01:23:20.366" v="1040" actId="14100"/>
          <ac:spMkLst>
            <pc:docMk/>
            <pc:sldMk cId="986315378" sldId="256"/>
            <ac:spMk id="23" creationId="{DB861C38-2F36-B3A0-C0AF-244165166EE6}"/>
          </ac:spMkLst>
        </pc:spChg>
        <pc:spChg chg="mod">
          <ac:chgData name="Crow, Rachel B." userId="cbaad1ad-cdd2-4730-89e2-fe0e028b0b9c" providerId="ADAL" clId="{C1EDC594-B848-566F-AEE9-9E112A578FFD}" dt="2026-04-13T04:30:06.259" v="585" actId="1035"/>
          <ac:spMkLst>
            <pc:docMk/>
            <pc:sldMk cId="986315378" sldId="256"/>
            <ac:spMk id="26" creationId="{1E85A4AA-D272-EFC9-A78C-E4E41A21767B}"/>
          </ac:spMkLst>
        </pc:spChg>
        <pc:spChg chg="mod">
          <ac:chgData name="Crow, Rachel B." userId="cbaad1ad-cdd2-4730-89e2-fe0e028b0b9c" providerId="ADAL" clId="{C1EDC594-B848-566F-AEE9-9E112A578FFD}" dt="2026-04-13T03:55:20.870" v="85" actId="20577"/>
          <ac:spMkLst>
            <pc:docMk/>
            <pc:sldMk cId="986315378" sldId="256"/>
            <ac:spMk id="29" creationId="{13359C75-E6A9-D1A2-004B-8E28B128D710}"/>
          </ac:spMkLst>
        </pc:spChg>
        <pc:spChg chg="mod">
          <ac:chgData name="Crow, Rachel B." userId="cbaad1ad-cdd2-4730-89e2-fe0e028b0b9c" providerId="ADAL" clId="{C1EDC594-B848-566F-AEE9-9E112A578FFD}" dt="2026-04-14T02:01:44.281" v="1166" actId="113"/>
          <ac:spMkLst>
            <pc:docMk/>
            <pc:sldMk cId="986315378" sldId="256"/>
            <ac:spMk id="32" creationId="{3DAFA561-7B09-FB11-B6F7-68D16F17187D}"/>
          </ac:spMkLst>
        </pc:spChg>
        <pc:spChg chg="del mod">
          <ac:chgData name="Crow, Rachel B." userId="cbaad1ad-cdd2-4730-89e2-fe0e028b0b9c" providerId="ADAL" clId="{C1EDC594-B848-566F-AEE9-9E112A578FFD}" dt="2026-04-13T04:14:29.827" v="351" actId="478"/>
          <ac:spMkLst>
            <pc:docMk/>
            <pc:sldMk cId="986315378" sldId="256"/>
            <ac:spMk id="37" creationId="{A7778D13-8C2C-CFF8-84B4-1C766E43F8DB}"/>
          </ac:spMkLst>
        </pc:spChg>
        <pc:spChg chg="mod">
          <ac:chgData name="Crow, Rachel B." userId="cbaad1ad-cdd2-4730-89e2-fe0e028b0b9c" providerId="ADAL" clId="{C1EDC594-B848-566F-AEE9-9E112A578FFD}" dt="2026-04-13T04:01:29.120" v="231" actId="1076"/>
          <ac:spMkLst>
            <pc:docMk/>
            <pc:sldMk cId="986315378" sldId="256"/>
            <ac:spMk id="38" creationId="{2AC690E5-AB0D-6BC7-7EBB-2886D5F41950}"/>
          </ac:spMkLst>
        </pc:spChg>
        <pc:picChg chg="add mod modCrop">
          <ac:chgData name="Crow, Rachel B." userId="cbaad1ad-cdd2-4730-89e2-fe0e028b0b9c" providerId="ADAL" clId="{C1EDC594-B848-566F-AEE9-9E112A578FFD}" dt="2026-04-14T01:20:04.751" v="1010" actId="732"/>
          <ac:picMkLst>
            <pc:docMk/>
            <pc:sldMk cId="986315378" sldId="256"/>
            <ac:picMk id="11" creationId="{29A30031-C189-B2F9-3012-3314058731E1}"/>
          </ac:picMkLst>
        </pc:picChg>
        <pc:picChg chg="add mod modCrop">
          <ac:chgData name="Crow, Rachel B." userId="cbaad1ad-cdd2-4730-89e2-fe0e028b0b9c" providerId="ADAL" clId="{C1EDC594-B848-566F-AEE9-9E112A578FFD}" dt="2026-04-14T01:20:03.852" v="1006" actId="14100"/>
          <ac:picMkLst>
            <pc:docMk/>
            <pc:sldMk cId="986315378" sldId="256"/>
            <ac:picMk id="15" creationId="{93E7FA12-A41C-112F-90CE-BE832295656E}"/>
          </ac:picMkLst>
        </pc:picChg>
        <pc:picChg chg="add mod modCrop">
          <ac:chgData name="Crow, Rachel B." userId="cbaad1ad-cdd2-4730-89e2-fe0e028b0b9c" providerId="ADAL" clId="{C1EDC594-B848-566F-AEE9-9E112A578FFD}" dt="2026-04-14T01:20:03.078" v="1002" actId="14100"/>
          <ac:picMkLst>
            <pc:docMk/>
            <pc:sldMk cId="986315378" sldId="256"/>
            <ac:picMk id="16" creationId="{B461583E-97C9-029A-EC07-6FB583463F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4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1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4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6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7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4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3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8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6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54D2E2-602F-8143-92A3-25C7162D8777}" type="datetimeFigureOut">
              <a:rPr lang="en-US" smtClean="0"/>
              <a:t>4/13/26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267921-9708-7646-BBAD-FA749FF3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1D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B861C38-2F36-B3A0-C0AF-244165166EE6}"/>
              </a:ext>
            </a:extLst>
          </p:cNvPr>
          <p:cNvSpPr/>
          <p:nvPr/>
        </p:nvSpPr>
        <p:spPr>
          <a:xfrm>
            <a:off x="299057" y="6857609"/>
            <a:ext cx="4357608" cy="2549437"/>
          </a:xfrm>
          <a:prstGeom prst="rect">
            <a:avLst/>
          </a:prstGeom>
          <a:solidFill>
            <a:srgbClr val="EBE1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F9D816-45CF-F87E-C0C5-D79A6645DDE7}"/>
              </a:ext>
            </a:extLst>
          </p:cNvPr>
          <p:cNvSpPr/>
          <p:nvPr/>
        </p:nvSpPr>
        <p:spPr>
          <a:xfrm>
            <a:off x="-1" y="-1"/>
            <a:ext cx="9601199" cy="21132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E0852-A136-F99E-1493-5B70C07ED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822" y="236732"/>
            <a:ext cx="6020150" cy="13197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Trends in Clinical Trials for 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Merkel Cell Carcinoma (MCC)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230B64-55B0-E385-0C76-FF6D2CCEA0AC}"/>
              </a:ext>
            </a:extLst>
          </p:cNvPr>
          <p:cNvSpPr txBox="1"/>
          <p:nvPr/>
        </p:nvSpPr>
        <p:spPr>
          <a:xfrm>
            <a:off x="299057" y="9580923"/>
            <a:ext cx="4357608" cy="369332"/>
          </a:xfrm>
          <a:prstGeom prst="rect">
            <a:avLst/>
          </a:prstGeom>
          <a:solidFill>
            <a:srgbClr val="EBE1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  <a:cs typeface="Times New Roman" panose="02020603050405020304" pitchFamily="18" charset="0"/>
              </a:rPr>
              <a:t>METHODS</a:t>
            </a:r>
            <a:endParaRPr lang="en-US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252097-401B-46F9-4BFE-4F89AA013D0A}"/>
              </a:ext>
            </a:extLst>
          </p:cNvPr>
          <p:cNvSpPr txBox="1"/>
          <p:nvPr/>
        </p:nvSpPr>
        <p:spPr>
          <a:xfrm>
            <a:off x="4938205" y="10180368"/>
            <a:ext cx="4357608" cy="369332"/>
          </a:xfrm>
          <a:prstGeom prst="rect">
            <a:avLst/>
          </a:prstGeom>
          <a:solidFill>
            <a:srgbClr val="EBE1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  <a:cs typeface="Times New Roman" panose="02020603050405020304" pitchFamily="18" charset="0"/>
              </a:rPr>
              <a:t>CONCLUSIONS</a:t>
            </a:r>
            <a:endParaRPr lang="en-US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19A150-4DD4-67C0-058A-5EBE792138A1}"/>
              </a:ext>
            </a:extLst>
          </p:cNvPr>
          <p:cNvSpPr txBox="1"/>
          <p:nvPr/>
        </p:nvSpPr>
        <p:spPr>
          <a:xfrm>
            <a:off x="299059" y="10242837"/>
            <a:ext cx="4357608" cy="369332"/>
          </a:xfrm>
          <a:prstGeom prst="rect">
            <a:avLst/>
          </a:prstGeom>
          <a:solidFill>
            <a:srgbClr val="EBE1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  <a:cs typeface="Times New Roman" panose="02020603050405020304" pitchFamily="18" charset="0"/>
              </a:rPr>
              <a:t>CLINICAL SIGNIFICANCE</a:t>
            </a:r>
            <a:endParaRPr lang="en-US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85A4AA-D272-EFC9-A78C-E4E41A21767B}"/>
              </a:ext>
            </a:extLst>
          </p:cNvPr>
          <p:cNvSpPr txBox="1"/>
          <p:nvPr/>
        </p:nvSpPr>
        <p:spPr>
          <a:xfrm>
            <a:off x="6670964" y="7669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189199-B9E2-3F36-4096-A5F2A3FB8456}"/>
              </a:ext>
            </a:extLst>
          </p:cNvPr>
          <p:cNvSpPr txBox="1"/>
          <p:nvPr/>
        </p:nvSpPr>
        <p:spPr>
          <a:xfrm>
            <a:off x="299057" y="2773805"/>
            <a:ext cx="4357608" cy="3898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35017" indent="-13501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MCC is a rare, aggressive neuroendocrine cutaneous malignancy with high rates of metastasis, recurrence, and mortality</a:t>
            </a:r>
          </a:p>
          <a:p>
            <a:pPr marL="135017" indent="-13501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Approximately 1600 cases per year in the U.S.</a:t>
            </a:r>
          </a:p>
          <a:p>
            <a:pPr marL="135017" indent="-13501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Incidence is rising due to an aging population and increasing UV sun exposure</a:t>
            </a:r>
          </a:p>
          <a:p>
            <a:pPr marL="135017" indent="-13501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Majority of cases are associated with the Merkel cell polyomavirus</a:t>
            </a:r>
          </a:p>
          <a:p>
            <a:pPr marL="135017" indent="-13501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Treatment has historically included surgery, radiation, and cytotoxic chemotherapy</a:t>
            </a:r>
          </a:p>
          <a:p>
            <a:pPr marL="135017" indent="-13501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Chemotherapy had beneficial initial response rates but no durable remission beyond 1 year</a:t>
            </a:r>
          </a:p>
          <a:p>
            <a:pPr marL="135017" indent="-13501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Immune checkpoint inhibitors have demonstrated more favorable outcomes</a:t>
            </a:r>
          </a:p>
          <a:p>
            <a:pPr marL="135017" indent="-13501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Current research is focusing on improving outcomes in advanced or refractory disease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71805-3810-7AD4-5652-A780B4DB1D46}"/>
              </a:ext>
            </a:extLst>
          </p:cNvPr>
          <p:cNvSpPr txBox="1"/>
          <p:nvPr/>
        </p:nvSpPr>
        <p:spPr>
          <a:xfrm>
            <a:off x="299057" y="10003737"/>
            <a:ext cx="4357608" cy="25648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35017" indent="-13501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A literature review was completed, including the following clinical trials: 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JAVELIN Merkel 200, KEYNOTE-017, </a:t>
            </a:r>
          </a:p>
          <a:p>
            <a:pPr algn="ctr"/>
            <a:r>
              <a:rPr lang="en-US" sz="1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CheckMate</a:t>
            </a: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 358, PODIUM-201, ADMEC, ADMEC-O, STAMP, ADAM, </a:t>
            </a:r>
            <a:r>
              <a:rPr lang="en-US" sz="1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Hypofractionated</a:t>
            </a: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 Radiation Therapy for MCC, </a:t>
            </a:r>
            <a:r>
              <a:rPr lang="en-US" sz="1400" dirty="0">
                <a:latin typeface="Georgia" panose="02040502050405020303" pitchFamily="18" charset="0"/>
              </a:rPr>
              <a:t>Testing the Addition of 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Radiation Therapy to Immunotherapy for Patients With Stage III-IV MCC, </a:t>
            </a:r>
            <a:r>
              <a:rPr lang="en-US" sz="1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GoTHAM</a:t>
            </a: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, CARTA, </a:t>
            </a:r>
          </a:p>
          <a:p>
            <a:pPr algn="ctr">
              <a:spcAft>
                <a:spcPts val="400"/>
              </a:spcAft>
            </a:pPr>
            <a:r>
              <a:rPr lang="en-US" sz="1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Intratumoral</a:t>
            </a: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 PH-762 for Cutaneous Carcinoma</a:t>
            </a:r>
          </a:p>
          <a:p>
            <a:pPr marL="135017" indent="-135017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Objective response rate (ORR) was used to describe treatment efficacy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BF17F7-8500-9849-6B93-61B4B9A9EB55}"/>
              </a:ext>
            </a:extLst>
          </p:cNvPr>
          <p:cNvSpPr txBox="1"/>
          <p:nvPr/>
        </p:nvSpPr>
        <p:spPr>
          <a:xfrm>
            <a:off x="4938205" y="4539450"/>
            <a:ext cx="4357608" cy="5493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35017" indent="-135017">
              <a:buFont typeface="Arial" panose="020B0604020202020204" pitchFamily="34" charset="0"/>
              <a:buChar char="•"/>
            </a:pPr>
            <a:r>
              <a:rPr lang="en-US" sz="1400" b="1" dirty="0">
                <a:latin typeface="Georgia" panose="02040502050405020303" pitchFamily="18" charset="0"/>
                <a:cs typeface="Times New Roman" panose="02020603050405020304" pitchFamily="18" charset="0"/>
              </a:rPr>
              <a:t>Anti-PD-1/PD-L1 antibodies: </a:t>
            </a:r>
          </a:p>
          <a:p>
            <a:pPr marL="592217" lvl="1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avelumab ORR 33%</a:t>
            </a:r>
          </a:p>
          <a:p>
            <a:pPr marL="592217" lvl="1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pembrolizumab ORR 56% (24% complete)</a:t>
            </a:r>
          </a:p>
          <a:p>
            <a:pPr marL="592217" lvl="1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nivolumab ORR 60%</a:t>
            </a:r>
          </a:p>
          <a:p>
            <a:pPr marL="592217" lvl="1" indent="-135017">
              <a:buFont typeface="Arial" panose="020B0604020202020204" pitchFamily="34" charset="0"/>
              <a:buChar char="•"/>
            </a:pPr>
            <a:r>
              <a:rPr lang="en-US" sz="1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retifanlimab</a:t>
            </a: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 ORR 52% (18% complete)</a:t>
            </a:r>
          </a:p>
          <a:p>
            <a:pPr marL="592217" lvl="1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Effective regardless of viral status</a:t>
            </a:r>
          </a:p>
          <a:p>
            <a:pPr marL="592217" lvl="1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Most responders in remission at 1 year</a:t>
            </a:r>
          </a:p>
          <a:p>
            <a:pPr marL="592217" lvl="1" indent="-13501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2-year survival rates around 60-70%</a:t>
            </a:r>
            <a:endParaRPr lang="en-US" sz="1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35017" indent="-135017">
              <a:buFont typeface="Arial" panose="020B0604020202020204" pitchFamily="34" charset="0"/>
              <a:buChar char="•"/>
            </a:pPr>
            <a:r>
              <a:rPr lang="en-US" sz="1400" b="1" dirty="0">
                <a:latin typeface="Georgia" panose="02040502050405020303" pitchFamily="18" charset="0"/>
                <a:cs typeface="Times New Roman" panose="02020603050405020304" pitchFamily="18" charset="0"/>
              </a:rPr>
              <a:t>CTLA-4 blockade: </a:t>
            </a:r>
          </a:p>
          <a:p>
            <a:pPr marL="592217" lvl="1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nivolumab + ipilimumab </a:t>
            </a:r>
          </a:p>
          <a:p>
            <a:pPr marL="1049417" lvl="2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Naïve ORR 100% (41% complete)</a:t>
            </a:r>
          </a:p>
          <a:p>
            <a:pPr marL="1049417" lvl="2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Previous immunotherapy ORR 31%</a:t>
            </a:r>
          </a:p>
          <a:p>
            <a:pPr marL="1049417" lvl="2" indent="-13501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Adding radiation did not significantly improve response rates</a:t>
            </a:r>
            <a:endParaRPr lang="en-US" sz="14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135017" indent="-135017">
              <a:buFont typeface="Arial" panose="020B0604020202020204" pitchFamily="34" charset="0"/>
              <a:buChar char="•"/>
            </a:pPr>
            <a:r>
              <a:rPr lang="en-US" sz="1400" b="1" dirty="0">
                <a:latin typeface="Georgia" panose="02040502050405020303" pitchFamily="18" charset="0"/>
                <a:cs typeface="Times New Roman" panose="02020603050405020304" pitchFamily="18" charset="0"/>
              </a:rPr>
              <a:t>Adjuvant Immunotherapy:</a:t>
            </a:r>
          </a:p>
          <a:p>
            <a:pPr marL="592217" lvl="1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vs. Observation in resected MCC:</a:t>
            </a:r>
          </a:p>
          <a:p>
            <a:pPr marL="1049417" lvl="2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ipilimumab no improvement DFS </a:t>
            </a:r>
          </a:p>
          <a:p>
            <a:pPr marL="1049417" lvl="2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nivolumab 2-yr DFS improved 10%</a:t>
            </a:r>
          </a:p>
          <a:p>
            <a:pPr marL="1049417" lvl="2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pembrolizumab ongoing</a:t>
            </a:r>
          </a:p>
          <a:p>
            <a:pPr marL="592217" lvl="1" indent="-13501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avelumab in MCC with nodal metastasis after surgery and radiation ongoing</a:t>
            </a:r>
          </a:p>
          <a:p>
            <a:pPr marL="135017" indent="-135017">
              <a:buFont typeface="Arial" panose="020B0604020202020204" pitchFamily="34" charset="0"/>
              <a:buChar char="•"/>
            </a:pPr>
            <a:r>
              <a:rPr lang="en-US" sz="1400" b="1" dirty="0">
                <a:latin typeface="Georgia" panose="02040502050405020303" pitchFamily="18" charset="0"/>
                <a:cs typeface="Times New Roman" panose="02020603050405020304" pitchFamily="18" charset="0"/>
              </a:rPr>
              <a:t>Potential future molecular targets: </a:t>
            </a:r>
          </a:p>
          <a:p>
            <a:pPr marL="592217" lvl="1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Inosine monophosphate dehydrogenase 2</a:t>
            </a:r>
          </a:p>
          <a:p>
            <a:pPr marL="592217" lvl="1" indent="-135017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  <a:cs typeface="Times New Roman" panose="02020603050405020304" pitchFamily="18" charset="0"/>
              </a:rPr>
              <a:t>Nicotinamide N-methyltransferase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94ED8-DFB6-B5FF-658E-66C8FB991450}"/>
              </a:ext>
            </a:extLst>
          </p:cNvPr>
          <p:cNvSpPr txBox="1"/>
          <p:nvPr/>
        </p:nvSpPr>
        <p:spPr>
          <a:xfrm>
            <a:off x="4938205" y="10598772"/>
            <a:ext cx="4357608" cy="1969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35017" indent="-13501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Georgia" panose="02040502050405020303" pitchFamily="18" charset="0"/>
                <a:cs typeface="Times New Roman" panose="02020603050405020304" pitchFamily="18" charset="0"/>
              </a:rPr>
              <a:t>Immune checkpoint blockade is now first-line for unresectable and metastatic MCC</a:t>
            </a:r>
          </a:p>
          <a:p>
            <a:pPr marL="135017" indent="-13501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 checkpoint inhibitor has been approved for adjuvant MCC, pending ongoing phase III trials</a:t>
            </a:r>
          </a:p>
          <a:p>
            <a:pPr marL="135017" indent="-135017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Ongoing investigations are evaluating adjuvant radiation, intra-tumoral injections, IMPDH2 and NNMT inhibition, innate immune activators, and multi-checkpoint blockade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8CDFBE-3FC1-4927-1DBC-6B75948CE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47" y="431905"/>
            <a:ext cx="1996807" cy="5557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EEE7A0F-0DF2-91EE-6F34-29F6AD6ADC80}"/>
              </a:ext>
            </a:extLst>
          </p:cNvPr>
          <p:cNvSpPr txBox="1"/>
          <p:nvPr/>
        </p:nvSpPr>
        <p:spPr>
          <a:xfrm>
            <a:off x="-4" y="1107781"/>
            <a:ext cx="9601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Tilak Patel, MD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Rachel Butz Crow, BS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Brian Boulmay, MD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Vilija Vaitaitis, MD</a:t>
            </a:r>
            <a:r>
              <a:rPr lang="en-US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359C75-E6A9-D1A2-004B-8E28B128D710}"/>
              </a:ext>
            </a:extLst>
          </p:cNvPr>
          <p:cNvSpPr txBox="1"/>
          <p:nvPr/>
        </p:nvSpPr>
        <p:spPr>
          <a:xfrm>
            <a:off x="-3" y="1436843"/>
            <a:ext cx="9601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of Hematology-Oncology, 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Medicine, </a:t>
            </a:r>
            <a:r>
              <a:rPr lang="en-US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Otolaryngology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Louisiana State University Health Sciences Center - New Orleans, LA 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AFA561-7B09-FB11-B6F7-68D16F17187D}"/>
              </a:ext>
            </a:extLst>
          </p:cNvPr>
          <p:cNvSpPr txBox="1"/>
          <p:nvPr/>
        </p:nvSpPr>
        <p:spPr>
          <a:xfrm>
            <a:off x="4938206" y="2373502"/>
            <a:ext cx="4357609" cy="1600438"/>
          </a:xfrm>
          <a:prstGeom prst="rect">
            <a:avLst/>
          </a:prstGeom>
          <a:solidFill>
            <a:srgbClr val="EBE1F8"/>
          </a:solidFill>
          <a:ln>
            <a:solidFill>
              <a:srgbClr val="EBE1F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MCC has an increasing incidence with a high mortality rate. Clinical research has made significant advancements in the management of MCC, </a:t>
            </a:r>
          </a:p>
          <a:p>
            <a:pPr algn="ctr"/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shifting standard of care from chemotherapy to immunotherapy. However, further investigations </a:t>
            </a:r>
          </a:p>
          <a:p>
            <a:pPr algn="ctr"/>
            <a:r>
              <a:rPr lang="en-US" sz="1400" kern="100" dirty="0">
                <a:latin typeface="Georgia" panose="020405020504050203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are needed to improve patient outcomes in those with advanced or refractory disease.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C690E5-AB0D-6BC7-7EBB-2886D5F41950}"/>
              </a:ext>
            </a:extLst>
          </p:cNvPr>
          <p:cNvSpPr txBox="1"/>
          <p:nvPr/>
        </p:nvSpPr>
        <p:spPr>
          <a:xfrm>
            <a:off x="-3605344" y="9814152"/>
            <a:ext cx="2234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4226B-7B7F-7256-B74B-8F9BDFAA94C6}"/>
              </a:ext>
            </a:extLst>
          </p:cNvPr>
          <p:cNvSpPr txBox="1"/>
          <p:nvPr/>
        </p:nvSpPr>
        <p:spPr>
          <a:xfrm>
            <a:off x="4938206" y="4152526"/>
            <a:ext cx="4357609" cy="338554"/>
          </a:xfrm>
          <a:prstGeom prst="rect">
            <a:avLst/>
          </a:prstGeom>
          <a:solidFill>
            <a:srgbClr val="EBE1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11" name="Picture 10" descr="A close up of a person's face&#10;&#10;AI-generated content may be incorrect.">
            <a:extLst>
              <a:ext uri="{FF2B5EF4-FFF2-40B4-BE49-F238E27FC236}">
                <a16:creationId xmlns:a16="http://schemas.microsoft.com/office/drawing/2014/main" id="{29A30031-C189-B2F9-3012-3314058731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42190" t="13531" r="21422" b="18276"/>
          <a:stretch>
            <a:fillRect/>
          </a:stretch>
        </p:blipFill>
        <p:spPr>
          <a:xfrm>
            <a:off x="419667" y="6981438"/>
            <a:ext cx="1389792" cy="1465086"/>
          </a:xfrm>
          <a:prstGeom prst="rect">
            <a:avLst/>
          </a:prstGeom>
        </p:spPr>
      </p:pic>
      <p:pic>
        <p:nvPicPr>
          <p:cNvPr id="15" name="Picture 14" descr="A close-up of a scan of a human skull&#10;&#10;AI-generated content may be incorrect.">
            <a:extLst>
              <a:ext uri="{FF2B5EF4-FFF2-40B4-BE49-F238E27FC236}">
                <a16:creationId xmlns:a16="http://schemas.microsoft.com/office/drawing/2014/main" id="{93E7FA12-A41C-112F-90CE-BE83229565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3363" t="13532" r="53392" b="18276"/>
          <a:stretch>
            <a:fillRect/>
          </a:stretch>
        </p:blipFill>
        <p:spPr>
          <a:xfrm>
            <a:off x="1908416" y="6964891"/>
            <a:ext cx="1284131" cy="1481635"/>
          </a:xfrm>
          <a:prstGeom prst="rect">
            <a:avLst/>
          </a:prstGeom>
        </p:spPr>
      </p:pic>
      <p:pic>
        <p:nvPicPr>
          <p:cNvPr id="16" name="Picture 15" descr="A close-up of a scan of a human skull&#10;&#10;AI-generated content may be incorrect.">
            <a:extLst>
              <a:ext uri="{FF2B5EF4-FFF2-40B4-BE49-F238E27FC236}">
                <a16:creationId xmlns:a16="http://schemas.microsoft.com/office/drawing/2014/main" id="{B461583E-97C9-029A-EC07-6FB583463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4832" t="8589" r="11923" b="23219"/>
          <a:stretch>
            <a:fillRect/>
          </a:stretch>
        </p:blipFill>
        <p:spPr>
          <a:xfrm>
            <a:off x="3270168" y="6964889"/>
            <a:ext cx="1284131" cy="14816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50509C2-075D-D099-AC60-3025C5B82320}"/>
              </a:ext>
            </a:extLst>
          </p:cNvPr>
          <p:cNvSpPr txBox="1"/>
          <p:nvPr/>
        </p:nvSpPr>
        <p:spPr>
          <a:xfrm>
            <a:off x="299057" y="2381534"/>
            <a:ext cx="4357609" cy="338554"/>
          </a:xfrm>
          <a:prstGeom prst="rect">
            <a:avLst/>
          </a:prstGeom>
          <a:solidFill>
            <a:srgbClr val="EBE1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F2CA54-4725-DE99-D137-1E22FCCEE38A}"/>
              </a:ext>
            </a:extLst>
          </p:cNvPr>
          <p:cNvSpPr txBox="1"/>
          <p:nvPr/>
        </p:nvSpPr>
        <p:spPr>
          <a:xfrm>
            <a:off x="348804" y="8491462"/>
            <a:ext cx="4258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b="1" dirty="0">
                <a:latin typeface="Georgia" panose="02040502050405020303" pitchFamily="18" charset="0"/>
              </a:rPr>
              <a:t>(A) </a:t>
            </a:r>
            <a:r>
              <a:rPr lang="en-US" sz="1300" dirty="0">
                <a:latin typeface="Georgia" panose="02040502050405020303" pitchFamily="18" charset="0"/>
              </a:rPr>
              <a:t>Clinical photograph of a MCC tumor that appears erythematous and well-circumscribed; </a:t>
            </a:r>
            <a:r>
              <a:rPr lang="en-US" sz="1300" b="1" dirty="0">
                <a:latin typeface="Georgia" panose="02040502050405020303" pitchFamily="18" charset="0"/>
              </a:rPr>
              <a:t>(B,C)</a:t>
            </a:r>
            <a:r>
              <a:rPr lang="en-US" sz="1300" dirty="0">
                <a:latin typeface="Georgia" panose="02040502050405020303" pitchFamily="18" charset="0"/>
              </a:rPr>
              <a:t> Coronal computed tomography images showing radiotracer uptake by the MCC tumor.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AB9CE3-EB4C-01B0-F39F-CD6DBA210C35}"/>
              </a:ext>
            </a:extLst>
          </p:cNvPr>
          <p:cNvSpPr txBox="1"/>
          <p:nvPr/>
        </p:nvSpPr>
        <p:spPr>
          <a:xfrm>
            <a:off x="1531750" y="6986458"/>
            <a:ext cx="426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BF9066-4B71-E196-EBB4-4139E88C2B94}"/>
              </a:ext>
            </a:extLst>
          </p:cNvPr>
          <p:cNvSpPr txBox="1"/>
          <p:nvPr/>
        </p:nvSpPr>
        <p:spPr>
          <a:xfrm>
            <a:off x="2930288" y="6982419"/>
            <a:ext cx="426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6676B8-4C31-D661-A960-43EB58CB8C83}"/>
              </a:ext>
            </a:extLst>
          </p:cNvPr>
          <p:cNvSpPr txBox="1"/>
          <p:nvPr/>
        </p:nvSpPr>
        <p:spPr>
          <a:xfrm>
            <a:off x="4289926" y="6984717"/>
            <a:ext cx="426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Georgia" panose="02040502050405020303" pitchFamily="18" charset="0"/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390502-FE47-1C4B-5C10-BCD81241BC70}"/>
              </a:ext>
            </a:extLst>
          </p:cNvPr>
          <p:cNvSpPr/>
          <p:nvPr/>
        </p:nvSpPr>
        <p:spPr>
          <a:xfrm>
            <a:off x="419667" y="7357929"/>
            <a:ext cx="486187" cy="4101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15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2014</TotalTime>
  <Words>487</Words>
  <Application>Microsoft Macintosh PowerPoint</Application>
  <PresentationFormat>A3 Paper (297x420 mm)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Georgia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Vo, Ashley T.</dc:creator>
  <cp:lastModifiedBy>Crow, Rachel B.</cp:lastModifiedBy>
  <cp:revision>17</cp:revision>
  <dcterms:created xsi:type="dcterms:W3CDTF">2026-03-29T14:11:39Z</dcterms:created>
  <dcterms:modified xsi:type="dcterms:W3CDTF">2026-04-14T02:01:47Z</dcterms:modified>
</cp:coreProperties>
</file>