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43891200"/>
  <p:notesSz cx="28443238" cy="3758723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2470716" indent="-2029299" algn="l" rtl="0" fontAlgn="base">
      <a:spcBef>
        <a:spcPct val="0"/>
      </a:spcBef>
      <a:spcAft>
        <a:spcPct val="0"/>
      </a:spcAft>
      <a:defRPr kern="1200">
        <a:solidFill>
          <a:schemeClr val="tx1"/>
        </a:solidFill>
        <a:latin typeface="Calibri" pitchFamily="34" charset="0"/>
        <a:ea typeface="+mn-ea"/>
        <a:cs typeface="Arial" charset="0"/>
      </a:defRPr>
    </a:lvl2pPr>
    <a:lvl3pPr marL="4942967" indent="-4060131" algn="l" rtl="0" fontAlgn="base">
      <a:spcBef>
        <a:spcPct val="0"/>
      </a:spcBef>
      <a:spcAft>
        <a:spcPct val="0"/>
      </a:spcAft>
      <a:defRPr kern="1200">
        <a:solidFill>
          <a:schemeClr val="tx1"/>
        </a:solidFill>
        <a:latin typeface="Calibri" pitchFamily="34" charset="0"/>
        <a:ea typeface="+mn-ea"/>
        <a:cs typeface="Arial" charset="0"/>
      </a:defRPr>
    </a:lvl3pPr>
    <a:lvl4pPr marL="7415216" indent="-6090961" algn="l" rtl="0" fontAlgn="base">
      <a:spcBef>
        <a:spcPct val="0"/>
      </a:spcBef>
      <a:spcAft>
        <a:spcPct val="0"/>
      </a:spcAft>
      <a:defRPr kern="1200">
        <a:solidFill>
          <a:schemeClr val="tx1"/>
        </a:solidFill>
        <a:latin typeface="Calibri" pitchFamily="34" charset="0"/>
        <a:ea typeface="+mn-ea"/>
        <a:cs typeface="Arial" charset="0"/>
      </a:defRPr>
    </a:lvl4pPr>
    <a:lvl5pPr marL="9887466" indent="-8121792" algn="l" rtl="0" fontAlgn="base">
      <a:spcBef>
        <a:spcPct val="0"/>
      </a:spcBef>
      <a:spcAft>
        <a:spcPct val="0"/>
      </a:spcAft>
      <a:defRPr kern="1200">
        <a:solidFill>
          <a:schemeClr val="tx1"/>
        </a:solidFill>
        <a:latin typeface="Calibri" pitchFamily="34" charset="0"/>
        <a:ea typeface="+mn-ea"/>
        <a:cs typeface="Arial" charset="0"/>
      </a:defRPr>
    </a:lvl5pPr>
    <a:lvl6pPr marL="2207091" algn="l" defTabSz="882837" rtl="0" eaLnBrk="1" latinLnBrk="0" hangingPunct="1">
      <a:defRPr kern="1200">
        <a:solidFill>
          <a:schemeClr val="tx1"/>
        </a:solidFill>
        <a:latin typeface="Calibri" pitchFamily="34" charset="0"/>
        <a:ea typeface="+mn-ea"/>
        <a:cs typeface="Arial" charset="0"/>
      </a:defRPr>
    </a:lvl6pPr>
    <a:lvl7pPr marL="2648511" algn="l" defTabSz="882837" rtl="0" eaLnBrk="1" latinLnBrk="0" hangingPunct="1">
      <a:defRPr kern="1200">
        <a:solidFill>
          <a:schemeClr val="tx1"/>
        </a:solidFill>
        <a:latin typeface="Calibri" pitchFamily="34" charset="0"/>
        <a:ea typeface="+mn-ea"/>
        <a:cs typeface="Arial" charset="0"/>
      </a:defRPr>
    </a:lvl7pPr>
    <a:lvl8pPr marL="3089928" algn="l" defTabSz="882837" rtl="0" eaLnBrk="1" latinLnBrk="0" hangingPunct="1">
      <a:defRPr kern="1200">
        <a:solidFill>
          <a:schemeClr val="tx1"/>
        </a:solidFill>
        <a:latin typeface="Calibri" pitchFamily="34" charset="0"/>
        <a:ea typeface="+mn-ea"/>
        <a:cs typeface="Arial" charset="0"/>
      </a:defRPr>
    </a:lvl8pPr>
    <a:lvl9pPr marL="3531348" algn="l" defTabSz="882837"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3824" userDrawn="1">
          <p15:clr>
            <a:srgbClr val="A4A3A4"/>
          </p15:clr>
        </p15:guide>
        <p15:guide id="2"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D7C"/>
    <a:srgbClr val="FEEDB0"/>
    <a:srgbClr val="FDD023"/>
    <a:srgbClr val="472E91"/>
    <a:srgbClr val="FFC423"/>
    <a:srgbClr val="C1E4F5"/>
    <a:srgbClr val="1B1F22"/>
    <a:srgbClr val="441B7B"/>
    <a:srgbClr val="EDF8D4"/>
    <a:srgbClr val="0073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165" autoAdjust="0"/>
  </p:normalViewPr>
  <p:slideViewPr>
    <p:cSldViewPr>
      <p:cViewPr>
        <p:scale>
          <a:sx n="30" d="100"/>
          <a:sy n="30" d="100"/>
        </p:scale>
        <p:origin x="1806" y="-552"/>
      </p:cViewPr>
      <p:guideLst>
        <p:guide orient="horz" pos="13824"/>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2325350" cy="18843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16111538" y="0"/>
            <a:ext cx="12325350" cy="1884363"/>
          </a:xfrm>
          <a:prstGeom prst="rect">
            <a:avLst/>
          </a:prstGeom>
        </p:spPr>
        <p:txBody>
          <a:bodyPr vert="horz" lIns="91440" tIns="45720" rIns="91440" bIns="45720" rtlCol="0"/>
          <a:lstStyle>
            <a:lvl1pPr algn="r">
              <a:defRPr sz="1200"/>
            </a:lvl1pPr>
          </a:lstStyle>
          <a:p>
            <a:fld id="{AF8E134B-DE89-4BA7-9431-F69A751CF398}" type="datetimeFigureOut">
              <a:rPr lang="en-US" smtClean="0"/>
              <a:t>4/18/2026</a:t>
            </a:fld>
            <a:endParaRPr lang="en-US" dirty="0"/>
          </a:p>
        </p:txBody>
      </p:sp>
      <p:sp>
        <p:nvSpPr>
          <p:cNvPr id="4" name="Slide Image Placeholder 3"/>
          <p:cNvSpPr>
            <a:spLocks noGrp="1" noRot="1" noChangeAspect="1"/>
          </p:cNvSpPr>
          <p:nvPr>
            <p:ph type="sldImg" idx="2"/>
          </p:nvPr>
        </p:nvSpPr>
        <p:spPr>
          <a:xfrm>
            <a:off x="9464675" y="4699000"/>
            <a:ext cx="9513888" cy="1268571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2844800" y="18089563"/>
            <a:ext cx="22753638" cy="147986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35702875"/>
            <a:ext cx="12325350" cy="18843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16111538" y="35702875"/>
            <a:ext cx="12325350" cy="1884363"/>
          </a:xfrm>
          <a:prstGeom prst="rect">
            <a:avLst/>
          </a:prstGeom>
        </p:spPr>
        <p:txBody>
          <a:bodyPr vert="horz" lIns="91440" tIns="45720" rIns="91440" bIns="45720" rtlCol="0" anchor="b"/>
          <a:lstStyle>
            <a:lvl1pPr algn="r">
              <a:defRPr sz="1200"/>
            </a:lvl1pPr>
          </a:lstStyle>
          <a:p>
            <a:fld id="{20DE0794-4F52-479B-ADBE-52DD412D56E7}" type="slidenum">
              <a:rPr lang="en-US" smtClean="0"/>
              <a:t>‹#›</a:t>
            </a:fld>
            <a:endParaRPr lang="en-US" dirty="0"/>
          </a:p>
        </p:txBody>
      </p:sp>
    </p:spTree>
    <p:extLst>
      <p:ext uri="{BB962C8B-B14F-4D97-AF65-F5344CB8AC3E}">
        <p14:creationId xmlns:p14="http://schemas.microsoft.com/office/powerpoint/2010/main" val="1496431508"/>
      </p:ext>
    </p:extLst>
  </p:cSld>
  <p:clrMap bg1="lt1" tx1="dk1" bg2="lt2" tx2="dk2" accent1="accent1" accent2="accent2" accent3="accent3" accent4="accent4" accent5="accent5" accent6="accent6" hlink="hlink" folHlink="folHlink"/>
  <p:notesStyle>
    <a:lvl1pPr marL="0" algn="l" defTabSz="1138409" rtl="0" eaLnBrk="1" latinLnBrk="0" hangingPunct="1">
      <a:defRPr sz="1494" kern="1200">
        <a:solidFill>
          <a:schemeClr val="tx1"/>
        </a:solidFill>
        <a:latin typeface="+mn-lt"/>
        <a:ea typeface="+mn-ea"/>
        <a:cs typeface="+mn-cs"/>
      </a:defRPr>
    </a:lvl1pPr>
    <a:lvl2pPr marL="569205" algn="l" defTabSz="1138409" rtl="0" eaLnBrk="1" latinLnBrk="0" hangingPunct="1">
      <a:defRPr sz="1494" kern="1200">
        <a:solidFill>
          <a:schemeClr val="tx1"/>
        </a:solidFill>
        <a:latin typeface="+mn-lt"/>
        <a:ea typeface="+mn-ea"/>
        <a:cs typeface="+mn-cs"/>
      </a:defRPr>
    </a:lvl2pPr>
    <a:lvl3pPr marL="1138409" algn="l" defTabSz="1138409" rtl="0" eaLnBrk="1" latinLnBrk="0" hangingPunct="1">
      <a:defRPr sz="1494" kern="1200">
        <a:solidFill>
          <a:schemeClr val="tx1"/>
        </a:solidFill>
        <a:latin typeface="+mn-lt"/>
        <a:ea typeface="+mn-ea"/>
        <a:cs typeface="+mn-cs"/>
      </a:defRPr>
    </a:lvl3pPr>
    <a:lvl4pPr marL="1707615" algn="l" defTabSz="1138409" rtl="0" eaLnBrk="1" latinLnBrk="0" hangingPunct="1">
      <a:defRPr sz="1494" kern="1200">
        <a:solidFill>
          <a:schemeClr val="tx1"/>
        </a:solidFill>
        <a:latin typeface="+mn-lt"/>
        <a:ea typeface="+mn-ea"/>
        <a:cs typeface="+mn-cs"/>
      </a:defRPr>
    </a:lvl4pPr>
    <a:lvl5pPr marL="2276820" algn="l" defTabSz="1138409" rtl="0" eaLnBrk="1" latinLnBrk="0" hangingPunct="1">
      <a:defRPr sz="1494" kern="1200">
        <a:solidFill>
          <a:schemeClr val="tx1"/>
        </a:solidFill>
        <a:latin typeface="+mn-lt"/>
        <a:ea typeface="+mn-ea"/>
        <a:cs typeface="+mn-cs"/>
      </a:defRPr>
    </a:lvl5pPr>
    <a:lvl6pPr marL="2846024" algn="l" defTabSz="1138409" rtl="0" eaLnBrk="1" latinLnBrk="0" hangingPunct="1">
      <a:defRPr sz="1494" kern="1200">
        <a:solidFill>
          <a:schemeClr val="tx1"/>
        </a:solidFill>
        <a:latin typeface="+mn-lt"/>
        <a:ea typeface="+mn-ea"/>
        <a:cs typeface="+mn-cs"/>
      </a:defRPr>
    </a:lvl6pPr>
    <a:lvl7pPr marL="3415229" algn="l" defTabSz="1138409" rtl="0" eaLnBrk="1" latinLnBrk="0" hangingPunct="1">
      <a:defRPr sz="1494" kern="1200">
        <a:solidFill>
          <a:schemeClr val="tx1"/>
        </a:solidFill>
        <a:latin typeface="+mn-lt"/>
        <a:ea typeface="+mn-ea"/>
        <a:cs typeface="+mn-cs"/>
      </a:defRPr>
    </a:lvl7pPr>
    <a:lvl8pPr marL="3984435" algn="l" defTabSz="1138409" rtl="0" eaLnBrk="1" latinLnBrk="0" hangingPunct="1">
      <a:defRPr sz="1494" kern="1200">
        <a:solidFill>
          <a:schemeClr val="tx1"/>
        </a:solidFill>
        <a:latin typeface="+mn-lt"/>
        <a:ea typeface="+mn-ea"/>
        <a:cs typeface="+mn-cs"/>
      </a:defRPr>
    </a:lvl8pPr>
    <a:lvl9pPr marL="4553639" algn="l" defTabSz="1138409" rtl="0" eaLnBrk="1" latinLnBrk="0" hangingPunct="1">
      <a:defRPr sz="149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4675" y="4699000"/>
            <a:ext cx="9513888" cy="12685713"/>
          </a:xfrm>
        </p:spPr>
        <p:txBody>
          <a:bodyPr/>
          <a:lstStyle/>
          <a:p>
            <a:endParaRPr lang="en-US"/>
          </a:p>
        </p:txBody>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0DE0794-4F52-479B-ADBE-52DD412D56E7}" type="slidenum">
              <a:rPr lang="en-US" smtClean="0"/>
              <a:t>1</a:t>
            </a:fld>
            <a:endParaRPr lang="en-US" dirty="0"/>
          </a:p>
        </p:txBody>
      </p:sp>
    </p:spTree>
    <p:extLst>
      <p:ext uri="{BB962C8B-B14F-4D97-AF65-F5344CB8AC3E}">
        <p14:creationId xmlns:p14="http://schemas.microsoft.com/office/powerpoint/2010/main" val="3989080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7"/>
            <a:ext cx="27980640" cy="9408160"/>
          </a:xfrm>
        </p:spPr>
        <p:txBody>
          <a:bodyPr/>
          <a:lstStyle/>
          <a:p>
            <a:r>
              <a:rPr lang="en-US"/>
              <a:t>Click to edit Master title style</a:t>
            </a:r>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819627" indent="0" algn="ctr">
              <a:buNone/>
              <a:defRPr>
                <a:solidFill>
                  <a:schemeClr val="tx1">
                    <a:tint val="75000"/>
                  </a:schemeClr>
                </a:solidFill>
              </a:defRPr>
            </a:lvl2pPr>
            <a:lvl3pPr marL="5639250" indent="0" algn="ctr">
              <a:buNone/>
              <a:defRPr>
                <a:solidFill>
                  <a:schemeClr val="tx1">
                    <a:tint val="75000"/>
                  </a:schemeClr>
                </a:solidFill>
              </a:defRPr>
            </a:lvl3pPr>
            <a:lvl4pPr marL="8458871" indent="0" algn="ctr">
              <a:buNone/>
              <a:defRPr>
                <a:solidFill>
                  <a:schemeClr val="tx1">
                    <a:tint val="75000"/>
                  </a:schemeClr>
                </a:solidFill>
              </a:defRPr>
            </a:lvl4pPr>
            <a:lvl5pPr marL="11278495" indent="0" algn="ctr">
              <a:buNone/>
              <a:defRPr>
                <a:solidFill>
                  <a:schemeClr val="tx1">
                    <a:tint val="75000"/>
                  </a:schemeClr>
                </a:solidFill>
              </a:defRPr>
            </a:lvl5pPr>
            <a:lvl6pPr marL="14098121" indent="0" algn="ctr">
              <a:buNone/>
              <a:defRPr>
                <a:solidFill>
                  <a:schemeClr val="tx1">
                    <a:tint val="75000"/>
                  </a:schemeClr>
                </a:solidFill>
              </a:defRPr>
            </a:lvl6pPr>
            <a:lvl7pPr marL="16917746" indent="0" algn="ctr">
              <a:buNone/>
              <a:defRPr>
                <a:solidFill>
                  <a:schemeClr val="tx1">
                    <a:tint val="75000"/>
                  </a:schemeClr>
                </a:solidFill>
              </a:defRPr>
            </a:lvl7pPr>
            <a:lvl8pPr marL="19737369" indent="0" algn="ctr">
              <a:buNone/>
              <a:defRPr>
                <a:solidFill>
                  <a:schemeClr val="tx1">
                    <a:tint val="75000"/>
                  </a:schemeClr>
                </a:solidFill>
              </a:defRPr>
            </a:lvl8pPr>
            <a:lvl9pPr marL="225569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F5CB505-9AC4-4C05-A98D-7736BF29291B}" type="datetimeFigureOut">
              <a:rPr lang="en-US"/>
              <a:pPr>
                <a:defRPr/>
              </a:pPr>
              <a:t>4/18/2026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3FF304-4512-4861-B023-8EA1B528CCF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5393183-66EE-4D56-BADB-860C0C78510C}" type="datetimeFigureOut">
              <a:rPr lang="en-US"/>
              <a:pPr>
                <a:defRPr/>
              </a:pPr>
              <a:t>4/18/2026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12CAA38-B9A4-4F30-B17D-2F262EAAEBD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689"/>
            <a:ext cx="7406640" cy="3744976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1757689"/>
            <a:ext cx="21671280" cy="37449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DC1197-E80E-4302-9BF9-CF043FE3559E}" type="datetimeFigureOut">
              <a:rPr lang="en-US"/>
              <a:pPr>
                <a:defRPr/>
              </a:pPr>
              <a:t>4/18/2026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A4F71A2-1697-40C6-95B9-418C0A46FA1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CE609C2-55AE-4B73-8185-A1FAEE45A3CD}" type="datetimeFigureOut">
              <a:rPr lang="en-US"/>
              <a:pPr>
                <a:defRPr/>
              </a:pPr>
              <a:t>4/18/2026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A8464EE-9D8F-4655-8F52-E6057FB4DD3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28204165"/>
            <a:ext cx="27980640" cy="8717280"/>
          </a:xfrm>
        </p:spPr>
        <p:txBody>
          <a:bodyPr anchor="t"/>
          <a:lstStyle>
            <a:lvl1pPr algn="l">
              <a:defRPr sz="24669" b="1" cap="all"/>
            </a:lvl1pPr>
          </a:lstStyle>
          <a:p>
            <a:r>
              <a:rPr lang="en-US"/>
              <a:t>Click to edit Master title style</a:t>
            </a:r>
          </a:p>
        </p:txBody>
      </p:sp>
      <p:sp>
        <p:nvSpPr>
          <p:cNvPr id="3" name="Text Placeholder 2"/>
          <p:cNvSpPr>
            <a:spLocks noGrp="1"/>
          </p:cNvSpPr>
          <p:nvPr>
            <p:ph type="body" idx="1"/>
          </p:nvPr>
        </p:nvSpPr>
        <p:spPr>
          <a:xfrm>
            <a:off x="2600326" y="18602978"/>
            <a:ext cx="27980640" cy="9601199"/>
          </a:xfrm>
        </p:spPr>
        <p:txBody>
          <a:bodyPr anchor="b"/>
          <a:lstStyle>
            <a:lvl1pPr marL="0" indent="0">
              <a:buNone/>
              <a:defRPr sz="12335">
                <a:solidFill>
                  <a:schemeClr val="tx1">
                    <a:tint val="75000"/>
                  </a:schemeClr>
                </a:solidFill>
              </a:defRPr>
            </a:lvl1pPr>
            <a:lvl2pPr marL="2819627" indent="0">
              <a:buNone/>
              <a:defRPr sz="11123">
                <a:solidFill>
                  <a:schemeClr val="tx1">
                    <a:tint val="75000"/>
                  </a:schemeClr>
                </a:solidFill>
              </a:defRPr>
            </a:lvl2pPr>
            <a:lvl3pPr marL="5639250" indent="0">
              <a:buNone/>
              <a:defRPr sz="9910">
                <a:solidFill>
                  <a:schemeClr val="tx1">
                    <a:tint val="75000"/>
                  </a:schemeClr>
                </a:solidFill>
              </a:defRPr>
            </a:lvl3pPr>
            <a:lvl4pPr marL="8458871" indent="0">
              <a:buNone/>
              <a:defRPr sz="8591">
                <a:solidFill>
                  <a:schemeClr val="tx1">
                    <a:tint val="75000"/>
                  </a:schemeClr>
                </a:solidFill>
              </a:defRPr>
            </a:lvl4pPr>
            <a:lvl5pPr marL="11278495" indent="0">
              <a:buNone/>
              <a:defRPr sz="8591">
                <a:solidFill>
                  <a:schemeClr val="tx1">
                    <a:tint val="75000"/>
                  </a:schemeClr>
                </a:solidFill>
              </a:defRPr>
            </a:lvl5pPr>
            <a:lvl6pPr marL="14098121" indent="0">
              <a:buNone/>
              <a:defRPr sz="8591">
                <a:solidFill>
                  <a:schemeClr val="tx1">
                    <a:tint val="75000"/>
                  </a:schemeClr>
                </a:solidFill>
              </a:defRPr>
            </a:lvl6pPr>
            <a:lvl7pPr marL="16917746" indent="0">
              <a:buNone/>
              <a:defRPr sz="8591">
                <a:solidFill>
                  <a:schemeClr val="tx1">
                    <a:tint val="75000"/>
                  </a:schemeClr>
                </a:solidFill>
              </a:defRPr>
            </a:lvl7pPr>
            <a:lvl8pPr marL="19737369" indent="0">
              <a:buNone/>
              <a:defRPr sz="8591">
                <a:solidFill>
                  <a:schemeClr val="tx1">
                    <a:tint val="75000"/>
                  </a:schemeClr>
                </a:solidFill>
              </a:defRPr>
            </a:lvl8pPr>
            <a:lvl9pPr marL="22556992" indent="0">
              <a:buNone/>
              <a:defRPr sz="85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882D568-69E2-43F5-9C96-EEC469C93503}" type="datetimeFigureOut">
              <a:rPr lang="en-US"/>
              <a:pPr>
                <a:defRPr/>
              </a:pPr>
              <a:t>4/18/2026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036F94-814B-4BB0-BC15-CE032CD9271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10241286"/>
            <a:ext cx="14538960" cy="28966165"/>
          </a:xfrm>
        </p:spPr>
        <p:txBody>
          <a:bodyPr/>
          <a:lstStyle>
            <a:lvl1pPr>
              <a:defRPr sz="17292"/>
            </a:lvl1pPr>
            <a:lvl2pPr>
              <a:defRPr sz="14756"/>
            </a:lvl2pPr>
            <a:lvl3pPr>
              <a:defRPr sz="12335"/>
            </a:lvl3pPr>
            <a:lvl4pPr>
              <a:defRPr sz="11123"/>
            </a:lvl4pPr>
            <a:lvl5pPr>
              <a:defRPr sz="11123"/>
            </a:lvl5pPr>
            <a:lvl6pPr>
              <a:defRPr sz="11123"/>
            </a:lvl6pPr>
            <a:lvl7pPr>
              <a:defRPr sz="11123"/>
            </a:lvl7pPr>
            <a:lvl8pPr>
              <a:defRPr sz="11123"/>
            </a:lvl8pPr>
            <a:lvl9pPr>
              <a:defRPr sz="111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10241286"/>
            <a:ext cx="14538960" cy="28966165"/>
          </a:xfrm>
        </p:spPr>
        <p:txBody>
          <a:bodyPr/>
          <a:lstStyle>
            <a:lvl1pPr>
              <a:defRPr sz="17292"/>
            </a:lvl1pPr>
            <a:lvl2pPr>
              <a:defRPr sz="14756"/>
            </a:lvl2pPr>
            <a:lvl3pPr>
              <a:defRPr sz="12335"/>
            </a:lvl3pPr>
            <a:lvl4pPr>
              <a:defRPr sz="11123"/>
            </a:lvl4pPr>
            <a:lvl5pPr>
              <a:defRPr sz="11123"/>
            </a:lvl5pPr>
            <a:lvl6pPr>
              <a:defRPr sz="11123"/>
            </a:lvl6pPr>
            <a:lvl7pPr>
              <a:defRPr sz="11123"/>
            </a:lvl7pPr>
            <a:lvl8pPr>
              <a:defRPr sz="11123"/>
            </a:lvl8pPr>
            <a:lvl9pPr>
              <a:defRPr sz="1112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A8917A4-18A0-4C9D-830C-8BB9D492F086}" type="datetimeFigureOut">
              <a:rPr lang="en-US"/>
              <a:pPr>
                <a:defRPr/>
              </a:pPr>
              <a:t>4/18/2026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168EE1F-6E2F-4E2D-AABE-8948170D830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5" y="9824727"/>
            <a:ext cx="14544677" cy="4094477"/>
          </a:xfrm>
        </p:spPr>
        <p:txBody>
          <a:bodyPr anchor="b"/>
          <a:lstStyle>
            <a:lvl1pPr marL="0" indent="0">
              <a:buNone/>
              <a:defRPr sz="14756" b="1"/>
            </a:lvl1pPr>
            <a:lvl2pPr marL="2819627" indent="0">
              <a:buNone/>
              <a:defRPr sz="12335" b="1"/>
            </a:lvl2pPr>
            <a:lvl3pPr marL="5639250" indent="0">
              <a:buNone/>
              <a:defRPr sz="11123" b="1"/>
            </a:lvl3pPr>
            <a:lvl4pPr marL="8458871" indent="0">
              <a:buNone/>
              <a:defRPr sz="9910" b="1"/>
            </a:lvl4pPr>
            <a:lvl5pPr marL="11278495" indent="0">
              <a:buNone/>
              <a:defRPr sz="9910" b="1"/>
            </a:lvl5pPr>
            <a:lvl6pPr marL="14098121" indent="0">
              <a:buNone/>
              <a:defRPr sz="9910" b="1"/>
            </a:lvl6pPr>
            <a:lvl7pPr marL="16917746" indent="0">
              <a:buNone/>
              <a:defRPr sz="9910" b="1"/>
            </a:lvl7pPr>
            <a:lvl8pPr marL="19737369" indent="0">
              <a:buNone/>
              <a:defRPr sz="9910" b="1"/>
            </a:lvl8pPr>
            <a:lvl9pPr marL="22556992" indent="0">
              <a:buNone/>
              <a:defRPr sz="9910" b="1"/>
            </a:lvl9pPr>
          </a:lstStyle>
          <a:p>
            <a:pPr lvl="0"/>
            <a:r>
              <a:rPr lang="en-US"/>
              <a:t>Click to edit Master text styles</a:t>
            </a:r>
          </a:p>
        </p:txBody>
      </p:sp>
      <p:sp>
        <p:nvSpPr>
          <p:cNvPr id="4" name="Content Placeholder 3"/>
          <p:cNvSpPr>
            <a:spLocks noGrp="1"/>
          </p:cNvSpPr>
          <p:nvPr>
            <p:ph sz="half" idx="2"/>
          </p:nvPr>
        </p:nvSpPr>
        <p:spPr>
          <a:xfrm>
            <a:off x="1645925" y="13919203"/>
            <a:ext cx="14544677" cy="25288245"/>
          </a:xfrm>
        </p:spPr>
        <p:txBody>
          <a:bodyPr/>
          <a:lstStyle>
            <a:lvl1pPr>
              <a:defRPr sz="14756"/>
            </a:lvl1pPr>
            <a:lvl2pPr>
              <a:defRPr sz="12335"/>
            </a:lvl2pPr>
            <a:lvl3pPr>
              <a:defRPr sz="11123"/>
            </a:lvl3pPr>
            <a:lvl4pPr>
              <a:defRPr sz="9910"/>
            </a:lvl4pPr>
            <a:lvl5pPr>
              <a:defRPr sz="9910"/>
            </a:lvl5pPr>
            <a:lvl6pPr>
              <a:defRPr sz="9910"/>
            </a:lvl6pPr>
            <a:lvl7pPr>
              <a:defRPr sz="9910"/>
            </a:lvl7pPr>
            <a:lvl8pPr>
              <a:defRPr sz="9910"/>
            </a:lvl8pPr>
            <a:lvl9pPr>
              <a:defRPr sz="99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5" y="9824727"/>
            <a:ext cx="14550390" cy="4094477"/>
          </a:xfrm>
        </p:spPr>
        <p:txBody>
          <a:bodyPr anchor="b"/>
          <a:lstStyle>
            <a:lvl1pPr marL="0" indent="0">
              <a:buNone/>
              <a:defRPr sz="14756" b="1"/>
            </a:lvl1pPr>
            <a:lvl2pPr marL="2819627" indent="0">
              <a:buNone/>
              <a:defRPr sz="12335" b="1"/>
            </a:lvl2pPr>
            <a:lvl3pPr marL="5639250" indent="0">
              <a:buNone/>
              <a:defRPr sz="11123" b="1"/>
            </a:lvl3pPr>
            <a:lvl4pPr marL="8458871" indent="0">
              <a:buNone/>
              <a:defRPr sz="9910" b="1"/>
            </a:lvl4pPr>
            <a:lvl5pPr marL="11278495" indent="0">
              <a:buNone/>
              <a:defRPr sz="9910" b="1"/>
            </a:lvl5pPr>
            <a:lvl6pPr marL="14098121" indent="0">
              <a:buNone/>
              <a:defRPr sz="9910" b="1"/>
            </a:lvl6pPr>
            <a:lvl7pPr marL="16917746" indent="0">
              <a:buNone/>
              <a:defRPr sz="9910" b="1"/>
            </a:lvl7pPr>
            <a:lvl8pPr marL="19737369" indent="0">
              <a:buNone/>
              <a:defRPr sz="9910" b="1"/>
            </a:lvl8pPr>
            <a:lvl9pPr marL="22556992" indent="0">
              <a:buNone/>
              <a:defRPr sz="9910" b="1"/>
            </a:lvl9pPr>
          </a:lstStyle>
          <a:p>
            <a:pPr lvl="0"/>
            <a:r>
              <a:rPr lang="en-US"/>
              <a:t>Click to edit Master text styles</a:t>
            </a:r>
          </a:p>
        </p:txBody>
      </p:sp>
      <p:sp>
        <p:nvSpPr>
          <p:cNvPr id="6" name="Content Placeholder 5"/>
          <p:cNvSpPr>
            <a:spLocks noGrp="1"/>
          </p:cNvSpPr>
          <p:nvPr>
            <p:ph sz="quarter" idx="4"/>
          </p:nvPr>
        </p:nvSpPr>
        <p:spPr>
          <a:xfrm>
            <a:off x="16722095" y="13919203"/>
            <a:ext cx="14550390" cy="25288245"/>
          </a:xfrm>
        </p:spPr>
        <p:txBody>
          <a:bodyPr/>
          <a:lstStyle>
            <a:lvl1pPr>
              <a:defRPr sz="14756"/>
            </a:lvl1pPr>
            <a:lvl2pPr>
              <a:defRPr sz="12335"/>
            </a:lvl2pPr>
            <a:lvl3pPr>
              <a:defRPr sz="11123"/>
            </a:lvl3pPr>
            <a:lvl4pPr>
              <a:defRPr sz="9910"/>
            </a:lvl4pPr>
            <a:lvl5pPr>
              <a:defRPr sz="9910"/>
            </a:lvl5pPr>
            <a:lvl6pPr>
              <a:defRPr sz="9910"/>
            </a:lvl6pPr>
            <a:lvl7pPr>
              <a:defRPr sz="9910"/>
            </a:lvl7pPr>
            <a:lvl8pPr>
              <a:defRPr sz="9910"/>
            </a:lvl8pPr>
            <a:lvl9pPr>
              <a:defRPr sz="991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3D207C4-D0F1-424E-8371-A96F424CC8FC}" type="datetimeFigureOut">
              <a:rPr lang="en-US"/>
              <a:pPr>
                <a:defRPr/>
              </a:pPr>
              <a:t>4/18/2026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E747C00-AF1A-4D43-AAD4-C5BF401E27D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5703D09-FAFD-4C2B-AB7B-FF1CCA5BCF17}" type="datetimeFigureOut">
              <a:rPr lang="en-US"/>
              <a:pPr>
                <a:defRPr/>
              </a:pPr>
              <a:t>4/18/2026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256E032-2099-4784-8541-0DA84E15011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E91AD0-1468-4D41-B3A4-79FB3C2B7B7D}" type="datetimeFigureOut">
              <a:rPr lang="en-US"/>
              <a:pPr>
                <a:defRPr/>
              </a:pPr>
              <a:t>4/18/2026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24DB034A-C775-4D79-8570-72E3AA6F5DA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4" y="1747520"/>
            <a:ext cx="10829927" cy="7437120"/>
          </a:xfrm>
        </p:spPr>
        <p:txBody>
          <a:bodyPr anchor="b"/>
          <a:lstStyle>
            <a:lvl1pPr algn="l">
              <a:defRPr sz="12335" b="1"/>
            </a:lvl1pPr>
          </a:lstStyle>
          <a:p>
            <a:r>
              <a:rPr lang="en-US"/>
              <a:t>Click to edit Master title style</a:t>
            </a:r>
          </a:p>
        </p:txBody>
      </p:sp>
      <p:sp>
        <p:nvSpPr>
          <p:cNvPr id="3" name="Content Placeholder 2"/>
          <p:cNvSpPr>
            <a:spLocks noGrp="1"/>
          </p:cNvSpPr>
          <p:nvPr>
            <p:ph idx="1"/>
          </p:nvPr>
        </p:nvSpPr>
        <p:spPr>
          <a:xfrm>
            <a:off x="12870183" y="1747527"/>
            <a:ext cx="18402300" cy="37459925"/>
          </a:xfrm>
        </p:spPr>
        <p:txBody>
          <a:bodyPr/>
          <a:lstStyle>
            <a:lvl1pPr>
              <a:defRPr sz="19712"/>
            </a:lvl1pPr>
            <a:lvl2pPr>
              <a:defRPr sz="17292"/>
            </a:lvl2pPr>
            <a:lvl3pPr>
              <a:defRPr sz="14756"/>
            </a:lvl3pPr>
            <a:lvl4pPr>
              <a:defRPr sz="12335"/>
            </a:lvl4pPr>
            <a:lvl5pPr>
              <a:defRPr sz="12335"/>
            </a:lvl5pPr>
            <a:lvl6pPr>
              <a:defRPr sz="12335"/>
            </a:lvl6pPr>
            <a:lvl7pPr>
              <a:defRPr sz="12335"/>
            </a:lvl7pPr>
            <a:lvl8pPr>
              <a:defRPr sz="12335"/>
            </a:lvl8pPr>
            <a:lvl9pPr>
              <a:defRPr sz="123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4" y="9184647"/>
            <a:ext cx="10829927" cy="30022805"/>
          </a:xfrm>
        </p:spPr>
        <p:txBody>
          <a:bodyPr/>
          <a:lstStyle>
            <a:lvl1pPr marL="0" indent="0">
              <a:buNone/>
              <a:defRPr sz="8591"/>
            </a:lvl1pPr>
            <a:lvl2pPr marL="2819627" indent="0">
              <a:buNone/>
              <a:defRPr sz="7379"/>
            </a:lvl2pPr>
            <a:lvl3pPr marL="5639250" indent="0">
              <a:buNone/>
              <a:defRPr sz="6168"/>
            </a:lvl3pPr>
            <a:lvl4pPr marL="8458871" indent="0">
              <a:buNone/>
              <a:defRPr sz="5508"/>
            </a:lvl4pPr>
            <a:lvl5pPr marL="11278495" indent="0">
              <a:buNone/>
              <a:defRPr sz="5508"/>
            </a:lvl5pPr>
            <a:lvl6pPr marL="14098121" indent="0">
              <a:buNone/>
              <a:defRPr sz="5508"/>
            </a:lvl6pPr>
            <a:lvl7pPr marL="16917746" indent="0">
              <a:buNone/>
              <a:defRPr sz="5508"/>
            </a:lvl7pPr>
            <a:lvl8pPr marL="19737369" indent="0">
              <a:buNone/>
              <a:defRPr sz="5508"/>
            </a:lvl8pPr>
            <a:lvl9pPr marL="22556992" indent="0">
              <a:buNone/>
              <a:defRPr sz="550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B5E01E9-81F5-4E4B-989D-9F094D3A05EB}" type="datetimeFigureOut">
              <a:rPr lang="en-US"/>
              <a:pPr>
                <a:defRPr/>
              </a:pPr>
              <a:t>4/18/2026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F79F5E6-5B16-49F9-A5BE-739E5B78D287}"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6"/>
            <a:ext cx="19751040" cy="3627125"/>
          </a:xfrm>
        </p:spPr>
        <p:txBody>
          <a:bodyPr anchor="b"/>
          <a:lstStyle>
            <a:lvl1pPr algn="l">
              <a:defRPr sz="12335" b="1"/>
            </a:lvl1pPr>
          </a:lstStyle>
          <a:p>
            <a:r>
              <a:rPr lang="en-US"/>
              <a:t>Click to edit Master title style</a:t>
            </a:r>
          </a:p>
        </p:txBody>
      </p:sp>
      <p:sp>
        <p:nvSpPr>
          <p:cNvPr id="3" name="Picture Placeholder 2"/>
          <p:cNvSpPr>
            <a:spLocks noGrp="1"/>
          </p:cNvSpPr>
          <p:nvPr>
            <p:ph type="pic" idx="1"/>
          </p:nvPr>
        </p:nvSpPr>
        <p:spPr>
          <a:xfrm>
            <a:off x="6452237" y="3921760"/>
            <a:ext cx="19751040" cy="26334720"/>
          </a:xfrm>
        </p:spPr>
        <p:txBody>
          <a:bodyPr rtlCol="0">
            <a:normAutofit/>
          </a:bodyPr>
          <a:lstStyle>
            <a:lvl1pPr marL="0" indent="0">
              <a:buNone/>
              <a:defRPr sz="19712"/>
            </a:lvl1pPr>
            <a:lvl2pPr marL="2819627" indent="0">
              <a:buNone/>
              <a:defRPr sz="17292"/>
            </a:lvl2pPr>
            <a:lvl3pPr marL="5639250" indent="0">
              <a:buNone/>
              <a:defRPr sz="14756"/>
            </a:lvl3pPr>
            <a:lvl4pPr marL="8458871" indent="0">
              <a:buNone/>
              <a:defRPr sz="12335"/>
            </a:lvl4pPr>
            <a:lvl5pPr marL="11278495" indent="0">
              <a:buNone/>
              <a:defRPr sz="12335"/>
            </a:lvl5pPr>
            <a:lvl6pPr marL="14098121" indent="0">
              <a:buNone/>
              <a:defRPr sz="12335"/>
            </a:lvl6pPr>
            <a:lvl7pPr marL="16917746" indent="0">
              <a:buNone/>
              <a:defRPr sz="12335"/>
            </a:lvl7pPr>
            <a:lvl8pPr marL="19737369" indent="0">
              <a:buNone/>
              <a:defRPr sz="12335"/>
            </a:lvl8pPr>
            <a:lvl9pPr marL="22556992" indent="0">
              <a:buNone/>
              <a:defRPr sz="12335"/>
            </a:lvl9pPr>
          </a:lstStyle>
          <a:p>
            <a:pPr lvl="0"/>
            <a:endParaRPr lang="en-US" noProof="0" dirty="0"/>
          </a:p>
        </p:txBody>
      </p:sp>
      <p:sp>
        <p:nvSpPr>
          <p:cNvPr id="4" name="Text Placeholder 3"/>
          <p:cNvSpPr>
            <a:spLocks noGrp="1"/>
          </p:cNvSpPr>
          <p:nvPr>
            <p:ph type="body" sz="half" idx="2"/>
          </p:nvPr>
        </p:nvSpPr>
        <p:spPr>
          <a:xfrm>
            <a:off x="6452237" y="34350978"/>
            <a:ext cx="19751040" cy="5151119"/>
          </a:xfrm>
        </p:spPr>
        <p:txBody>
          <a:bodyPr/>
          <a:lstStyle>
            <a:lvl1pPr marL="0" indent="0">
              <a:buNone/>
              <a:defRPr sz="8591"/>
            </a:lvl1pPr>
            <a:lvl2pPr marL="2819627" indent="0">
              <a:buNone/>
              <a:defRPr sz="7379"/>
            </a:lvl2pPr>
            <a:lvl3pPr marL="5639250" indent="0">
              <a:buNone/>
              <a:defRPr sz="6168"/>
            </a:lvl3pPr>
            <a:lvl4pPr marL="8458871" indent="0">
              <a:buNone/>
              <a:defRPr sz="5508"/>
            </a:lvl4pPr>
            <a:lvl5pPr marL="11278495" indent="0">
              <a:buNone/>
              <a:defRPr sz="5508"/>
            </a:lvl5pPr>
            <a:lvl6pPr marL="14098121" indent="0">
              <a:buNone/>
              <a:defRPr sz="5508"/>
            </a:lvl6pPr>
            <a:lvl7pPr marL="16917746" indent="0">
              <a:buNone/>
              <a:defRPr sz="5508"/>
            </a:lvl7pPr>
            <a:lvl8pPr marL="19737369" indent="0">
              <a:buNone/>
              <a:defRPr sz="5508"/>
            </a:lvl8pPr>
            <a:lvl9pPr marL="22556992" indent="0">
              <a:buNone/>
              <a:defRPr sz="5508"/>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787F3F-4462-4031-99DA-17176F0C142A}" type="datetimeFigureOut">
              <a:rPr lang="en-US"/>
              <a:pPr>
                <a:defRPr/>
              </a:pPr>
              <a:t>4/18/2026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0F0ADB7-A22D-483D-A9F2-D29A0ED5F4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46126" y="1758045"/>
            <a:ext cx="29626152" cy="7315200"/>
          </a:xfrm>
          <a:prstGeom prst="rect">
            <a:avLst/>
          </a:prstGeom>
          <a:noFill/>
          <a:ln w="9525">
            <a:noFill/>
            <a:miter lim="800000"/>
            <a:headEnd/>
            <a:tailEnd/>
          </a:ln>
        </p:spPr>
        <p:txBody>
          <a:bodyPr vert="horz" wrap="square" lIns="512064" tIns="256032" rIns="512064" bIns="256032"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646126" y="10241650"/>
            <a:ext cx="29626152" cy="28965071"/>
          </a:xfrm>
          <a:prstGeom prst="rect">
            <a:avLst/>
          </a:prstGeom>
          <a:noFill/>
          <a:ln w="9525">
            <a:noFill/>
            <a:miter lim="800000"/>
            <a:headEnd/>
            <a:tailEnd/>
          </a:ln>
        </p:spPr>
        <p:txBody>
          <a:bodyPr vert="horz" wrap="square" lIns="512064" tIns="256032" rIns="512064" bIns="25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6126" y="40679919"/>
            <a:ext cx="7680552" cy="2336800"/>
          </a:xfrm>
          <a:prstGeom prst="rect">
            <a:avLst/>
          </a:prstGeom>
        </p:spPr>
        <p:txBody>
          <a:bodyPr vert="horz" lIns="512064" tIns="256032" rIns="512064" bIns="256032" rtlCol="0" anchor="ctr"/>
          <a:lstStyle>
            <a:lvl1pPr algn="l" fontAlgn="auto">
              <a:spcBef>
                <a:spcPts val="0"/>
              </a:spcBef>
              <a:spcAft>
                <a:spcPts val="0"/>
              </a:spcAft>
              <a:defRPr sz="7379">
                <a:solidFill>
                  <a:schemeClr val="tx1">
                    <a:tint val="75000"/>
                  </a:schemeClr>
                </a:solidFill>
                <a:latin typeface="+mn-lt"/>
                <a:cs typeface="+mn-cs"/>
              </a:defRPr>
            </a:lvl1pPr>
          </a:lstStyle>
          <a:p>
            <a:pPr>
              <a:defRPr/>
            </a:pPr>
            <a:fld id="{A6422499-BC3F-4C15-B316-C25AE9E0BA77}" type="datetimeFigureOut">
              <a:rPr lang="en-US"/>
              <a:pPr>
                <a:defRPr/>
              </a:pPr>
              <a:t>4/18/2026</a:t>
            </a:fld>
            <a:endParaRPr lang="en-US" dirty="0"/>
          </a:p>
        </p:txBody>
      </p:sp>
      <p:sp>
        <p:nvSpPr>
          <p:cNvPr id="5" name="Footer Placeholder 4"/>
          <p:cNvSpPr>
            <a:spLocks noGrp="1"/>
          </p:cNvSpPr>
          <p:nvPr>
            <p:ph type="ftr" sz="quarter" idx="3"/>
          </p:nvPr>
        </p:nvSpPr>
        <p:spPr>
          <a:xfrm>
            <a:off x="11247326" y="40679919"/>
            <a:ext cx="10423752" cy="2336800"/>
          </a:xfrm>
          <a:prstGeom prst="rect">
            <a:avLst/>
          </a:prstGeom>
        </p:spPr>
        <p:txBody>
          <a:bodyPr vert="horz" lIns="512064" tIns="256032" rIns="512064" bIns="256032" rtlCol="0" anchor="ctr"/>
          <a:lstStyle>
            <a:lvl1pPr algn="ctr" fontAlgn="auto">
              <a:spcBef>
                <a:spcPts val="0"/>
              </a:spcBef>
              <a:spcAft>
                <a:spcPts val="0"/>
              </a:spcAft>
              <a:defRPr sz="7379">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23591726" y="40679919"/>
            <a:ext cx="7680552" cy="2336800"/>
          </a:xfrm>
          <a:prstGeom prst="rect">
            <a:avLst/>
          </a:prstGeom>
        </p:spPr>
        <p:txBody>
          <a:bodyPr vert="horz" lIns="512064" tIns="256032" rIns="512064" bIns="256032" rtlCol="0" anchor="ctr"/>
          <a:lstStyle>
            <a:lvl1pPr algn="r" fontAlgn="auto">
              <a:spcBef>
                <a:spcPts val="0"/>
              </a:spcBef>
              <a:spcAft>
                <a:spcPts val="0"/>
              </a:spcAft>
              <a:defRPr sz="7379">
                <a:solidFill>
                  <a:schemeClr val="tx1">
                    <a:tint val="75000"/>
                  </a:schemeClr>
                </a:solidFill>
                <a:latin typeface="+mn-lt"/>
                <a:cs typeface="+mn-cs"/>
              </a:defRPr>
            </a:lvl1pPr>
          </a:lstStyle>
          <a:p>
            <a:pPr>
              <a:defRPr/>
            </a:pPr>
            <a:fld id="{18B0B7A6-ADF1-4262-992D-9BEFB4A56C5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27091" kern="1200">
          <a:solidFill>
            <a:schemeClr val="tx1"/>
          </a:solidFill>
          <a:latin typeface="+mj-lt"/>
          <a:ea typeface="+mj-ea"/>
          <a:cs typeface="+mj-cs"/>
        </a:defRPr>
      </a:lvl1pPr>
      <a:lvl2pPr algn="ctr" rtl="0" eaLnBrk="0" fontAlgn="base" hangingPunct="0">
        <a:spcBef>
          <a:spcPct val="0"/>
        </a:spcBef>
        <a:spcAft>
          <a:spcPct val="0"/>
        </a:spcAft>
        <a:defRPr sz="27091">
          <a:solidFill>
            <a:schemeClr val="tx1"/>
          </a:solidFill>
          <a:latin typeface="Calibri" pitchFamily="34" charset="0"/>
        </a:defRPr>
      </a:lvl2pPr>
      <a:lvl3pPr algn="ctr" rtl="0" eaLnBrk="0" fontAlgn="base" hangingPunct="0">
        <a:spcBef>
          <a:spcPct val="0"/>
        </a:spcBef>
        <a:spcAft>
          <a:spcPct val="0"/>
        </a:spcAft>
        <a:defRPr sz="27091">
          <a:solidFill>
            <a:schemeClr val="tx1"/>
          </a:solidFill>
          <a:latin typeface="Calibri" pitchFamily="34" charset="0"/>
        </a:defRPr>
      </a:lvl3pPr>
      <a:lvl4pPr algn="ctr" rtl="0" eaLnBrk="0" fontAlgn="base" hangingPunct="0">
        <a:spcBef>
          <a:spcPct val="0"/>
        </a:spcBef>
        <a:spcAft>
          <a:spcPct val="0"/>
        </a:spcAft>
        <a:defRPr sz="27091">
          <a:solidFill>
            <a:schemeClr val="tx1"/>
          </a:solidFill>
          <a:latin typeface="Calibri" pitchFamily="34" charset="0"/>
        </a:defRPr>
      </a:lvl4pPr>
      <a:lvl5pPr algn="ctr" rtl="0" eaLnBrk="0" fontAlgn="base" hangingPunct="0">
        <a:spcBef>
          <a:spcPct val="0"/>
        </a:spcBef>
        <a:spcAft>
          <a:spcPct val="0"/>
        </a:spcAft>
        <a:defRPr sz="27091">
          <a:solidFill>
            <a:schemeClr val="tx1"/>
          </a:solidFill>
          <a:latin typeface="Calibri" pitchFamily="34" charset="0"/>
        </a:defRPr>
      </a:lvl5pPr>
      <a:lvl6pPr marL="2819627" algn="ctr" rtl="0" fontAlgn="base">
        <a:spcBef>
          <a:spcPct val="0"/>
        </a:spcBef>
        <a:spcAft>
          <a:spcPct val="0"/>
        </a:spcAft>
        <a:defRPr sz="27091">
          <a:solidFill>
            <a:schemeClr val="tx1"/>
          </a:solidFill>
          <a:latin typeface="Calibri" pitchFamily="34" charset="0"/>
        </a:defRPr>
      </a:lvl6pPr>
      <a:lvl7pPr marL="5639250" algn="ctr" rtl="0" fontAlgn="base">
        <a:spcBef>
          <a:spcPct val="0"/>
        </a:spcBef>
        <a:spcAft>
          <a:spcPct val="0"/>
        </a:spcAft>
        <a:defRPr sz="27091">
          <a:solidFill>
            <a:schemeClr val="tx1"/>
          </a:solidFill>
          <a:latin typeface="Calibri" pitchFamily="34" charset="0"/>
        </a:defRPr>
      </a:lvl7pPr>
      <a:lvl8pPr marL="8458871" algn="ctr" rtl="0" fontAlgn="base">
        <a:spcBef>
          <a:spcPct val="0"/>
        </a:spcBef>
        <a:spcAft>
          <a:spcPct val="0"/>
        </a:spcAft>
        <a:defRPr sz="27091">
          <a:solidFill>
            <a:schemeClr val="tx1"/>
          </a:solidFill>
          <a:latin typeface="Calibri" pitchFamily="34" charset="0"/>
        </a:defRPr>
      </a:lvl8pPr>
      <a:lvl9pPr marL="11278495" algn="ctr" rtl="0" fontAlgn="base">
        <a:spcBef>
          <a:spcPct val="0"/>
        </a:spcBef>
        <a:spcAft>
          <a:spcPct val="0"/>
        </a:spcAft>
        <a:defRPr sz="27091">
          <a:solidFill>
            <a:schemeClr val="tx1"/>
          </a:solidFill>
          <a:latin typeface="Calibri" pitchFamily="34" charset="0"/>
        </a:defRPr>
      </a:lvl9pPr>
    </p:titleStyle>
    <p:bodyStyle>
      <a:lvl1pPr marL="2113671" indent="-2113671" algn="l" rtl="0" eaLnBrk="0" fontAlgn="base" hangingPunct="0">
        <a:spcBef>
          <a:spcPct val="20000"/>
        </a:spcBef>
        <a:spcAft>
          <a:spcPct val="0"/>
        </a:spcAft>
        <a:buFont typeface="Arial" charset="0"/>
        <a:buChar char="•"/>
        <a:defRPr sz="19712" kern="1200">
          <a:solidFill>
            <a:schemeClr val="tx1"/>
          </a:solidFill>
          <a:latin typeface="+mn-lt"/>
          <a:ea typeface="+mn-ea"/>
          <a:cs typeface="+mn-cs"/>
        </a:defRPr>
      </a:lvl1pPr>
      <a:lvl2pPr marL="4580491" indent="-1762264" algn="l" rtl="0" eaLnBrk="0" fontAlgn="base" hangingPunct="0">
        <a:spcBef>
          <a:spcPct val="20000"/>
        </a:spcBef>
        <a:spcAft>
          <a:spcPct val="0"/>
        </a:spcAft>
        <a:buFont typeface="Arial" charset="0"/>
        <a:buChar char="–"/>
        <a:defRPr sz="17292" kern="1200">
          <a:solidFill>
            <a:schemeClr val="tx1"/>
          </a:solidFill>
          <a:latin typeface="+mn-lt"/>
          <a:ea typeface="+mn-ea"/>
          <a:cs typeface="+mn-cs"/>
        </a:defRPr>
      </a:lvl2pPr>
      <a:lvl3pPr marL="7049061" indent="-1409112" algn="l" rtl="0" eaLnBrk="0" fontAlgn="base" hangingPunct="0">
        <a:spcBef>
          <a:spcPct val="20000"/>
        </a:spcBef>
        <a:spcAft>
          <a:spcPct val="0"/>
        </a:spcAft>
        <a:buFont typeface="Arial" charset="0"/>
        <a:buChar char="•"/>
        <a:defRPr sz="14756" kern="1200">
          <a:solidFill>
            <a:schemeClr val="tx1"/>
          </a:solidFill>
          <a:latin typeface="+mn-lt"/>
          <a:ea typeface="+mn-ea"/>
          <a:cs typeface="+mn-cs"/>
        </a:defRPr>
      </a:lvl3pPr>
      <a:lvl4pPr marL="9867286" indent="-1409112" algn="l" rtl="0" eaLnBrk="0" fontAlgn="base" hangingPunct="0">
        <a:spcBef>
          <a:spcPct val="20000"/>
        </a:spcBef>
        <a:spcAft>
          <a:spcPct val="0"/>
        </a:spcAft>
        <a:buFont typeface="Arial" charset="0"/>
        <a:buChar char="–"/>
        <a:defRPr sz="12335" kern="1200">
          <a:solidFill>
            <a:schemeClr val="tx1"/>
          </a:solidFill>
          <a:latin typeface="+mn-lt"/>
          <a:ea typeface="+mn-ea"/>
          <a:cs typeface="+mn-cs"/>
        </a:defRPr>
      </a:lvl4pPr>
      <a:lvl5pPr marL="12687261" indent="-1409112" algn="l" rtl="0" eaLnBrk="0" fontAlgn="base" hangingPunct="0">
        <a:spcBef>
          <a:spcPct val="20000"/>
        </a:spcBef>
        <a:spcAft>
          <a:spcPct val="0"/>
        </a:spcAft>
        <a:buFont typeface="Arial" charset="0"/>
        <a:buChar char="»"/>
        <a:defRPr sz="12335" kern="1200">
          <a:solidFill>
            <a:schemeClr val="tx1"/>
          </a:solidFill>
          <a:latin typeface="+mn-lt"/>
          <a:ea typeface="+mn-ea"/>
          <a:cs typeface="+mn-cs"/>
        </a:defRPr>
      </a:lvl5pPr>
      <a:lvl6pPr marL="15507932" indent="-1409811" algn="l" defTabSz="5639250" rtl="0" eaLnBrk="1" latinLnBrk="0" hangingPunct="1">
        <a:spcBef>
          <a:spcPct val="20000"/>
        </a:spcBef>
        <a:buFont typeface="Arial" pitchFamily="34" charset="0"/>
        <a:buChar char="•"/>
        <a:defRPr sz="12335" kern="1200">
          <a:solidFill>
            <a:schemeClr val="tx1"/>
          </a:solidFill>
          <a:latin typeface="+mn-lt"/>
          <a:ea typeface="+mn-ea"/>
          <a:cs typeface="+mn-cs"/>
        </a:defRPr>
      </a:lvl6pPr>
      <a:lvl7pPr marL="18327557" indent="-1409811" algn="l" defTabSz="5639250" rtl="0" eaLnBrk="1" latinLnBrk="0" hangingPunct="1">
        <a:spcBef>
          <a:spcPct val="20000"/>
        </a:spcBef>
        <a:buFont typeface="Arial" pitchFamily="34" charset="0"/>
        <a:buChar char="•"/>
        <a:defRPr sz="12335" kern="1200">
          <a:solidFill>
            <a:schemeClr val="tx1"/>
          </a:solidFill>
          <a:latin typeface="+mn-lt"/>
          <a:ea typeface="+mn-ea"/>
          <a:cs typeface="+mn-cs"/>
        </a:defRPr>
      </a:lvl7pPr>
      <a:lvl8pPr marL="21147180" indent="-1409811" algn="l" defTabSz="5639250" rtl="0" eaLnBrk="1" latinLnBrk="0" hangingPunct="1">
        <a:spcBef>
          <a:spcPct val="20000"/>
        </a:spcBef>
        <a:buFont typeface="Arial" pitchFamily="34" charset="0"/>
        <a:buChar char="•"/>
        <a:defRPr sz="12335" kern="1200">
          <a:solidFill>
            <a:schemeClr val="tx1"/>
          </a:solidFill>
          <a:latin typeface="+mn-lt"/>
          <a:ea typeface="+mn-ea"/>
          <a:cs typeface="+mn-cs"/>
        </a:defRPr>
      </a:lvl8pPr>
      <a:lvl9pPr marL="23966804" indent="-1409811" algn="l" defTabSz="5639250" rtl="0" eaLnBrk="1" latinLnBrk="0" hangingPunct="1">
        <a:spcBef>
          <a:spcPct val="20000"/>
        </a:spcBef>
        <a:buFont typeface="Arial" pitchFamily="34" charset="0"/>
        <a:buChar char="•"/>
        <a:defRPr sz="12335" kern="1200">
          <a:solidFill>
            <a:schemeClr val="tx1"/>
          </a:solidFill>
          <a:latin typeface="+mn-lt"/>
          <a:ea typeface="+mn-ea"/>
          <a:cs typeface="+mn-cs"/>
        </a:defRPr>
      </a:lvl9pPr>
    </p:bodyStyle>
    <p:otherStyle>
      <a:defPPr>
        <a:defRPr lang="en-US"/>
      </a:defPPr>
      <a:lvl1pPr marL="0" algn="l" defTabSz="5639250" rtl="0" eaLnBrk="1" latinLnBrk="0" hangingPunct="1">
        <a:defRPr sz="11123" kern="1200">
          <a:solidFill>
            <a:schemeClr val="tx1"/>
          </a:solidFill>
          <a:latin typeface="+mn-lt"/>
          <a:ea typeface="+mn-ea"/>
          <a:cs typeface="+mn-cs"/>
        </a:defRPr>
      </a:lvl1pPr>
      <a:lvl2pPr marL="2819627" algn="l" defTabSz="5639250" rtl="0" eaLnBrk="1" latinLnBrk="0" hangingPunct="1">
        <a:defRPr sz="11123" kern="1200">
          <a:solidFill>
            <a:schemeClr val="tx1"/>
          </a:solidFill>
          <a:latin typeface="+mn-lt"/>
          <a:ea typeface="+mn-ea"/>
          <a:cs typeface="+mn-cs"/>
        </a:defRPr>
      </a:lvl2pPr>
      <a:lvl3pPr marL="5639250" algn="l" defTabSz="5639250" rtl="0" eaLnBrk="1" latinLnBrk="0" hangingPunct="1">
        <a:defRPr sz="11123" kern="1200">
          <a:solidFill>
            <a:schemeClr val="tx1"/>
          </a:solidFill>
          <a:latin typeface="+mn-lt"/>
          <a:ea typeface="+mn-ea"/>
          <a:cs typeface="+mn-cs"/>
        </a:defRPr>
      </a:lvl3pPr>
      <a:lvl4pPr marL="8458871" algn="l" defTabSz="5639250" rtl="0" eaLnBrk="1" latinLnBrk="0" hangingPunct="1">
        <a:defRPr sz="11123" kern="1200">
          <a:solidFill>
            <a:schemeClr val="tx1"/>
          </a:solidFill>
          <a:latin typeface="+mn-lt"/>
          <a:ea typeface="+mn-ea"/>
          <a:cs typeface="+mn-cs"/>
        </a:defRPr>
      </a:lvl4pPr>
      <a:lvl5pPr marL="11278495" algn="l" defTabSz="5639250" rtl="0" eaLnBrk="1" latinLnBrk="0" hangingPunct="1">
        <a:defRPr sz="11123" kern="1200">
          <a:solidFill>
            <a:schemeClr val="tx1"/>
          </a:solidFill>
          <a:latin typeface="+mn-lt"/>
          <a:ea typeface="+mn-ea"/>
          <a:cs typeface="+mn-cs"/>
        </a:defRPr>
      </a:lvl5pPr>
      <a:lvl6pPr marL="14098121" algn="l" defTabSz="5639250" rtl="0" eaLnBrk="1" latinLnBrk="0" hangingPunct="1">
        <a:defRPr sz="11123" kern="1200">
          <a:solidFill>
            <a:schemeClr val="tx1"/>
          </a:solidFill>
          <a:latin typeface="+mn-lt"/>
          <a:ea typeface="+mn-ea"/>
          <a:cs typeface="+mn-cs"/>
        </a:defRPr>
      </a:lvl6pPr>
      <a:lvl7pPr marL="16917746" algn="l" defTabSz="5639250" rtl="0" eaLnBrk="1" latinLnBrk="0" hangingPunct="1">
        <a:defRPr sz="11123" kern="1200">
          <a:solidFill>
            <a:schemeClr val="tx1"/>
          </a:solidFill>
          <a:latin typeface="+mn-lt"/>
          <a:ea typeface="+mn-ea"/>
          <a:cs typeface="+mn-cs"/>
        </a:defRPr>
      </a:lvl7pPr>
      <a:lvl8pPr marL="19737369" algn="l" defTabSz="5639250" rtl="0" eaLnBrk="1" latinLnBrk="0" hangingPunct="1">
        <a:defRPr sz="11123" kern="1200">
          <a:solidFill>
            <a:schemeClr val="tx1"/>
          </a:solidFill>
          <a:latin typeface="+mn-lt"/>
          <a:ea typeface="+mn-ea"/>
          <a:cs typeface="+mn-cs"/>
        </a:defRPr>
      </a:lvl8pPr>
      <a:lvl9pPr marL="22556992" algn="l" defTabSz="5639250" rtl="0" eaLnBrk="1" latinLnBrk="0" hangingPunct="1">
        <a:defRPr sz="111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CC6F782-C4B7-42EC-7E3E-5E292AD08643}"/>
              </a:ext>
              <a:ext uri="{C183D7F6-B498-43B3-948B-1728B52AA6E4}">
                <adec:decorative xmlns:adec="http://schemas.microsoft.com/office/drawing/2017/decorative" val="1"/>
              </a:ext>
            </a:extLst>
          </p:cNvPr>
          <p:cNvSpPr/>
          <p:nvPr/>
        </p:nvSpPr>
        <p:spPr>
          <a:xfrm>
            <a:off x="9940146" y="9167193"/>
            <a:ext cx="9457242" cy="9655378"/>
          </a:xfrm>
          <a:prstGeom prst="rect">
            <a:avLst/>
          </a:prstGeom>
          <a:solidFill>
            <a:srgbClr val="47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E3E32D7-6E70-1E50-8E99-8FDADB66C945}"/>
              </a:ext>
              <a:ext uri="{C183D7F6-B498-43B3-948B-1728B52AA6E4}">
                <adec:decorative xmlns:adec="http://schemas.microsoft.com/office/drawing/2017/decorative" val="1"/>
              </a:ext>
            </a:extLst>
          </p:cNvPr>
          <p:cNvSpPr/>
          <p:nvPr/>
        </p:nvSpPr>
        <p:spPr>
          <a:xfrm>
            <a:off x="18977718" y="7451421"/>
            <a:ext cx="4743065" cy="5782753"/>
          </a:xfrm>
          <a:prstGeom prst="rect">
            <a:avLst/>
          </a:prstGeom>
          <a:solidFill>
            <a:srgbClr val="47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22">
            <a:extLst>
              <a:ext uri="{FF2B5EF4-FFF2-40B4-BE49-F238E27FC236}">
                <a16:creationId xmlns:a16="http://schemas.microsoft.com/office/drawing/2014/main" id="{4621E190-2EF0-9868-AABB-66E1EEDD1222}"/>
              </a:ext>
            </a:extLst>
          </p:cNvPr>
          <p:cNvSpPr>
            <a:spLocks/>
          </p:cNvSpPr>
          <p:nvPr/>
        </p:nvSpPr>
        <p:spPr bwMode="auto">
          <a:xfrm>
            <a:off x="8050283" y="945101"/>
            <a:ext cx="16817834" cy="1588352"/>
          </a:xfrm>
          <a:prstGeom prst="rect">
            <a:avLst/>
          </a:prstGeom>
          <a:noFill/>
          <a:ln w="12700">
            <a:noFill/>
            <a:miter lim="800000"/>
            <a:headEnd/>
            <a:tailEnd/>
          </a:ln>
        </p:spPr>
        <p:txBody>
          <a:bodyPr lIns="0" tIns="0" rIns="201768" bIns="0"/>
          <a:lstStyle/>
          <a:p>
            <a:pPr algn="ctr"/>
            <a:r>
              <a:rPr lang="en-US" sz="5400" dirty="0">
                <a:solidFill>
                  <a:srgbClr val="461D7C"/>
                </a:solidFill>
                <a:latin typeface="Arial" panose="020B0604020202020204" pitchFamily="34" charset="0"/>
                <a:ea typeface="Cambria" panose="02040503050406030204" pitchFamily="18" charset="0"/>
                <a:cs typeface="Arial" panose="020B0604020202020204" pitchFamily="34" charset="0"/>
              </a:rPr>
              <a:t>Kaposi Sarcoma: A Decade of Experience at the HIV Outpatient Program in Louisiana</a:t>
            </a:r>
          </a:p>
        </p:txBody>
      </p:sp>
      <p:sp>
        <p:nvSpPr>
          <p:cNvPr id="3" name="Rectangle 21">
            <a:extLst>
              <a:ext uri="{FF2B5EF4-FFF2-40B4-BE49-F238E27FC236}">
                <a16:creationId xmlns:a16="http://schemas.microsoft.com/office/drawing/2014/main" id="{EEF719D0-EAB6-1159-D42A-7156B27F6E51}"/>
              </a:ext>
            </a:extLst>
          </p:cNvPr>
          <p:cNvSpPr txBox="1">
            <a:spLocks noChangeArrowheads="1"/>
          </p:cNvSpPr>
          <p:nvPr/>
        </p:nvSpPr>
        <p:spPr bwMode="auto">
          <a:xfrm>
            <a:off x="6858000" y="2543857"/>
            <a:ext cx="19047910" cy="2596539"/>
          </a:xfrm>
          <a:prstGeom prst="rect">
            <a:avLst/>
          </a:prstGeom>
          <a:noFill/>
          <a:ln>
            <a:noFill/>
          </a:ln>
        </p:spPr>
        <p:txBody>
          <a:bodyPr lIns="0" tIns="0" rIns="0" bIns="0" anchor="ctr"/>
          <a:lstStyle>
            <a:lvl1pPr algn="ctr" rtl="0" eaLnBrk="0" fontAlgn="base" hangingPunct="0">
              <a:spcBef>
                <a:spcPct val="0"/>
              </a:spcBef>
              <a:spcAft>
                <a:spcPct val="0"/>
              </a:spcAft>
              <a:defRPr sz="8100" b="1">
                <a:solidFill>
                  <a:srgbClr val="FFFFFF"/>
                </a:solidFill>
                <a:latin typeface="+mj-lt"/>
                <a:ea typeface="+mj-ea"/>
                <a:cs typeface="+mj-cs"/>
                <a:sym typeface="Arial" charset="0"/>
              </a:defRPr>
            </a:lvl1pPr>
            <a:lvl2pPr algn="ctr" rtl="0" eaLnBrk="0" fontAlgn="base" hangingPunct="0">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2pPr>
            <a:lvl3pPr algn="ctr" rtl="0" eaLnBrk="0" fontAlgn="base" hangingPunct="0">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3pPr>
            <a:lvl4pPr algn="ctr" rtl="0" eaLnBrk="0" fontAlgn="base" hangingPunct="0">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4pPr>
            <a:lvl5pPr algn="ctr" rtl="0" eaLnBrk="0" fontAlgn="base" hangingPunct="0">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5pPr>
            <a:lvl6pPr marL="457200" algn="ctr" rtl="0" fontAlgn="base">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6pPr>
            <a:lvl7pPr marL="914400" algn="ctr" rtl="0" fontAlgn="base">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7pPr>
            <a:lvl8pPr marL="1371600" algn="ctr" rtl="0" fontAlgn="base">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8pPr>
            <a:lvl9pPr marL="1828800" algn="ctr" rtl="0" fontAlgn="base">
              <a:spcBef>
                <a:spcPct val="0"/>
              </a:spcBef>
              <a:spcAft>
                <a:spcPct val="0"/>
              </a:spcAft>
              <a:defRPr sz="8100" b="1">
                <a:solidFill>
                  <a:srgbClr val="FFFFFF"/>
                </a:solidFill>
                <a:latin typeface="Arial" charset="0"/>
                <a:ea typeface="ヒラギノ角ゴ ProN W6" charset="0"/>
                <a:cs typeface="ヒラギノ角ゴ ProN W6" charset="0"/>
                <a:sym typeface="Arial" charset="0"/>
              </a:defRPr>
            </a:lvl9pPr>
          </a:lstStyle>
          <a:p>
            <a:pPr>
              <a:spcAft>
                <a:spcPts val="734"/>
              </a:spcAft>
            </a:pPr>
            <a:r>
              <a:rPr lang="en-US" sz="3600" b="0" dirty="0">
                <a:solidFill>
                  <a:srgbClr val="461D7C"/>
                </a:solidFill>
                <a:latin typeface="Arial" panose="020B0604020202020204" pitchFamily="34" charset="0"/>
                <a:ea typeface="Cambria" panose="02040503050406030204" pitchFamily="18" charset="0"/>
                <a:cs typeface="Arial" panose="020B0604020202020204" pitchFamily="34" charset="0"/>
              </a:rPr>
              <a:t>Nali Gillespie, MD, Blane Edwards, MD, Mary Katherine Moore, MD, Sidney Mejia, MD, Kaitlyn Allen, Zari Montegut, James Kinchen, MPH, Paula Seal, MD, MPH, Tat Yau, MD, MPH</a:t>
            </a:r>
          </a:p>
          <a:p>
            <a:pPr>
              <a:spcAft>
                <a:spcPts val="734"/>
              </a:spcAft>
            </a:pPr>
            <a:r>
              <a:rPr lang="en-US" sz="3600" b="0" dirty="0">
                <a:solidFill>
                  <a:srgbClr val="461D7C"/>
                </a:solidFill>
                <a:latin typeface="Arial" panose="020B0604020202020204" pitchFamily="34" charset="0"/>
                <a:ea typeface="Cambria" panose="02040503050406030204" pitchFamily="18" charset="0"/>
                <a:cs typeface="Arial" panose="020B0604020202020204" pitchFamily="34" charset="0"/>
              </a:rPr>
              <a:t>Louisiana State University Health New Orleans</a:t>
            </a:r>
          </a:p>
        </p:txBody>
      </p:sp>
      <p:pic>
        <p:nvPicPr>
          <p:cNvPr id="7" name="Picture 6" descr="LSU Health Logo">
            <a:extLst>
              <a:ext uri="{FF2B5EF4-FFF2-40B4-BE49-F238E27FC236}">
                <a16:creationId xmlns:a16="http://schemas.microsoft.com/office/drawing/2014/main" id="{5E2F208D-37D7-19B5-C5B1-30ED8672C3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9129" y="1739277"/>
            <a:ext cx="5181852" cy="2111125"/>
          </a:xfrm>
          <a:prstGeom prst="rect">
            <a:avLst/>
          </a:prstGeom>
        </p:spPr>
      </p:pic>
      <p:pic>
        <p:nvPicPr>
          <p:cNvPr id="6" name="Picture 5" descr="LSU theme decoration ">
            <a:extLst>
              <a:ext uri="{FF2B5EF4-FFF2-40B4-BE49-F238E27FC236}">
                <a16:creationId xmlns:a16="http://schemas.microsoft.com/office/drawing/2014/main" id="{9313DD02-2D55-2E3E-4D77-1F35E5698D86}"/>
              </a:ext>
            </a:extLst>
          </p:cNvPr>
          <p:cNvPicPr>
            <a:picLocks noChangeAspect="1"/>
          </p:cNvPicPr>
          <p:nvPr/>
        </p:nvPicPr>
        <p:blipFill>
          <a:blip r:embed="rId4"/>
          <a:srcRect t="1" r="20182" b="-26597"/>
          <a:stretch>
            <a:fillRect/>
          </a:stretch>
        </p:blipFill>
        <p:spPr>
          <a:xfrm>
            <a:off x="-28893" y="5133144"/>
            <a:ext cx="32976185" cy="1953456"/>
          </a:xfrm>
          <a:prstGeom prst="rect">
            <a:avLst/>
          </a:prstGeom>
        </p:spPr>
      </p:pic>
      <p:pic>
        <p:nvPicPr>
          <p:cNvPr id="16" name="Picture 15" descr="HIV Outpatient Program logo">
            <a:extLst>
              <a:ext uri="{FF2B5EF4-FFF2-40B4-BE49-F238E27FC236}">
                <a16:creationId xmlns:a16="http://schemas.microsoft.com/office/drawing/2014/main" id="{43A3F671-9BD8-65E8-8CBF-A7506E8EE29E}"/>
              </a:ext>
            </a:extLst>
          </p:cNvPr>
          <p:cNvPicPr>
            <a:picLocks noChangeAspect="1"/>
          </p:cNvPicPr>
          <p:nvPr/>
        </p:nvPicPr>
        <p:blipFill>
          <a:blip r:embed="rId5"/>
          <a:stretch>
            <a:fillRect/>
          </a:stretch>
        </p:blipFill>
        <p:spPr>
          <a:xfrm>
            <a:off x="26482730" y="1569794"/>
            <a:ext cx="5423812" cy="2439055"/>
          </a:xfrm>
          <a:prstGeom prst="rect">
            <a:avLst/>
          </a:prstGeom>
        </p:spPr>
      </p:pic>
      <p:sp>
        <p:nvSpPr>
          <p:cNvPr id="8" name="Rectangle 7">
            <a:extLst>
              <a:ext uri="{FF2B5EF4-FFF2-40B4-BE49-F238E27FC236}">
                <a16:creationId xmlns:a16="http://schemas.microsoft.com/office/drawing/2014/main" id="{EAA115B6-C8E1-F4A8-1607-4CF791C1AAD8}"/>
              </a:ext>
              <a:ext uri="{C183D7F6-B498-43B3-948B-1728B52AA6E4}">
                <adec:decorative xmlns:adec="http://schemas.microsoft.com/office/drawing/2017/decorative" val="1"/>
              </a:ext>
            </a:extLst>
          </p:cNvPr>
          <p:cNvSpPr/>
          <p:nvPr/>
        </p:nvSpPr>
        <p:spPr>
          <a:xfrm>
            <a:off x="0" y="7425908"/>
            <a:ext cx="19117387" cy="2105049"/>
          </a:xfrm>
          <a:prstGeom prst="rect">
            <a:avLst/>
          </a:prstGeom>
          <a:solidFill>
            <a:srgbClr val="47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991950" y="8297793"/>
            <a:ext cx="8736022" cy="580928"/>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FFC423"/>
                </a:solidFill>
                <a:effectLst>
                  <a:outerShdw blurRad="38100" dist="38100" dir="2700000" algn="tl">
                    <a:srgbClr val="000000">
                      <a:alpha val="43137"/>
                    </a:srgbClr>
                  </a:outerShdw>
                </a:effectLst>
                <a:latin typeface="Modern Love" panose="04090805081005020601" pitchFamily="82" charset="0"/>
                <a:ea typeface="Cambria" panose="02040503050406030204" pitchFamily="18" charset="0"/>
                <a:cs typeface="Arial" panose="020B0604020202020204" pitchFamily="34" charset="0"/>
              </a:rPr>
              <a:t>Background</a:t>
            </a:r>
            <a:r>
              <a:rPr lang="en-US" sz="8000" dirty="0">
                <a:solidFill>
                  <a:srgbClr val="FDD023"/>
                </a:solidFill>
                <a:effectLst>
                  <a:outerShdw blurRad="38100" dist="38100" dir="2700000" algn="tl">
                    <a:srgbClr val="000000">
                      <a:alpha val="43137"/>
                    </a:srgbClr>
                  </a:outerShdw>
                </a:effectLst>
                <a:latin typeface="Modern Love" panose="04090805081005020601" pitchFamily="82" charset="0"/>
                <a:ea typeface="Cambria" panose="02040503050406030204" pitchFamily="18" charset="0"/>
                <a:cs typeface="Arial" panose="020B0604020202020204" pitchFamily="34" charset="0"/>
              </a:rPr>
              <a:t> </a:t>
            </a:r>
          </a:p>
        </p:txBody>
      </p:sp>
      <p:sp>
        <p:nvSpPr>
          <p:cNvPr id="4" name="Rectangle 3">
            <a:extLst>
              <a:ext uri="{FF2B5EF4-FFF2-40B4-BE49-F238E27FC236}">
                <a16:creationId xmlns:a16="http://schemas.microsoft.com/office/drawing/2014/main" id="{87651D60-B6C4-50B3-2336-83C415FC7443}"/>
              </a:ext>
              <a:ext uri="{C183D7F6-B498-43B3-948B-1728B52AA6E4}">
                <adec:decorative xmlns:adec="http://schemas.microsoft.com/office/drawing/2017/decorative" val="1"/>
              </a:ext>
            </a:extLst>
          </p:cNvPr>
          <p:cNvSpPr/>
          <p:nvPr/>
        </p:nvSpPr>
        <p:spPr>
          <a:xfrm>
            <a:off x="18745201" y="7424094"/>
            <a:ext cx="14202091" cy="2105049"/>
          </a:xfrm>
          <a:prstGeom prst="rect">
            <a:avLst/>
          </a:prstGeom>
          <a:solidFill>
            <a:srgbClr val="472E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descr="Manifestation of Kaposi Sarcoma">
            <a:extLst>
              <a:ext uri="{FF2B5EF4-FFF2-40B4-BE49-F238E27FC236}">
                <a16:creationId xmlns:a16="http://schemas.microsoft.com/office/drawing/2014/main" id="{F9B288D2-0B22-337B-9B97-1A89CE2E8811}"/>
              </a:ext>
            </a:extLst>
          </p:cNvPr>
          <p:cNvGrpSpPr/>
          <p:nvPr/>
        </p:nvGrpSpPr>
        <p:grpSpPr>
          <a:xfrm>
            <a:off x="10240820" y="7848600"/>
            <a:ext cx="8876567" cy="8031893"/>
            <a:chOff x="10753062" y="7544172"/>
            <a:chExt cx="8876567" cy="8031893"/>
          </a:xfrm>
        </p:grpSpPr>
        <p:pic>
          <p:nvPicPr>
            <p:cNvPr id="25" name="Picture 24">
              <a:extLst>
                <a:ext uri="{FF2B5EF4-FFF2-40B4-BE49-F238E27FC236}">
                  <a16:creationId xmlns:a16="http://schemas.microsoft.com/office/drawing/2014/main" id="{9E988D08-804F-64D5-31ED-EF2AFF2CC72A}"/>
                </a:ext>
              </a:extLst>
            </p:cNvPr>
            <p:cNvPicPr>
              <a:picLocks noChangeAspect="1"/>
            </p:cNvPicPr>
            <p:nvPr/>
          </p:nvPicPr>
          <p:blipFill>
            <a:blip r:embed="rId6"/>
            <a:srcRect l="12296" r="9826"/>
            <a:stretch>
              <a:fillRect/>
            </a:stretch>
          </p:blipFill>
          <p:spPr>
            <a:xfrm>
              <a:off x="10753939" y="7544173"/>
              <a:ext cx="4357716" cy="3934103"/>
            </a:xfrm>
            <a:prstGeom prst="rect">
              <a:avLst/>
            </a:prstGeom>
            <a:ln w="152400">
              <a:solidFill>
                <a:srgbClr val="472E91"/>
              </a:solidFill>
            </a:ln>
          </p:spPr>
        </p:pic>
        <p:pic>
          <p:nvPicPr>
            <p:cNvPr id="28" name="Picture 27">
              <a:extLst>
                <a:ext uri="{FF2B5EF4-FFF2-40B4-BE49-F238E27FC236}">
                  <a16:creationId xmlns:a16="http://schemas.microsoft.com/office/drawing/2014/main" id="{6CBB2AAA-384C-5074-820F-FA00BA5A74C2}"/>
                </a:ext>
              </a:extLst>
            </p:cNvPr>
            <p:cNvPicPr>
              <a:picLocks noChangeAspect="1"/>
            </p:cNvPicPr>
            <p:nvPr/>
          </p:nvPicPr>
          <p:blipFill>
            <a:blip r:embed="rId7"/>
            <a:srcRect t="4622" r="1937"/>
            <a:stretch>
              <a:fillRect/>
            </a:stretch>
          </p:blipFill>
          <p:spPr>
            <a:xfrm>
              <a:off x="10753062" y="11656552"/>
              <a:ext cx="3278832" cy="3919512"/>
            </a:xfrm>
            <a:prstGeom prst="rect">
              <a:avLst/>
            </a:prstGeom>
            <a:ln w="152400">
              <a:solidFill>
                <a:srgbClr val="472E91"/>
              </a:solidFill>
            </a:ln>
          </p:spPr>
        </p:pic>
        <p:pic>
          <p:nvPicPr>
            <p:cNvPr id="36" name="Picture 35">
              <a:extLst>
                <a:ext uri="{FF2B5EF4-FFF2-40B4-BE49-F238E27FC236}">
                  <a16:creationId xmlns:a16="http://schemas.microsoft.com/office/drawing/2014/main" id="{25499F23-67E6-8209-C9D9-956B855BBC84}"/>
                </a:ext>
              </a:extLst>
            </p:cNvPr>
            <p:cNvPicPr>
              <a:picLocks noChangeAspect="1"/>
            </p:cNvPicPr>
            <p:nvPr/>
          </p:nvPicPr>
          <p:blipFill>
            <a:blip r:embed="rId8"/>
            <a:srcRect r="16826" b="855"/>
            <a:stretch>
              <a:fillRect/>
            </a:stretch>
          </p:blipFill>
          <p:spPr>
            <a:xfrm>
              <a:off x="15288069" y="7544172"/>
              <a:ext cx="4341560" cy="3934104"/>
            </a:xfrm>
            <a:prstGeom prst="rect">
              <a:avLst/>
            </a:prstGeom>
            <a:ln w="152400">
              <a:solidFill>
                <a:srgbClr val="472E91"/>
              </a:solidFill>
            </a:ln>
          </p:spPr>
        </p:pic>
        <p:pic>
          <p:nvPicPr>
            <p:cNvPr id="44" name="Picture 43">
              <a:extLst>
                <a:ext uri="{FF2B5EF4-FFF2-40B4-BE49-F238E27FC236}">
                  <a16:creationId xmlns:a16="http://schemas.microsoft.com/office/drawing/2014/main" id="{1B8B6992-BF63-D40E-A95B-8D12FB9A472D}"/>
                </a:ext>
              </a:extLst>
            </p:cNvPr>
            <p:cNvPicPr>
              <a:picLocks noChangeAspect="1"/>
            </p:cNvPicPr>
            <p:nvPr/>
          </p:nvPicPr>
          <p:blipFill>
            <a:blip r:embed="rId9"/>
            <a:srcRect b="825"/>
            <a:stretch>
              <a:fillRect/>
            </a:stretch>
          </p:blipFill>
          <p:spPr>
            <a:xfrm>
              <a:off x="14273071" y="11674409"/>
              <a:ext cx="5356558" cy="3901656"/>
            </a:xfrm>
            <a:prstGeom prst="rect">
              <a:avLst/>
            </a:prstGeom>
            <a:ln w="152400">
              <a:solidFill>
                <a:srgbClr val="472E91"/>
              </a:solidFill>
            </a:ln>
          </p:spPr>
        </p:pic>
      </p:grpSp>
      <p:pic>
        <p:nvPicPr>
          <p:cNvPr id="42" name="Picture 41" descr="Oral lesion of Kaposi Sarcoma">
            <a:extLst>
              <a:ext uri="{FF2B5EF4-FFF2-40B4-BE49-F238E27FC236}">
                <a16:creationId xmlns:a16="http://schemas.microsoft.com/office/drawing/2014/main" id="{8DD7ECDF-C8A1-2E90-12B9-E2AE253EF6D8}"/>
              </a:ext>
            </a:extLst>
          </p:cNvPr>
          <p:cNvPicPr>
            <a:picLocks noChangeAspect="1"/>
          </p:cNvPicPr>
          <p:nvPr/>
        </p:nvPicPr>
        <p:blipFill>
          <a:blip r:embed="rId10"/>
          <a:stretch>
            <a:fillRect/>
          </a:stretch>
        </p:blipFill>
        <p:spPr>
          <a:xfrm>
            <a:off x="19631112" y="7848600"/>
            <a:ext cx="3591014" cy="3906015"/>
          </a:xfrm>
          <a:prstGeom prst="rect">
            <a:avLst/>
          </a:prstGeom>
          <a:ln w="152400">
            <a:solidFill>
              <a:srgbClr val="472E91"/>
            </a:solidFill>
          </a:ln>
        </p:spPr>
      </p:pic>
      <p:sp>
        <p:nvSpPr>
          <p:cNvPr id="26" name="Rectangle 25">
            <a:extLst>
              <a:ext uri="{FF2B5EF4-FFF2-40B4-BE49-F238E27FC236}">
                <a16:creationId xmlns:a16="http://schemas.microsoft.com/office/drawing/2014/main" id="{06FA26A0-BB4A-5944-34B9-3997E77F597C}"/>
              </a:ext>
            </a:extLst>
          </p:cNvPr>
          <p:cNvSpPr/>
          <p:nvPr/>
        </p:nvSpPr>
        <p:spPr>
          <a:xfrm>
            <a:off x="24000784" y="7609032"/>
            <a:ext cx="7423883" cy="1976977"/>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FFC423"/>
                </a:solidFill>
                <a:effectLst>
                  <a:outerShdw blurRad="38100" dist="38100" dir="2700000" algn="tl">
                    <a:srgbClr val="000000">
                      <a:alpha val="43137"/>
                    </a:srgbClr>
                  </a:outerShdw>
                </a:effectLst>
                <a:latin typeface="Modern Love" panose="04090805081005020601" pitchFamily="82" charset="0"/>
                <a:ea typeface="Cambria" panose="02040503050406030204" pitchFamily="18" charset="0"/>
                <a:cs typeface="Arial" panose="020B0604020202020204" pitchFamily="34" charset="0"/>
              </a:rPr>
              <a:t>Methods </a:t>
            </a:r>
          </a:p>
        </p:txBody>
      </p:sp>
      <p:sp>
        <p:nvSpPr>
          <p:cNvPr id="40" name="TextBox 12"/>
          <p:cNvSpPr txBox="1">
            <a:spLocks noChangeArrowheads="1"/>
          </p:cNvSpPr>
          <p:nvPr/>
        </p:nvSpPr>
        <p:spPr bwMode="auto">
          <a:xfrm>
            <a:off x="450953" y="10737407"/>
            <a:ext cx="9744184" cy="7906887"/>
          </a:xfrm>
          <a:prstGeom prst="rect">
            <a:avLst/>
          </a:prstGeom>
          <a:noFill/>
          <a:ln w="76200">
            <a:noFill/>
            <a:miter lim="800000"/>
            <a:headEnd/>
            <a:tailEnd/>
          </a:ln>
          <a:effectLst/>
        </p:spPr>
        <p:txBody>
          <a:bodyPr wrap="square" lIns="563936" tIns="281967" rIns="563936" bIns="281967" anchor="ctr">
            <a:noAutofit/>
          </a:bodyPr>
          <a:lstStyle/>
          <a:p>
            <a:pPr marL="571500" indent="-571500">
              <a:spcBef>
                <a:spcPts val="0"/>
              </a:spcBef>
              <a:spcAft>
                <a:spcPts val="600"/>
              </a:spcAft>
              <a:buFont typeface="Arial" panose="020B0604020202020204" pitchFamily="34" charset="0"/>
              <a:buChar char="•"/>
            </a:pPr>
            <a:r>
              <a:rPr lang="en-US" sz="3600" dirty="0">
                <a:solidFill>
                  <a:srgbClr val="472E91"/>
                </a:solidFill>
                <a:latin typeface="Arial" panose="020B0604020202020204" pitchFamily="34" charset="0"/>
                <a:cs typeface="Arial" panose="020B0604020202020204" pitchFamily="34" charset="0"/>
              </a:rPr>
              <a:t>Kaposi sarcoma (KS) is an AIDS‑defining malignancy associated with Human Herpesvirus 8 (HHV‑8).  </a:t>
            </a:r>
          </a:p>
          <a:p>
            <a:pPr marL="571500" indent="-571500">
              <a:spcBef>
                <a:spcPts val="0"/>
              </a:spcBef>
              <a:spcAft>
                <a:spcPts val="600"/>
              </a:spcAft>
              <a:buFont typeface="Arial" panose="020B0604020202020204" pitchFamily="34" charset="0"/>
              <a:buChar char="•"/>
            </a:pPr>
            <a:r>
              <a:rPr lang="en-US" sz="3600" dirty="0">
                <a:solidFill>
                  <a:srgbClr val="472E91"/>
                </a:solidFill>
                <a:latin typeface="Arial" panose="020B0604020202020204" pitchFamily="34" charset="0"/>
                <a:cs typeface="Arial" panose="020B0604020202020204" pitchFamily="34" charset="0"/>
              </a:rPr>
              <a:t>It presents with a wide range of manifestations, from localized lesions to disseminated multi-system involvement. </a:t>
            </a:r>
          </a:p>
          <a:p>
            <a:pPr marL="571500" indent="-571500">
              <a:spcBef>
                <a:spcPts val="0"/>
              </a:spcBef>
              <a:spcAft>
                <a:spcPts val="600"/>
              </a:spcAft>
              <a:buFont typeface="Arial" panose="020B0604020202020204" pitchFamily="34" charset="0"/>
              <a:buChar char="•"/>
            </a:pPr>
            <a:r>
              <a:rPr lang="en-US" sz="3600" dirty="0">
                <a:solidFill>
                  <a:srgbClr val="472E91"/>
                </a:solidFill>
                <a:latin typeface="Arial" panose="020B0604020202020204" pitchFamily="34" charset="0"/>
                <a:cs typeface="Arial" panose="020B0604020202020204" pitchFamily="34" charset="0"/>
              </a:rPr>
              <a:t>Antiretroviral therapy (ART) is the cornerstone of KS management, with chemotherapy considered when appropriate.  </a:t>
            </a:r>
          </a:p>
          <a:p>
            <a:pPr marL="571500" lvl="0" indent="-571500">
              <a:spcBef>
                <a:spcPts val="0"/>
              </a:spcBef>
              <a:spcAft>
                <a:spcPts val="600"/>
              </a:spcAft>
              <a:buFont typeface="Arial" panose="020B0604020202020204" pitchFamily="34" charset="0"/>
              <a:buChar char="•"/>
              <a:defRPr/>
            </a:pPr>
            <a:r>
              <a:rPr lang="en-US" sz="3600" dirty="0">
                <a:solidFill>
                  <a:srgbClr val="472E91"/>
                </a:solidFill>
                <a:latin typeface="Arial" panose="020B0604020202020204" pitchFamily="34" charset="0"/>
                <a:cs typeface="Arial" panose="020B0604020202020204" pitchFamily="34" charset="0"/>
              </a:rPr>
              <a:t>In 2022, Louisiana ranked 4th in the United States for new HIV diagnoses. </a:t>
            </a:r>
          </a:p>
          <a:p>
            <a:pPr marL="571500" lvl="0" indent="-571500">
              <a:spcBef>
                <a:spcPts val="0"/>
              </a:spcBef>
              <a:spcAft>
                <a:spcPts val="600"/>
              </a:spcAft>
              <a:buFont typeface="Arial" panose="020B0604020202020204" pitchFamily="34" charset="0"/>
              <a:buChar char="•"/>
              <a:defRPr/>
            </a:pPr>
            <a:r>
              <a:rPr lang="en-US" sz="3600" dirty="0">
                <a:solidFill>
                  <a:srgbClr val="472E91"/>
                </a:solidFill>
                <a:latin typeface="Arial" panose="020B0604020202020204" pitchFamily="34" charset="0"/>
                <a:cs typeface="Arial" panose="020B0604020202020204" pitchFamily="34" charset="0"/>
              </a:rPr>
              <a:t>As of June 2025, nearly half (47%) of people with HIV (PWH) in Louisiana had an AIDS diagnosis. </a:t>
            </a:r>
          </a:p>
          <a:p>
            <a:pPr marL="571500" indent="-571500">
              <a:spcBef>
                <a:spcPts val="0"/>
              </a:spcBef>
              <a:spcAft>
                <a:spcPts val="600"/>
              </a:spcAft>
              <a:buFont typeface="Arial" panose="020B0604020202020204" pitchFamily="34" charset="0"/>
              <a:buChar char="•"/>
            </a:pPr>
            <a:endParaRPr lang="en-US" sz="3600" dirty="0">
              <a:solidFill>
                <a:srgbClr val="472E9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A0B29A15-1997-60DC-A7FC-41FD670002CC}"/>
              </a:ext>
            </a:extLst>
          </p:cNvPr>
          <p:cNvSpPr txBox="1"/>
          <p:nvPr/>
        </p:nvSpPr>
        <p:spPr>
          <a:xfrm>
            <a:off x="10278558" y="16067544"/>
            <a:ext cx="8864775" cy="2677656"/>
          </a:xfrm>
          <a:prstGeom prst="rect">
            <a:avLst/>
          </a:prstGeom>
          <a:noFill/>
        </p:spPr>
        <p:txBody>
          <a:bodyPr wrap="square">
            <a:spAutoFit/>
          </a:bodyPr>
          <a:lstStyle/>
          <a:p>
            <a:r>
              <a:rPr lang="en-US" sz="2400" b="1" i="0" dirty="0">
                <a:solidFill>
                  <a:schemeClr val="bg1"/>
                </a:solidFill>
                <a:effectLst/>
                <a:latin typeface="Aptos" panose="020B0004020202020204" pitchFamily="34" charset="0"/>
              </a:rPr>
              <a:t>Figure 1. </a:t>
            </a:r>
            <a:r>
              <a:rPr lang="en-US" sz="2400" b="1" dirty="0">
                <a:solidFill>
                  <a:schemeClr val="bg1"/>
                </a:solidFill>
                <a:latin typeface="Aptos" panose="020B0004020202020204" pitchFamily="34" charset="0"/>
              </a:rPr>
              <a:t>Clinical manifestation of Kaposi Sarcoma. </a:t>
            </a:r>
            <a:r>
              <a:rPr lang="en-US" sz="2400" dirty="0">
                <a:solidFill>
                  <a:schemeClr val="bg1"/>
                </a:solidFill>
                <a:latin typeface="Aptos" panose="020B0004020202020204" pitchFamily="34" charset="0"/>
              </a:rPr>
              <a:t>Cutaneous violaceous patches of KS (top left), hyperemic lesions found in bronchoscopy (top middle), colonic involvement of KS found in colonoscopy (bottom left), and hepatic involvement of KS demonstrated by CT scan (bottom right). </a:t>
            </a:r>
            <a:r>
              <a:rPr lang="en-US" sz="2400" b="1" dirty="0">
                <a:solidFill>
                  <a:schemeClr val="bg1"/>
                </a:solidFill>
                <a:latin typeface="Aptos" panose="020B0004020202020204" pitchFamily="34" charset="0"/>
              </a:rPr>
              <a:t>From </a:t>
            </a:r>
            <a:r>
              <a:rPr lang="en-US" sz="2400" dirty="0">
                <a:solidFill>
                  <a:schemeClr val="bg1"/>
                </a:solidFill>
                <a:latin typeface="Aptos" panose="020B0004020202020204" pitchFamily="34" charset="0"/>
              </a:rPr>
              <a:t>“Visual Guide to Opportunistic Infections in People With HIV.” Epling et al, 2025. </a:t>
            </a:r>
            <a:r>
              <a:rPr lang="en-US" sz="2400" b="0" i="0" dirty="0">
                <a:solidFill>
                  <a:schemeClr val="bg1"/>
                </a:solidFill>
                <a:effectLst/>
                <a:latin typeface="Aptos" panose="020B0004020202020204" pitchFamily="34" charset="0"/>
              </a:rPr>
              <a:t>Top Antivir Med. 2025 Sep;33(4s):605-650. </a:t>
            </a:r>
            <a:endParaRPr lang="en-US" sz="2400" dirty="0">
              <a:solidFill>
                <a:schemeClr val="bg1"/>
              </a:solidFill>
              <a:latin typeface="Aptos" panose="020B0004020202020204" pitchFamily="34" charset="0"/>
            </a:endParaRPr>
          </a:p>
        </p:txBody>
      </p:sp>
      <p:sp>
        <p:nvSpPr>
          <p:cNvPr id="68" name="Rectangle 67">
            <a:extLst>
              <a:ext uri="{FF2B5EF4-FFF2-40B4-BE49-F238E27FC236}">
                <a16:creationId xmlns:a16="http://schemas.microsoft.com/office/drawing/2014/main" id="{18303AB6-8A4B-7D46-41A8-80552048559D}"/>
              </a:ext>
              <a:ext uri="{C183D7F6-B498-43B3-948B-1728B52AA6E4}">
                <adec:decorative xmlns:adec="http://schemas.microsoft.com/office/drawing/2017/decorative" val="1"/>
              </a:ext>
            </a:extLst>
          </p:cNvPr>
          <p:cNvSpPr/>
          <p:nvPr/>
        </p:nvSpPr>
        <p:spPr>
          <a:xfrm>
            <a:off x="-1" y="19294385"/>
            <a:ext cx="32918400" cy="16536735"/>
          </a:xfrm>
          <a:prstGeom prst="rect">
            <a:avLst/>
          </a:prstGeom>
          <a:solidFill>
            <a:srgbClr val="FEED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2">
            <a:extLst>
              <a:ext uri="{FF2B5EF4-FFF2-40B4-BE49-F238E27FC236}">
                <a16:creationId xmlns:a16="http://schemas.microsoft.com/office/drawing/2014/main" id="{9B789C92-7013-416F-AEFD-5E44443B74D7}"/>
              </a:ext>
            </a:extLst>
          </p:cNvPr>
          <p:cNvSpPr txBox="1">
            <a:spLocks noChangeArrowheads="1"/>
          </p:cNvSpPr>
          <p:nvPr/>
        </p:nvSpPr>
        <p:spPr bwMode="auto">
          <a:xfrm>
            <a:off x="8458004" y="21374977"/>
            <a:ext cx="12674587" cy="12597457"/>
          </a:xfrm>
          <a:prstGeom prst="rect">
            <a:avLst/>
          </a:prstGeom>
          <a:noFill/>
          <a:ln w="76200">
            <a:noFill/>
            <a:miter lim="800000"/>
            <a:headEnd/>
            <a:tailEnd/>
          </a:ln>
          <a:effectLst/>
        </p:spPr>
        <p:txBody>
          <a:bodyPr wrap="square" lIns="563936" tIns="281967" rIns="563936" bIns="281967">
            <a:noAutofit/>
          </a:bodyPr>
          <a:lstStyle/>
          <a:p>
            <a:pPr marL="571500" indent="-571500">
              <a:spcBef>
                <a:spcPts val="0"/>
              </a:spcBef>
              <a:spcAft>
                <a:spcPts val="300"/>
              </a:spcAft>
              <a:buFont typeface="Arial" panose="020B0604020202020204" pitchFamily="34" charset="0"/>
              <a:buChar char="•"/>
            </a:pPr>
            <a:r>
              <a:rPr lang="en-US" sz="3600" kern="100" dirty="0">
                <a:solidFill>
                  <a:srgbClr val="461D7C"/>
                </a:solidFill>
                <a:latin typeface="Arial" panose="020B0604020202020204" pitchFamily="34" charset="0"/>
                <a:ea typeface="Cambria" panose="02040503050406030204" pitchFamily="18" charset="0"/>
                <a:cs typeface="Arial" panose="020B0604020202020204" pitchFamily="34" charset="0"/>
              </a:rPr>
              <a:t>A total of 37 PWH with KS were identified: 31 male, 3 female, and 3 transgender female. </a:t>
            </a:r>
          </a:p>
          <a:p>
            <a:pPr marL="571500" indent="-571500">
              <a:spcBef>
                <a:spcPts val="0"/>
              </a:spcBef>
              <a:spcAft>
                <a:spcPts val="300"/>
              </a:spcAft>
              <a:buFont typeface="Arial" panose="020B0604020202020204" pitchFamily="34" charset="0"/>
              <a:buChar char="•"/>
            </a:pPr>
            <a:r>
              <a:rPr lang="en-US" sz="3600" kern="100" dirty="0">
                <a:solidFill>
                  <a:srgbClr val="461D7C"/>
                </a:solidFill>
                <a:latin typeface="Arial" panose="020B0604020202020204" pitchFamily="34" charset="0"/>
                <a:ea typeface="Cambria" panose="02040503050406030204" pitchFamily="18" charset="0"/>
                <a:cs typeface="Arial" panose="020B0604020202020204" pitchFamily="34" charset="0"/>
              </a:rPr>
              <a:t>Most patients were African American (28, 76%) and men who have sex with men (MSM) (26, 70%). </a:t>
            </a:r>
          </a:p>
          <a:p>
            <a:pPr marL="571500" indent="-571500">
              <a:spcBef>
                <a:spcPts val="0"/>
              </a:spcBef>
              <a:spcAft>
                <a:spcPts val="300"/>
              </a:spcAft>
              <a:buFont typeface="Arial" panose="020B0604020202020204" pitchFamily="34" charset="0"/>
              <a:buChar char="•"/>
            </a:pPr>
            <a:r>
              <a:rPr lang="en-US" sz="3600" kern="100" dirty="0">
                <a:solidFill>
                  <a:srgbClr val="461D7C"/>
                </a:solidFill>
                <a:latin typeface="Arial" panose="020B0604020202020204" pitchFamily="34" charset="0"/>
                <a:ea typeface="Cambria" panose="02040503050406030204" pitchFamily="18" charset="0"/>
                <a:cs typeface="Arial" panose="020B0604020202020204" pitchFamily="34" charset="0"/>
              </a:rPr>
              <a:t>At diagnosis, 72% had CD4 count less than 200, and 89% were not virally suppressed (HIV-1 PCR &gt;200 copies/mL). </a:t>
            </a:r>
          </a:p>
          <a:p>
            <a:pPr marL="571500" indent="-571500">
              <a:spcBef>
                <a:spcPts val="0"/>
              </a:spcBef>
              <a:spcAft>
                <a:spcPts val="300"/>
              </a:spcAft>
              <a:buFont typeface="Arial" panose="020B0604020202020204" pitchFamily="34" charset="0"/>
              <a:buChar char="•"/>
            </a:pPr>
            <a:r>
              <a:rPr lang="en-US" sz="3600" kern="100" dirty="0">
                <a:solidFill>
                  <a:srgbClr val="461D7C"/>
                </a:solidFill>
                <a:latin typeface="Arial" panose="020B0604020202020204" pitchFamily="34" charset="0"/>
                <a:ea typeface="Cambria" panose="02040503050406030204" pitchFamily="18" charset="0"/>
                <a:cs typeface="Arial" panose="020B0604020202020204" pitchFamily="34" charset="0"/>
              </a:rPr>
              <a:t>KS manifestations included: cutaneous (25, 68%), mucosal (12, 32%), lymph node (8, 22%), respiratory (7, 19%), visceral (6, 16%), and bone involvement (2, 5%).  </a:t>
            </a:r>
          </a:p>
          <a:p>
            <a:pPr marL="571500" indent="-571500">
              <a:spcBef>
                <a:spcPts val="0"/>
              </a:spcBef>
              <a:spcAft>
                <a:spcPts val="300"/>
              </a:spcAft>
              <a:buFont typeface="Arial" panose="020B0604020202020204" pitchFamily="34" charset="0"/>
              <a:buChar char="•"/>
            </a:pPr>
            <a:r>
              <a:rPr lang="en-US" sz="3600" kern="100" dirty="0">
                <a:solidFill>
                  <a:srgbClr val="461D7C"/>
                </a:solidFill>
                <a:latin typeface="Arial" panose="020B0604020202020204" pitchFamily="34" charset="0"/>
                <a:ea typeface="Cambria" panose="02040503050406030204" pitchFamily="18" charset="0"/>
                <a:cs typeface="Arial" panose="020B0604020202020204" pitchFamily="34" charset="0"/>
              </a:rPr>
              <a:t>21 patients (57%) received chemotherapy, most commonly doxorubicin (16), followed by paclitaxel (6). </a:t>
            </a:r>
          </a:p>
          <a:p>
            <a:pPr marL="571500" indent="-571500">
              <a:spcBef>
                <a:spcPts val="0"/>
              </a:spcBef>
              <a:spcAft>
                <a:spcPts val="300"/>
              </a:spcAft>
              <a:buFont typeface="Arial" panose="020B0604020202020204" pitchFamily="34" charset="0"/>
              <a:buChar char="•"/>
            </a:pPr>
            <a:r>
              <a:rPr lang="en-US" sz="3600" kern="100" dirty="0">
                <a:solidFill>
                  <a:srgbClr val="461D7C"/>
                </a:solidFill>
                <a:latin typeface="Arial" panose="020B0604020202020204" pitchFamily="34" charset="0"/>
                <a:ea typeface="Cambria" panose="02040503050406030204" pitchFamily="18" charset="0"/>
                <a:cs typeface="Arial" panose="020B0604020202020204" pitchFamily="34" charset="0"/>
              </a:rPr>
              <a:t>21 patients (57%) achieved remission, and the five‑year survival was 57%.   </a:t>
            </a:r>
          </a:p>
        </p:txBody>
      </p:sp>
      <p:graphicFrame>
        <p:nvGraphicFramePr>
          <p:cNvPr id="71" name="Table 70">
            <a:extLst>
              <a:ext uri="{FF2B5EF4-FFF2-40B4-BE49-F238E27FC236}">
                <a16:creationId xmlns:a16="http://schemas.microsoft.com/office/drawing/2014/main" id="{76A58EC0-AFF3-12D7-3C24-968630E4741C}"/>
              </a:ext>
            </a:extLst>
          </p:cNvPr>
          <p:cNvGraphicFramePr>
            <a:graphicFrameLocks noGrp="1"/>
          </p:cNvGraphicFramePr>
          <p:nvPr>
            <p:extLst>
              <p:ext uri="{D42A27DB-BD31-4B8C-83A1-F6EECF244321}">
                <p14:modId xmlns:p14="http://schemas.microsoft.com/office/powerpoint/2010/main" val="2814639591"/>
              </p:ext>
            </p:extLst>
          </p:nvPr>
        </p:nvGraphicFramePr>
        <p:xfrm>
          <a:off x="461839" y="20001204"/>
          <a:ext cx="8189278" cy="6675120"/>
        </p:xfrm>
        <a:graphic>
          <a:graphicData uri="http://schemas.openxmlformats.org/drawingml/2006/table">
            <a:tbl>
              <a:tblPr firstRow="1" firstCol="1" bandRow="1"/>
              <a:tblGrid>
                <a:gridCol w="6309423">
                  <a:extLst>
                    <a:ext uri="{9D8B030D-6E8A-4147-A177-3AD203B41FA5}">
                      <a16:colId xmlns:a16="http://schemas.microsoft.com/office/drawing/2014/main" val="1485547028"/>
                    </a:ext>
                  </a:extLst>
                </a:gridCol>
                <a:gridCol w="1879855">
                  <a:extLst>
                    <a:ext uri="{9D8B030D-6E8A-4147-A177-3AD203B41FA5}">
                      <a16:colId xmlns:a16="http://schemas.microsoft.com/office/drawing/2014/main" val="3001975292"/>
                    </a:ext>
                  </a:extLst>
                </a:gridCol>
              </a:tblGrid>
              <a:tr h="270055">
                <a:tc>
                  <a:txBody>
                    <a:bodyPr/>
                    <a:lstStyle/>
                    <a:p>
                      <a:pPr marL="0" marR="0" algn="ctr">
                        <a:lnSpc>
                          <a:spcPct val="100000"/>
                        </a:lnSpc>
                        <a:spcAft>
                          <a:spcPts val="0"/>
                        </a:spcAft>
                        <a:buNone/>
                      </a:pPr>
                      <a:r>
                        <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Patient Characteristics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156082"/>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461D7C"/>
                    </a:solidFill>
                  </a:tcPr>
                </a:tc>
                <a:tc>
                  <a:txBody>
                    <a:bodyPr/>
                    <a:lstStyle/>
                    <a:p>
                      <a:pPr marL="0" marR="0" algn="ctr">
                        <a:lnSpc>
                          <a:spcPct val="100000"/>
                        </a:lnSpc>
                        <a:spcAft>
                          <a:spcPts val="0"/>
                        </a:spcAft>
                        <a:buNone/>
                      </a:pPr>
                      <a:r>
                        <a:rPr lang="en-US" sz="2400" b="1" kern="100" dirty="0">
                          <a:solidFill>
                            <a:srgbClr val="FFFFFF"/>
                          </a:solidFill>
                          <a:effectLst/>
                          <a:latin typeface="Aptos" panose="020B0004020202020204" pitchFamily="34" charset="0"/>
                          <a:ea typeface="Aptos" panose="020B0004020202020204" pitchFamily="34" charset="0"/>
                          <a:cs typeface="Times New Roman" panose="02020603050405020304" pitchFamily="18" charset="0"/>
                        </a:rPr>
                        <a:t>Numbers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156082"/>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156082"/>
                      </a:solidFill>
                      <a:prstDash val="solid"/>
                      <a:round/>
                      <a:headEnd type="none" w="med" len="med"/>
                      <a:tailEnd type="none" w="med" len="med"/>
                    </a:lnB>
                    <a:solidFill>
                      <a:srgbClr val="461D7C"/>
                    </a:solidFill>
                  </a:tcPr>
                </a:tc>
                <a:extLst>
                  <a:ext uri="{0D108BD9-81ED-4DB2-BD59-A6C34878D82A}">
                    <a16:rowId xmlns:a16="http://schemas.microsoft.com/office/drawing/2014/main" val="735257585"/>
                  </a:ext>
                </a:extLst>
              </a:tr>
              <a:tr h="0">
                <a:tc>
                  <a:txBody>
                    <a:bodyPr/>
                    <a:lstStyle/>
                    <a:p>
                      <a:pPr marL="0" marR="0">
                        <a:lnSpc>
                          <a:spcPct val="100000"/>
                        </a:lnSpc>
                        <a:spcAft>
                          <a:spcPts val="0"/>
                        </a:spcAft>
                        <a:buNone/>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Total number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274096061"/>
                  </a:ext>
                </a:extLst>
              </a:tr>
              <a:tr h="0">
                <a:tc>
                  <a:txBody>
                    <a:bodyPr/>
                    <a:lstStyle/>
                    <a:p>
                      <a:pPr marL="0" marR="0">
                        <a:lnSpc>
                          <a:spcPct val="100000"/>
                        </a:lnSpc>
                        <a:spcAft>
                          <a:spcPts val="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Gender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Female</a:t>
                      </a: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Male</a:t>
                      </a: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Transgender female</a:t>
                      </a: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tc>
                  <a:txBody>
                    <a:bodyPr/>
                    <a:lstStyle/>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(8.1%)</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31 (83.8%)</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(8.1%)</a:t>
                      </a: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extLst>
                  <a:ext uri="{0D108BD9-81ED-4DB2-BD59-A6C34878D82A}">
                    <a16:rowId xmlns:a16="http://schemas.microsoft.com/office/drawing/2014/main" val="2143138508"/>
                  </a:ext>
                </a:extLst>
              </a:tr>
              <a:tr h="0">
                <a:tc>
                  <a:txBody>
                    <a:bodyPr/>
                    <a:lstStyle/>
                    <a:p>
                      <a:pPr marL="0" marR="0">
                        <a:lnSpc>
                          <a:spcPct val="100000"/>
                        </a:lnSpc>
                        <a:spcAft>
                          <a:spcPts val="0"/>
                        </a:spcAft>
                        <a:buNone/>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Ethnicity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African American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Asian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Caucasian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Hispanic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28 (75.7%)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7 (18.9%)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 (2.7%)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 (2.7%)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40226985"/>
                  </a:ext>
                </a:extLst>
              </a:tr>
              <a:tr h="50800">
                <a:tc>
                  <a:txBody>
                    <a:bodyPr/>
                    <a:lstStyle/>
                    <a:p>
                      <a:pPr marL="0" marR="0">
                        <a:lnSpc>
                          <a:spcPct val="100000"/>
                        </a:lnSpc>
                        <a:spcAft>
                          <a:spcPts val="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HIV Risk Factor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Gay, bisexual, and other men who have sex with men (GBM)</a:t>
                      </a: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Heterosexual</a:t>
                      </a: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Intravenous drug use</a:t>
                      </a: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tc>
                  <a:txBody>
                    <a:bodyPr/>
                    <a:lstStyle/>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26 (70.3%)</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8 (21.6%)</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(8.1%)</a:t>
                      </a: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extLst>
                  <a:ext uri="{0D108BD9-81ED-4DB2-BD59-A6C34878D82A}">
                    <a16:rowId xmlns:a16="http://schemas.microsoft.com/office/drawing/2014/main" val="1841042563"/>
                  </a:ext>
                </a:extLst>
              </a:tr>
              <a:tr h="0">
                <a:tc>
                  <a:txBody>
                    <a:bodyPr/>
                    <a:lstStyle/>
                    <a:p>
                      <a:pPr marL="0" marR="0">
                        <a:lnSpc>
                          <a:spcPct val="100000"/>
                        </a:lnSpc>
                        <a:spcAft>
                          <a:spcPts val="0"/>
                        </a:spcAft>
                        <a:buNone/>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CD4 when diagnosed with Kaposi Sarcoma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CD4 less than 200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CD4 more than 200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25 (69%)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11 (31%)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013568714"/>
                  </a:ext>
                </a:extLst>
              </a:tr>
              <a:tr h="0">
                <a:tc>
                  <a:txBody>
                    <a:bodyPr/>
                    <a:lstStyle/>
                    <a:p>
                      <a:pPr marL="0" marR="0">
                        <a:lnSpc>
                          <a:spcPct val="100000"/>
                        </a:lnSpc>
                        <a:spcAft>
                          <a:spcPts val="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HIV Suppression when diagnosed with Kaposi Sarcoma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Yes (HIV-1 PCR less than 200 copies/mL)</a:t>
                      </a: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No (HIV-1 PCR more than 200 copies/mL)</a:t>
                      </a: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tc>
                  <a:txBody>
                    <a:bodyPr/>
                    <a:lstStyle/>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(11.1%)</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32 (88.9%)</a:t>
                      </a: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extLst>
                  <a:ext uri="{0D108BD9-81ED-4DB2-BD59-A6C34878D82A}">
                    <a16:rowId xmlns:a16="http://schemas.microsoft.com/office/drawing/2014/main" val="2319276611"/>
                  </a:ext>
                </a:extLst>
              </a:tr>
              <a:tr h="0">
                <a:tc>
                  <a:txBody>
                    <a:bodyPr/>
                    <a:lstStyle/>
                    <a:p>
                      <a:pPr marL="0" marR="0">
                        <a:lnSpc>
                          <a:spcPct val="100000"/>
                        </a:lnSpc>
                        <a:spcAft>
                          <a:spcPts val="0"/>
                        </a:spcAft>
                        <a:buNone/>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Other AIDS-defining illnesses when diagnosed with KS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Yes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No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22 (59.5%)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15 (40.5%)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232419119"/>
                  </a:ext>
                </a:extLst>
              </a:tr>
            </a:tbl>
          </a:graphicData>
        </a:graphic>
      </p:graphicFrame>
      <p:graphicFrame>
        <p:nvGraphicFramePr>
          <p:cNvPr id="72" name="Table 71">
            <a:extLst>
              <a:ext uri="{FF2B5EF4-FFF2-40B4-BE49-F238E27FC236}">
                <a16:creationId xmlns:a16="http://schemas.microsoft.com/office/drawing/2014/main" id="{5EC4582C-24AD-E121-0075-8802511D3016}"/>
              </a:ext>
            </a:extLst>
          </p:cNvPr>
          <p:cNvGraphicFramePr>
            <a:graphicFrameLocks noGrp="1"/>
          </p:cNvGraphicFramePr>
          <p:nvPr>
            <p:extLst>
              <p:ext uri="{D42A27DB-BD31-4B8C-83A1-F6EECF244321}">
                <p14:modId xmlns:p14="http://schemas.microsoft.com/office/powerpoint/2010/main" val="2856028709"/>
              </p:ext>
            </p:extLst>
          </p:nvPr>
        </p:nvGraphicFramePr>
        <p:xfrm>
          <a:off x="461839" y="26686729"/>
          <a:ext cx="8189278" cy="7680960"/>
        </p:xfrm>
        <a:graphic>
          <a:graphicData uri="http://schemas.openxmlformats.org/drawingml/2006/table">
            <a:tbl>
              <a:tblPr firstRow="1" firstCol="1" bandRow="1"/>
              <a:tblGrid>
                <a:gridCol w="6309425">
                  <a:extLst>
                    <a:ext uri="{9D8B030D-6E8A-4147-A177-3AD203B41FA5}">
                      <a16:colId xmlns:a16="http://schemas.microsoft.com/office/drawing/2014/main" val="1064675110"/>
                    </a:ext>
                  </a:extLst>
                </a:gridCol>
                <a:gridCol w="1879853">
                  <a:extLst>
                    <a:ext uri="{9D8B030D-6E8A-4147-A177-3AD203B41FA5}">
                      <a16:colId xmlns:a16="http://schemas.microsoft.com/office/drawing/2014/main" val="3919370918"/>
                    </a:ext>
                  </a:extLst>
                </a:gridCol>
              </a:tblGrid>
              <a:tr h="1737293">
                <a:tc>
                  <a:txBody>
                    <a:bodyPr/>
                    <a:lstStyle/>
                    <a:p>
                      <a:pPr marL="0" marR="0">
                        <a:lnSpc>
                          <a:spcPct val="100000"/>
                        </a:lnSpc>
                        <a:spcAft>
                          <a:spcPts val="0"/>
                        </a:spcAft>
                        <a:buNone/>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Manifestation of Kaposi Sarcoma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Cutaneous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Lymph node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Mucosal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Visceral</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Respiratory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Skeletal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156082"/>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tc>
                  <a:txBody>
                    <a:bodyPr/>
                    <a:lstStyle/>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25 (67.6%)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8 (21.6%)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12 (32.4%)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6 (16.2%)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7 (18.9%)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 (5.4%)</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156082"/>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extLst>
                  <a:ext uri="{0D108BD9-81ED-4DB2-BD59-A6C34878D82A}">
                    <a16:rowId xmlns:a16="http://schemas.microsoft.com/office/drawing/2014/main" val="1775389802"/>
                  </a:ext>
                </a:extLst>
              </a:tr>
              <a:tr h="0">
                <a:tc>
                  <a:txBody>
                    <a:bodyPr/>
                    <a:lstStyle/>
                    <a:p>
                      <a:pPr marL="0" marR="0">
                        <a:lnSpc>
                          <a:spcPct val="100000"/>
                        </a:lnSpc>
                        <a:spcAft>
                          <a:spcPts val="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ACTG Staging System (TIS Staging)</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Good risk</a:t>
                      </a: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Poor risk</a:t>
                      </a: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(8.1%)</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34 (91.9%)</a:t>
                      </a: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586928536"/>
                  </a:ext>
                </a:extLst>
              </a:tr>
              <a:tr h="0">
                <a:tc>
                  <a:txBody>
                    <a:bodyPr/>
                    <a:lstStyle/>
                    <a:p>
                      <a:pPr marL="0" marR="0">
                        <a:lnSpc>
                          <a:spcPct val="100000"/>
                        </a:lnSpc>
                        <a:spcAft>
                          <a:spcPts val="0"/>
                        </a:spcAft>
                        <a:buNone/>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ECOG Performance Status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Grade 0-1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Grade 2 or above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tc>
                  <a:txBody>
                    <a:bodyPr/>
                    <a:lstStyle/>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33 (89.2%)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4 (10.8%)</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extLst>
                  <a:ext uri="{0D108BD9-81ED-4DB2-BD59-A6C34878D82A}">
                    <a16:rowId xmlns:a16="http://schemas.microsoft.com/office/drawing/2014/main" val="4733755"/>
                  </a:ext>
                </a:extLst>
              </a:tr>
              <a:tr h="0">
                <a:tc>
                  <a:txBody>
                    <a:bodyPr/>
                    <a:lstStyle/>
                    <a:p>
                      <a:pPr marL="0" marR="0">
                        <a:lnSpc>
                          <a:spcPct val="100000"/>
                        </a:lnSpc>
                        <a:spcAft>
                          <a:spcPts val="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Chemotherapy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Yes</a:t>
                      </a: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Doxorubicin</a:t>
                      </a: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Doxorubicin with rituximab</a:t>
                      </a: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Paclitaxel</a:t>
                      </a: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No</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21 (56.8%)</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16 (43.2%)</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(5.4%)</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6 (16.2%)</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16 (43.2%)</a:t>
                      </a: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899728460"/>
                  </a:ext>
                </a:extLst>
              </a:tr>
              <a:tr h="0">
                <a:tc>
                  <a:txBody>
                    <a:bodyPr/>
                    <a:lstStyle/>
                    <a:p>
                      <a:pPr marL="0" marR="0">
                        <a:lnSpc>
                          <a:spcPct val="100000"/>
                        </a:lnSpc>
                        <a:spcAft>
                          <a:spcPts val="0"/>
                        </a:spcAft>
                        <a:buNone/>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Remission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Yes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No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tc>
                  <a:txBody>
                    <a:bodyPr/>
                    <a:lstStyle/>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21 (56.8%)</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16 (43.2%)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extLst>
                  <a:ext uri="{0D108BD9-81ED-4DB2-BD59-A6C34878D82A}">
                    <a16:rowId xmlns:a16="http://schemas.microsoft.com/office/drawing/2014/main" val="2755618270"/>
                  </a:ext>
                </a:extLst>
              </a:tr>
              <a:tr h="0">
                <a:tc>
                  <a:txBody>
                    <a:bodyPr/>
                    <a:lstStyle/>
                    <a:p>
                      <a:pPr marL="0" marR="0">
                        <a:lnSpc>
                          <a:spcPct val="100000"/>
                        </a:lnSpc>
                        <a:spcAft>
                          <a:spcPts val="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HIV Suppression 6-12 months after diagnosed with KS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Yes (HIV-1 PCR less than 200 copies/mL)</a:t>
                      </a:r>
                    </a:p>
                    <a:p>
                      <a:pPr marL="0" marR="0">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No (HIV-1 PCR more than 200 copies/mL)</a:t>
                      </a: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tc>
                  <a:txBody>
                    <a:bodyPr/>
                    <a:lstStyle/>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23 (65.7%)</a:t>
                      </a:r>
                    </a:p>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12 (34.3%)</a:t>
                      </a: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590367820"/>
                  </a:ext>
                </a:extLst>
              </a:tr>
              <a:tr h="0">
                <a:tc>
                  <a:txBody>
                    <a:bodyPr/>
                    <a:lstStyle/>
                    <a:p>
                      <a:pPr marL="0" marR="0">
                        <a:lnSpc>
                          <a:spcPct val="100000"/>
                        </a:lnSpc>
                        <a:spcAft>
                          <a:spcPts val="0"/>
                        </a:spcAft>
                        <a:buNone/>
                      </a:pP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5-Year Survival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Alive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Deceased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45B0E1"/>
                      </a:solidFill>
                      <a:prstDash val="solid"/>
                      <a:round/>
                      <a:headEnd type="none" w="med" len="med"/>
                      <a:tailEnd type="none" w="med" len="med"/>
                    </a:lnL>
                    <a:lnR>
                      <a:noFill/>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tc>
                  <a:txBody>
                    <a:bodyPr/>
                    <a:lstStyle/>
                    <a:p>
                      <a:pPr marL="0" marR="0" algn="ctr">
                        <a:lnSpc>
                          <a:spcPct val="100000"/>
                        </a:lnSpc>
                        <a:spcAft>
                          <a:spcPts val="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16 (57.1%)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0000"/>
                        </a:lnSpc>
                        <a:spcAft>
                          <a:spcPts val="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12 (42.9%)</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rgbClr val="45B0E1"/>
                      </a:solidFill>
                      <a:prstDash val="solid"/>
                      <a:round/>
                      <a:headEnd type="none" w="med" len="med"/>
                      <a:tailEnd type="none" w="med" len="med"/>
                    </a:lnR>
                    <a:lnT w="12700" cap="flat" cmpd="sng" algn="ctr">
                      <a:solidFill>
                        <a:srgbClr val="45B0E1"/>
                      </a:solidFill>
                      <a:prstDash val="solid"/>
                      <a:round/>
                      <a:headEnd type="none" w="med" len="med"/>
                      <a:tailEnd type="none" w="med" len="med"/>
                    </a:lnT>
                    <a:lnB w="12700" cap="flat" cmpd="sng" algn="ctr">
                      <a:solidFill>
                        <a:srgbClr val="45B0E1"/>
                      </a:solidFill>
                      <a:prstDash val="solid"/>
                      <a:round/>
                      <a:headEnd type="none" w="med" len="med"/>
                      <a:tailEnd type="none" w="med" len="med"/>
                    </a:lnB>
                    <a:solidFill>
                      <a:schemeClr val="bg1"/>
                    </a:solidFill>
                  </a:tcPr>
                </a:tc>
                <a:extLst>
                  <a:ext uri="{0D108BD9-81ED-4DB2-BD59-A6C34878D82A}">
                    <a16:rowId xmlns:a16="http://schemas.microsoft.com/office/drawing/2014/main" val="3266710190"/>
                  </a:ext>
                </a:extLst>
              </a:tr>
            </a:tbl>
          </a:graphicData>
        </a:graphic>
      </p:graphicFrame>
      <p:sp>
        <p:nvSpPr>
          <p:cNvPr id="67" name="Rectangle 66">
            <a:extLst>
              <a:ext uri="{FF2B5EF4-FFF2-40B4-BE49-F238E27FC236}">
                <a16:creationId xmlns:a16="http://schemas.microsoft.com/office/drawing/2014/main" id="{937917A8-8925-1F15-23EF-E3A35CB991AA}"/>
              </a:ext>
              <a:ext uri="{C183D7F6-B498-43B3-948B-1728B52AA6E4}">
                <adec:decorative xmlns:adec="http://schemas.microsoft.com/office/drawing/2017/decorative" val="1"/>
              </a:ext>
            </a:extLst>
          </p:cNvPr>
          <p:cNvSpPr/>
          <p:nvPr/>
        </p:nvSpPr>
        <p:spPr>
          <a:xfrm>
            <a:off x="9112957" y="19960712"/>
            <a:ext cx="11472492" cy="1345809"/>
          </a:xfrm>
          <a:prstGeom prst="rect">
            <a:avLst/>
          </a:prstGeom>
          <a:solidFill>
            <a:srgbClr val="FFC4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AA26FC6F-53E7-C53A-BDD7-793B898953B5}"/>
              </a:ext>
            </a:extLst>
          </p:cNvPr>
          <p:cNvSpPr/>
          <p:nvPr/>
        </p:nvSpPr>
        <p:spPr>
          <a:xfrm>
            <a:off x="12451236" y="19743357"/>
            <a:ext cx="4825536" cy="1976977"/>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solidFill>
                  <a:srgbClr val="472E91"/>
                </a:solidFill>
                <a:effectLst>
                  <a:outerShdw blurRad="38100" dist="38100" dir="2700000" algn="tl">
                    <a:srgbClr val="000000">
                      <a:alpha val="43137"/>
                    </a:srgbClr>
                  </a:outerShdw>
                </a:effectLst>
                <a:latin typeface="Modern Love" panose="04090805081005020601" pitchFamily="82" charset="0"/>
                <a:ea typeface="Cambria" panose="02040503050406030204" pitchFamily="18" charset="0"/>
                <a:cs typeface="Arial" panose="020B0604020202020204" pitchFamily="34" charset="0"/>
              </a:rPr>
              <a:t>Results </a:t>
            </a:r>
          </a:p>
        </p:txBody>
      </p:sp>
      <p:graphicFrame>
        <p:nvGraphicFramePr>
          <p:cNvPr id="90" name="Table 89">
            <a:extLst>
              <a:ext uri="{FF2B5EF4-FFF2-40B4-BE49-F238E27FC236}">
                <a16:creationId xmlns:a16="http://schemas.microsoft.com/office/drawing/2014/main" id="{5CC5B498-C407-1A18-22B4-68B6A43AE95E}"/>
              </a:ext>
            </a:extLst>
          </p:cNvPr>
          <p:cNvGraphicFramePr>
            <a:graphicFrameLocks noGrp="1"/>
          </p:cNvGraphicFramePr>
          <p:nvPr>
            <p:extLst>
              <p:ext uri="{D42A27DB-BD31-4B8C-83A1-F6EECF244321}">
                <p14:modId xmlns:p14="http://schemas.microsoft.com/office/powerpoint/2010/main" val="630345536"/>
              </p:ext>
            </p:extLst>
          </p:nvPr>
        </p:nvGraphicFramePr>
        <p:xfrm>
          <a:off x="9120357" y="30411731"/>
          <a:ext cx="11487293" cy="3930963"/>
        </p:xfrm>
        <a:graphic>
          <a:graphicData uri="http://schemas.openxmlformats.org/drawingml/2006/table">
            <a:tbl>
              <a:tblPr firstRow="1" firstCol="1" bandRow="1"/>
              <a:tblGrid>
                <a:gridCol w="3432768">
                  <a:extLst>
                    <a:ext uri="{9D8B030D-6E8A-4147-A177-3AD203B41FA5}">
                      <a16:colId xmlns:a16="http://schemas.microsoft.com/office/drawing/2014/main" val="1479367746"/>
                    </a:ext>
                  </a:extLst>
                </a:gridCol>
                <a:gridCol w="2198995">
                  <a:extLst>
                    <a:ext uri="{9D8B030D-6E8A-4147-A177-3AD203B41FA5}">
                      <a16:colId xmlns:a16="http://schemas.microsoft.com/office/drawing/2014/main" val="1281636813"/>
                    </a:ext>
                  </a:extLst>
                </a:gridCol>
                <a:gridCol w="1752879">
                  <a:extLst>
                    <a:ext uri="{9D8B030D-6E8A-4147-A177-3AD203B41FA5}">
                      <a16:colId xmlns:a16="http://schemas.microsoft.com/office/drawing/2014/main" val="1011709283"/>
                    </a:ext>
                  </a:extLst>
                </a:gridCol>
                <a:gridCol w="2329360">
                  <a:extLst>
                    <a:ext uri="{9D8B030D-6E8A-4147-A177-3AD203B41FA5}">
                      <a16:colId xmlns:a16="http://schemas.microsoft.com/office/drawing/2014/main" val="4293936337"/>
                    </a:ext>
                  </a:extLst>
                </a:gridCol>
                <a:gridCol w="1773291">
                  <a:extLst>
                    <a:ext uri="{9D8B030D-6E8A-4147-A177-3AD203B41FA5}">
                      <a16:colId xmlns:a16="http://schemas.microsoft.com/office/drawing/2014/main" val="1524317558"/>
                    </a:ext>
                  </a:extLst>
                </a:gridCol>
              </a:tblGrid>
              <a:tr h="332031">
                <a:tc>
                  <a:txBody>
                    <a:bodyPr/>
                    <a:lstStyle/>
                    <a:p>
                      <a:pPr marL="0" marR="0" algn="ctr">
                        <a:lnSpc>
                          <a:spcPct val="115000"/>
                        </a:lnSpc>
                        <a:spcAft>
                          <a:spcPts val="800"/>
                        </a:spcAft>
                        <a:buNone/>
                      </a:pPr>
                      <a:r>
                        <a:rPr lang="en-US" sz="1800" b="1" kern="1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Types of Kaposi Sarcoma</a:t>
                      </a:r>
                      <a:endPar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F9ED5"/>
                      </a:solidFill>
                      <a:prstDash val="solid"/>
                      <a:round/>
                      <a:headEnd type="none" w="med" len="med"/>
                      <a:tailEnd type="none" w="med" len="med"/>
                    </a:lnB>
                    <a:solidFill>
                      <a:srgbClr val="461D7C"/>
                    </a:solidFill>
                  </a:tcPr>
                </a:tc>
                <a:tc>
                  <a:txBody>
                    <a:bodyPr/>
                    <a:lstStyle/>
                    <a:p>
                      <a:pPr marL="0" marR="0" algn="ctr">
                        <a:lnSpc>
                          <a:spcPct val="115000"/>
                        </a:lnSpc>
                        <a:spcAft>
                          <a:spcPts val="800"/>
                        </a:spcAft>
                        <a:buNone/>
                      </a:pPr>
                      <a:r>
                        <a:rPr lang="en-US" sz="1800" b="1" kern="1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Chemotherapy</a:t>
                      </a:r>
                      <a:endPar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0F9ED5"/>
                      </a:solidFill>
                      <a:prstDash val="solid"/>
                      <a:round/>
                      <a:headEnd type="none" w="med" len="med"/>
                      <a:tailEnd type="none" w="med" len="med"/>
                    </a:lnB>
                    <a:solidFill>
                      <a:srgbClr val="461D7C"/>
                    </a:solidFill>
                  </a:tcPr>
                </a:tc>
                <a:tc>
                  <a:txBody>
                    <a:bodyPr/>
                    <a:lstStyle/>
                    <a:p>
                      <a:pPr marL="0" marR="0" algn="ctr">
                        <a:lnSpc>
                          <a:spcPct val="115000"/>
                        </a:lnSpc>
                        <a:spcAft>
                          <a:spcPts val="800"/>
                        </a:spcAft>
                        <a:buNone/>
                      </a:pPr>
                      <a:r>
                        <a:rPr lang="en-US" sz="1800" b="1" kern="1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Remission</a:t>
                      </a:r>
                      <a:endPar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0F9ED5"/>
                      </a:solidFill>
                      <a:prstDash val="solid"/>
                      <a:round/>
                      <a:headEnd type="none" w="med" len="med"/>
                      <a:tailEnd type="none" w="med" len="med"/>
                    </a:lnB>
                    <a:solidFill>
                      <a:srgbClr val="461D7C"/>
                    </a:solidFill>
                  </a:tcPr>
                </a:tc>
                <a:tc>
                  <a:txBody>
                    <a:bodyPr/>
                    <a:lstStyle/>
                    <a:p>
                      <a:pPr marL="0" marR="0" algn="ctr">
                        <a:lnSpc>
                          <a:spcPct val="115000"/>
                        </a:lnSpc>
                        <a:spcAft>
                          <a:spcPts val="800"/>
                        </a:spcAft>
                        <a:buNone/>
                      </a:pPr>
                      <a:r>
                        <a:rPr lang="en-US" sz="1800" b="1" kern="1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Viral Suppression </a:t>
                      </a:r>
                      <a:endPar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a:noFill/>
                    </a:lnR>
                    <a:lnT w="12700" cap="flat" cmpd="sng" algn="ctr">
                      <a:solidFill>
                        <a:schemeClr val="tx1"/>
                      </a:solidFill>
                      <a:prstDash val="solid"/>
                      <a:round/>
                      <a:headEnd type="none" w="med" len="med"/>
                      <a:tailEnd type="none" w="med" len="med"/>
                    </a:lnT>
                    <a:lnB w="12700" cap="flat" cmpd="sng" algn="ctr">
                      <a:solidFill>
                        <a:srgbClr val="0F9ED5"/>
                      </a:solidFill>
                      <a:prstDash val="solid"/>
                      <a:round/>
                      <a:headEnd type="none" w="med" len="med"/>
                      <a:tailEnd type="none" w="med" len="med"/>
                    </a:lnB>
                    <a:solidFill>
                      <a:srgbClr val="461D7C"/>
                    </a:solidFill>
                  </a:tcPr>
                </a:tc>
                <a:tc>
                  <a:txBody>
                    <a:bodyPr/>
                    <a:lstStyle/>
                    <a:p>
                      <a:pPr marL="0" marR="0" algn="ctr">
                        <a:lnSpc>
                          <a:spcPct val="115000"/>
                        </a:lnSpc>
                        <a:spcAft>
                          <a:spcPts val="800"/>
                        </a:spcAft>
                        <a:buNone/>
                      </a:pPr>
                      <a:r>
                        <a:rPr lang="en-US" sz="1800" b="1" kern="100" dirty="0">
                          <a:solidFill>
                            <a:schemeClr val="bg1"/>
                          </a:solidFill>
                          <a:effectLst/>
                          <a:latin typeface="Aptos" panose="020B0004020202020204" pitchFamily="34" charset="0"/>
                          <a:ea typeface="Times New Roman" panose="02020603050405020304" pitchFamily="18" charset="0"/>
                          <a:cs typeface="Times New Roman" panose="02020603050405020304" pitchFamily="18" charset="0"/>
                        </a:rPr>
                        <a:t>5-year survival</a:t>
                      </a:r>
                      <a:endParaRPr lang="en-US" sz="18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F9ED5"/>
                      </a:solidFill>
                      <a:prstDash val="solid"/>
                      <a:round/>
                      <a:headEnd type="none" w="med" len="med"/>
                      <a:tailEnd type="none" w="med" len="med"/>
                    </a:lnB>
                    <a:solidFill>
                      <a:srgbClr val="461D7C"/>
                    </a:solidFill>
                  </a:tcPr>
                </a:tc>
                <a:extLst>
                  <a:ext uri="{0D108BD9-81ED-4DB2-BD59-A6C34878D82A}">
                    <a16:rowId xmlns:a16="http://schemas.microsoft.com/office/drawing/2014/main" val="15179185"/>
                  </a:ext>
                </a:extLst>
              </a:tr>
              <a:tr h="0">
                <a:tc rowSpan="2">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Cutaneous (25)</a:t>
                      </a: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F9ED5"/>
                      </a:solidFill>
                      <a:prstDash val="solid"/>
                      <a:round/>
                      <a:headEnd type="none" w="med" len="med"/>
                      <a:tailEnd type="none" w="med" len="med"/>
                    </a:lnR>
                    <a:lnT w="12700" cap="flat" cmpd="sng" algn="ctr">
                      <a:solidFill>
                        <a:srgbClr val="0F9ED5"/>
                      </a:solidFill>
                      <a:prstDash val="solid"/>
                      <a:round/>
                      <a:headEnd type="none" w="med" len="med"/>
                      <a:tailEnd type="none" w="med" len="med"/>
                    </a:lnT>
                    <a:lnB>
                      <a:noFill/>
                    </a:lnB>
                    <a:solidFill>
                      <a:srgbClr val="FFFFFF"/>
                    </a:solidFill>
                  </a:tcPr>
                </a:tc>
                <a:tc>
                  <a:txBody>
                    <a:bodyPr/>
                    <a:lstStyle/>
                    <a:p>
                      <a:pPr marL="457200" marR="0" algn="l">
                        <a:lnSpc>
                          <a:spcPct val="100000"/>
                        </a:lnSpc>
                        <a:spcAft>
                          <a:spcPts val="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Yes: 15 (60%)</a:t>
                      </a:r>
                    </a:p>
                  </a:txBody>
                  <a:tcPr marL="68580" marR="68580" marT="0" marB="0">
                    <a:lnL w="12700" cap="flat" cmpd="sng" algn="ctr">
                      <a:solidFill>
                        <a:srgbClr val="0F9ED5"/>
                      </a:solidFill>
                      <a:prstDash val="solid"/>
                      <a:round/>
                      <a:headEnd type="none" w="med" len="med"/>
                      <a:tailEnd type="none" w="med" len="med"/>
                    </a:lnL>
                    <a:lnR>
                      <a:noFill/>
                    </a:lnR>
                    <a:lnT w="12700" cap="flat" cmpd="sng" algn="ctr">
                      <a:solidFill>
                        <a:srgbClr val="0F9ED5"/>
                      </a:solidFill>
                      <a:prstDash val="solid"/>
                      <a:round/>
                      <a:headEnd type="none" w="med" len="med"/>
                      <a:tailEnd type="none" w="med" len="med"/>
                    </a:lnT>
                    <a:lnB>
                      <a:noFill/>
                    </a:lnB>
                    <a:solidFill>
                      <a:schemeClr val="accent4">
                        <a:lumMod val="20000"/>
                        <a:lumOff val="80000"/>
                      </a:schemeClr>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9 (60%)</a:t>
                      </a:r>
                    </a:p>
                  </a:txBody>
                  <a:tcPr marL="68580" marR="68580" marT="0" marB="0">
                    <a:lnL>
                      <a:noFill/>
                    </a:lnL>
                    <a:lnR>
                      <a:noFill/>
                    </a:lnR>
                    <a:lnT w="12700" cap="flat" cmpd="sng" algn="ctr">
                      <a:solidFill>
                        <a:srgbClr val="0F9ED5"/>
                      </a:solidFill>
                      <a:prstDash val="solid"/>
                      <a:round/>
                      <a:headEnd type="none" w="med" len="med"/>
                      <a:tailEnd type="none" w="med" len="med"/>
                    </a:lnT>
                    <a:lnB>
                      <a:noFill/>
                    </a:lnB>
                    <a:solidFill>
                      <a:schemeClr val="accent4">
                        <a:lumMod val="20000"/>
                        <a:lumOff val="80000"/>
                      </a:schemeClr>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13 (87%)</a:t>
                      </a:r>
                    </a:p>
                  </a:txBody>
                  <a:tcPr marL="68580" marR="68580" marT="0" marB="0">
                    <a:lnL>
                      <a:noFill/>
                    </a:lnL>
                    <a:lnR>
                      <a:noFill/>
                    </a:lnR>
                    <a:lnT w="12700" cap="flat" cmpd="sng" algn="ctr">
                      <a:solidFill>
                        <a:srgbClr val="0F9ED5"/>
                      </a:solidFill>
                      <a:prstDash val="solid"/>
                      <a:round/>
                      <a:headEnd type="none" w="med" len="med"/>
                      <a:tailEnd type="none" w="med" len="med"/>
                    </a:lnT>
                    <a:lnB>
                      <a:noFill/>
                    </a:lnB>
                    <a:solidFill>
                      <a:schemeClr val="accent4">
                        <a:lumMod val="20000"/>
                        <a:lumOff val="80000"/>
                      </a:schemeClr>
                    </a:solidFill>
                  </a:tcPr>
                </a:tc>
                <a:tc>
                  <a:txBody>
                    <a:bodyPr/>
                    <a:lstStyle/>
                    <a:p>
                      <a:pPr algn="ct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80% (12)</a:t>
                      </a:r>
                      <a:endParaRPr lang="en-US" dirty="0"/>
                    </a:p>
                  </a:txBody>
                  <a:tcPr marL="68580" marR="68580" marT="0" marB="0">
                    <a:lnL>
                      <a:noFill/>
                    </a:lnL>
                    <a:lnR w="12700" cap="flat" cmpd="sng" algn="ctr">
                      <a:solidFill>
                        <a:schemeClr val="tx1"/>
                      </a:solidFill>
                      <a:prstDash val="solid"/>
                      <a:round/>
                      <a:headEnd type="none" w="med" len="med"/>
                      <a:tailEnd type="none" w="med" len="med"/>
                    </a:lnR>
                    <a:lnT w="12700" cap="flat" cmpd="sng" algn="ctr">
                      <a:solidFill>
                        <a:srgbClr val="0F9ED5"/>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1461916260"/>
                  </a:ext>
                </a:extLst>
              </a:tr>
              <a:tr h="0">
                <a:tc vMerge="1">
                  <a:txBody>
                    <a:bodyPr/>
                    <a:lstStyle/>
                    <a:p>
                      <a:endParaRPr lang="en-US"/>
                    </a:p>
                  </a:txBody>
                  <a:tcPr/>
                </a:tc>
                <a:tc>
                  <a:txBody>
                    <a:bodyPr/>
                    <a:lstStyle/>
                    <a:p>
                      <a:pPr marL="457200" marR="0" algn="l">
                        <a:lnSpc>
                          <a:spcPct val="100000"/>
                        </a:lnSpc>
                        <a:spcAft>
                          <a:spcPts val="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No: 10 (40%)</a:t>
                      </a:r>
                    </a:p>
                  </a:txBody>
                  <a:tcPr marL="68580" marR="68580" marT="0" marB="0">
                    <a:lnL w="12700" cap="flat" cmpd="sng" algn="ctr">
                      <a:solidFill>
                        <a:srgbClr val="0F9ED5"/>
                      </a:solidFill>
                      <a:prstDash val="solid"/>
                      <a:round/>
                      <a:headEnd type="none" w="med" len="med"/>
                      <a:tailEnd type="none" w="med" len="med"/>
                    </a:lnL>
                    <a:lnR>
                      <a:noFill/>
                    </a:lnR>
                    <a:lnT>
                      <a:noFill/>
                    </a:lnT>
                    <a:lnB>
                      <a:noFill/>
                    </a:lnB>
                    <a:solidFill>
                      <a:schemeClr val="bg1"/>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 (10%)</a:t>
                      </a:r>
                    </a:p>
                  </a:txBody>
                  <a:tcPr marL="68580" marR="68580" marT="0" marB="0">
                    <a:lnL>
                      <a:noFill/>
                    </a:lnL>
                    <a:lnR>
                      <a:noFill/>
                    </a:lnR>
                    <a:lnT>
                      <a:noFill/>
                    </a:lnT>
                    <a:lnB>
                      <a:noFill/>
                    </a:lnB>
                    <a:solidFill>
                      <a:schemeClr val="bg1"/>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4 (40%)</a:t>
                      </a:r>
                    </a:p>
                  </a:txBody>
                  <a:tcPr marL="68580" marR="68580" marT="0" marB="0">
                    <a:lnL>
                      <a:noFill/>
                    </a:lnL>
                    <a:lnR>
                      <a:noFill/>
                    </a:lnR>
                    <a:lnT>
                      <a:noFill/>
                    </a:lnT>
                    <a:lnB>
                      <a:noFill/>
                    </a:lnB>
                    <a:solidFill>
                      <a:schemeClr val="bg1"/>
                    </a:solidFill>
                  </a:tcPr>
                </a:tc>
                <a:tc>
                  <a:txBody>
                    <a:bodyPr/>
                    <a:lstStyle/>
                    <a:p>
                      <a:pPr algn="ct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40% (4)</a:t>
                      </a:r>
                      <a:endParaRPr lang="en-US" dirty="0"/>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11533035"/>
                  </a:ext>
                </a:extLst>
              </a:tr>
              <a:tr h="0">
                <a:tc rowSpan="2">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Lymph Node (8)</a:t>
                      </a: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chemeClr val="accent4">
                        <a:lumMod val="40000"/>
                        <a:lumOff val="60000"/>
                      </a:schemeClr>
                    </a:solidFill>
                  </a:tcPr>
                </a:tc>
                <a:tc>
                  <a:txBody>
                    <a:bodyPr/>
                    <a:lstStyle/>
                    <a:p>
                      <a:pPr marL="457200" marR="0" algn="l">
                        <a:lnSpc>
                          <a:spcPct val="100000"/>
                        </a:lnSpc>
                        <a:spcAft>
                          <a:spcPts val="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Yes: 4 (50%)</a:t>
                      </a:r>
                    </a:p>
                  </a:txBody>
                  <a:tcPr marL="68580" marR="68580" marT="0" marB="0">
                    <a:lnL w="12700" cap="flat" cmpd="sng" algn="ctr">
                      <a:solidFill>
                        <a:srgbClr val="0F9ED5"/>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0 (0%)</a:t>
                      </a:r>
                    </a:p>
                  </a:txBody>
                  <a:tcPr marL="68580" marR="68580" marT="0" marB="0">
                    <a:lnL>
                      <a:noFill/>
                    </a:lnL>
                    <a:lnR>
                      <a:noFill/>
                    </a:lnR>
                    <a:lnT>
                      <a:noFill/>
                    </a:lnT>
                    <a:lnB>
                      <a:noFill/>
                    </a:lnB>
                    <a:solidFill>
                      <a:schemeClr val="accent4">
                        <a:lumMod val="20000"/>
                        <a:lumOff val="80000"/>
                      </a:schemeClr>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3 (75%)</a:t>
                      </a:r>
                    </a:p>
                  </a:txBody>
                  <a:tcPr marL="68580" marR="68580" marT="0" marB="0">
                    <a:lnL>
                      <a:noFill/>
                    </a:lnL>
                    <a:lnR>
                      <a:noFill/>
                    </a:lnR>
                    <a:lnT>
                      <a:noFill/>
                    </a:lnT>
                    <a:lnB>
                      <a:noFill/>
                    </a:lnB>
                    <a:solidFill>
                      <a:schemeClr val="accent4">
                        <a:lumMod val="20000"/>
                        <a:lumOff val="80000"/>
                      </a:schemeClr>
                    </a:solidFill>
                  </a:tcPr>
                </a:tc>
                <a:tc>
                  <a:txBody>
                    <a:bodyPr/>
                    <a:lstStyle/>
                    <a:p>
                      <a:pPr algn="ct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75% (3)</a:t>
                      </a:r>
                      <a:endParaRPr lang="en-US" dirty="0"/>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val="3884994659"/>
                  </a:ext>
                </a:extLst>
              </a:tr>
              <a:tr h="113288">
                <a:tc vMerge="1">
                  <a:txBody>
                    <a:bodyPr/>
                    <a:lstStyle/>
                    <a:p>
                      <a:endParaRPr lang="en-US"/>
                    </a:p>
                  </a:txBody>
                  <a:tcPr/>
                </a:tc>
                <a:tc>
                  <a:txBody>
                    <a:bodyPr/>
                    <a:lstStyle/>
                    <a:p>
                      <a:pPr marL="457200" marR="0" algn="l">
                        <a:lnSpc>
                          <a:spcPct val="100000"/>
                        </a:lnSpc>
                        <a:spcAft>
                          <a:spcPts val="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No: 4 (50%)</a:t>
                      </a:r>
                    </a:p>
                  </a:txBody>
                  <a:tcPr marL="68580" marR="68580" marT="0" marB="0">
                    <a:lnL w="12700" cap="flat" cmpd="sng" algn="ctr">
                      <a:solidFill>
                        <a:srgbClr val="0F9ED5"/>
                      </a:solidFill>
                      <a:prstDash val="solid"/>
                      <a:round/>
                      <a:headEnd type="none" w="med" len="med"/>
                      <a:tailEnd type="none" w="med" len="med"/>
                    </a:lnL>
                    <a:lnR>
                      <a:noFill/>
                    </a:lnR>
                    <a:lnT>
                      <a:noFill/>
                    </a:lnT>
                    <a:lnB>
                      <a:noFill/>
                    </a:lnB>
                    <a:solidFill>
                      <a:schemeClr val="bg1"/>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2 (50%)</a:t>
                      </a:r>
                    </a:p>
                  </a:txBody>
                  <a:tcPr marL="68580" marR="68580" marT="0" marB="0">
                    <a:lnL>
                      <a:noFill/>
                    </a:lnL>
                    <a:lnR>
                      <a:noFill/>
                    </a:lnR>
                    <a:lnT>
                      <a:noFill/>
                    </a:lnT>
                    <a:lnB>
                      <a:noFill/>
                    </a:lnB>
                    <a:solidFill>
                      <a:schemeClr val="bg1"/>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2 (50%)</a:t>
                      </a:r>
                    </a:p>
                  </a:txBody>
                  <a:tcPr marL="68580" marR="68580" marT="0" marB="0">
                    <a:lnL>
                      <a:noFill/>
                    </a:lnL>
                    <a:lnR>
                      <a:noFill/>
                    </a:lnR>
                    <a:lnT>
                      <a:noFill/>
                    </a:lnT>
                    <a:lnB>
                      <a:noFill/>
                    </a:lnB>
                    <a:solidFill>
                      <a:schemeClr val="bg1"/>
                    </a:solidFill>
                  </a:tcPr>
                </a:tc>
                <a:tc>
                  <a:txBody>
                    <a:bodyPr/>
                    <a:lstStyle/>
                    <a:p>
                      <a:pPr algn="ct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75% (3)</a:t>
                      </a:r>
                      <a:endParaRPr lang="en-US" dirty="0"/>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868039854"/>
                  </a:ext>
                </a:extLst>
              </a:tr>
              <a:tr h="0">
                <a:tc rowSpan="2">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Mucosal (12)</a:t>
                      </a: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marL="457200" marR="0" algn="l">
                        <a:lnSpc>
                          <a:spcPct val="100000"/>
                        </a:lnSpc>
                        <a:spcAft>
                          <a:spcPts val="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Yes: 6 (50%)</a:t>
                      </a:r>
                    </a:p>
                  </a:txBody>
                  <a:tcPr marL="68580" marR="68580" marT="0" marB="0">
                    <a:lnL w="12700" cap="flat" cmpd="sng" algn="ctr">
                      <a:solidFill>
                        <a:srgbClr val="0F9ED5"/>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4 (67%)</a:t>
                      </a:r>
                    </a:p>
                  </a:txBody>
                  <a:tcPr marL="68580" marR="68580" marT="0" marB="0">
                    <a:lnL>
                      <a:noFill/>
                    </a:lnL>
                    <a:lnR>
                      <a:noFill/>
                    </a:lnR>
                    <a:lnT>
                      <a:noFill/>
                    </a:lnT>
                    <a:lnB>
                      <a:noFill/>
                    </a:lnB>
                    <a:solidFill>
                      <a:schemeClr val="accent4">
                        <a:lumMod val="20000"/>
                        <a:lumOff val="80000"/>
                      </a:schemeClr>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6 (100%)</a:t>
                      </a:r>
                    </a:p>
                  </a:txBody>
                  <a:tcPr marL="68580" marR="68580" marT="0" marB="0">
                    <a:lnL>
                      <a:noFill/>
                    </a:lnL>
                    <a:lnR>
                      <a:noFill/>
                    </a:lnR>
                    <a:lnT>
                      <a:noFill/>
                    </a:lnT>
                    <a:lnB>
                      <a:noFill/>
                    </a:lnB>
                    <a:solidFill>
                      <a:schemeClr val="accent4">
                        <a:lumMod val="20000"/>
                        <a:lumOff val="80000"/>
                      </a:schemeClr>
                    </a:solidFill>
                  </a:tcPr>
                </a:tc>
                <a:tc>
                  <a:txBody>
                    <a:bodyPr/>
                    <a:lstStyle/>
                    <a:p>
                      <a:pPr algn="ct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100% (6)</a:t>
                      </a:r>
                      <a:endParaRPr lang="en-US" dirty="0"/>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val="2289066904"/>
                  </a:ext>
                </a:extLst>
              </a:tr>
              <a:tr h="0">
                <a:tc vMerge="1">
                  <a:txBody>
                    <a:bodyPr/>
                    <a:lstStyle/>
                    <a:p>
                      <a:endParaRPr lang="en-US"/>
                    </a:p>
                  </a:txBody>
                  <a:tcPr/>
                </a:tc>
                <a:tc>
                  <a:txBody>
                    <a:bodyPr/>
                    <a:lstStyle/>
                    <a:p>
                      <a:pPr marL="457200" marR="0" algn="l">
                        <a:lnSpc>
                          <a:spcPct val="100000"/>
                        </a:lnSpc>
                        <a:spcAft>
                          <a:spcPts val="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No: 6 (50%)</a:t>
                      </a:r>
                    </a:p>
                  </a:txBody>
                  <a:tcPr marL="68580" marR="68580" marT="0" marB="0">
                    <a:lnL w="12700" cap="flat" cmpd="sng" algn="ctr">
                      <a:solidFill>
                        <a:srgbClr val="0F9ED5"/>
                      </a:solidFill>
                      <a:prstDash val="solid"/>
                      <a:round/>
                      <a:headEnd type="none" w="med" len="med"/>
                      <a:tailEnd type="none" w="med" len="med"/>
                    </a:lnL>
                    <a:lnR>
                      <a:noFill/>
                    </a:lnR>
                    <a:lnT>
                      <a:noFill/>
                    </a:lnT>
                    <a:lnB>
                      <a:noFill/>
                    </a:lnB>
                    <a:solidFill>
                      <a:schemeClr val="bg1"/>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 (17%)</a:t>
                      </a:r>
                    </a:p>
                  </a:txBody>
                  <a:tcPr marL="68580" marR="68580" marT="0" marB="0">
                    <a:lnL>
                      <a:noFill/>
                    </a:lnL>
                    <a:lnR>
                      <a:noFill/>
                    </a:lnR>
                    <a:lnT>
                      <a:noFill/>
                    </a:lnT>
                    <a:lnB>
                      <a:noFill/>
                    </a:lnB>
                    <a:solidFill>
                      <a:schemeClr val="bg1"/>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2 (33%)</a:t>
                      </a:r>
                    </a:p>
                  </a:txBody>
                  <a:tcPr marL="68580" marR="68580" marT="0" marB="0">
                    <a:lnL>
                      <a:noFill/>
                    </a:lnL>
                    <a:lnR>
                      <a:noFill/>
                    </a:lnR>
                    <a:lnT>
                      <a:noFill/>
                    </a:lnT>
                    <a:lnB>
                      <a:noFill/>
                    </a:lnB>
                    <a:solidFill>
                      <a:schemeClr val="bg1"/>
                    </a:solidFill>
                  </a:tcPr>
                </a:tc>
                <a:tc>
                  <a:txBody>
                    <a:bodyPr/>
                    <a:lstStyle/>
                    <a:p>
                      <a:pPr algn="ct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33% (2)</a:t>
                      </a:r>
                      <a:endParaRPr lang="en-US" dirty="0"/>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2521157805"/>
                  </a:ext>
                </a:extLst>
              </a:tr>
              <a:tr h="0">
                <a:tc rowSpan="2">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Visceral (6)</a:t>
                      </a: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chemeClr val="accent4">
                        <a:lumMod val="40000"/>
                        <a:lumOff val="60000"/>
                      </a:schemeClr>
                    </a:solidFill>
                  </a:tcPr>
                </a:tc>
                <a:tc>
                  <a:txBody>
                    <a:bodyPr/>
                    <a:lstStyle/>
                    <a:p>
                      <a:pPr marL="457200" marR="0" algn="l">
                        <a:lnSpc>
                          <a:spcPct val="100000"/>
                        </a:lnSpc>
                        <a:spcAft>
                          <a:spcPts val="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Yes: 3 (50%)</a:t>
                      </a:r>
                    </a:p>
                  </a:txBody>
                  <a:tcPr marL="68580" marR="68580" marT="0" marB="0">
                    <a:lnL w="12700" cap="flat" cmpd="sng" algn="ctr">
                      <a:solidFill>
                        <a:srgbClr val="0F9ED5"/>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 (33%)</a:t>
                      </a:r>
                    </a:p>
                  </a:txBody>
                  <a:tcPr marL="68580" marR="68580" marT="0" marB="0">
                    <a:lnL>
                      <a:noFill/>
                    </a:lnL>
                    <a:lnR>
                      <a:noFill/>
                    </a:lnR>
                    <a:lnT>
                      <a:noFill/>
                    </a:lnT>
                    <a:lnB>
                      <a:noFill/>
                    </a:lnB>
                    <a:solidFill>
                      <a:schemeClr val="accent4">
                        <a:lumMod val="20000"/>
                        <a:lumOff val="80000"/>
                      </a:schemeClr>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2 (67%)</a:t>
                      </a:r>
                    </a:p>
                  </a:txBody>
                  <a:tcPr marL="68580" marR="68580" marT="0" marB="0">
                    <a:lnL>
                      <a:noFill/>
                    </a:lnL>
                    <a:lnR>
                      <a:noFill/>
                    </a:lnR>
                    <a:lnT>
                      <a:noFill/>
                    </a:lnT>
                    <a:lnB>
                      <a:noFill/>
                    </a:lnB>
                    <a:solidFill>
                      <a:schemeClr val="accent4">
                        <a:lumMod val="20000"/>
                        <a:lumOff val="80000"/>
                      </a:schemeClr>
                    </a:solidFill>
                  </a:tcPr>
                </a:tc>
                <a:tc>
                  <a:txBody>
                    <a:bodyPr/>
                    <a:lstStyle/>
                    <a:p>
                      <a:pPr algn="ct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67% (2)</a:t>
                      </a:r>
                      <a:endParaRPr lang="en-US" dirty="0"/>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val="2300419017"/>
                  </a:ext>
                </a:extLst>
              </a:tr>
              <a:tr h="0">
                <a:tc vMerge="1">
                  <a:txBody>
                    <a:bodyPr/>
                    <a:lstStyle/>
                    <a:p>
                      <a:endParaRPr lang="en-US"/>
                    </a:p>
                  </a:txBody>
                  <a:tcPr/>
                </a:tc>
                <a:tc>
                  <a:txBody>
                    <a:bodyPr/>
                    <a:lstStyle/>
                    <a:p>
                      <a:pPr marL="457200" marR="0" algn="l">
                        <a:lnSpc>
                          <a:spcPct val="100000"/>
                        </a:lnSpc>
                        <a:spcAft>
                          <a:spcPts val="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No: 3 (50%)</a:t>
                      </a:r>
                    </a:p>
                  </a:txBody>
                  <a:tcPr marL="68580" marR="68580" marT="0" marB="0">
                    <a:lnL w="12700" cap="flat" cmpd="sng" algn="ctr">
                      <a:solidFill>
                        <a:srgbClr val="0F9ED5"/>
                      </a:solidFill>
                      <a:prstDash val="solid"/>
                      <a:round/>
                      <a:headEnd type="none" w="med" len="med"/>
                      <a:tailEnd type="none" w="med" len="med"/>
                    </a:lnL>
                    <a:lnR>
                      <a:noFill/>
                    </a:lnR>
                    <a:lnT>
                      <a:noFill/>
                    </a:lnT>
                    <a:lnB>
                      <a:noFill/>
                    </a:lnB>
                    <a:solidFill>
                      <a:schemeClr val="bg1"/>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 (33%)</a:t>
                      </a:r>
                    </a:p>
                  </a:txBody>
                  <a:tcPr marL="68580" marR="68580" marT="0" marB="0">
                    <a:lnL>
                      <a:noFill/>
                    </a:lnL>
                    <a:lnR>
                      <a:noFill/>
                    </a:lnR>
                    <a:lnT>
                      <a:noFill/>
                    </a:lnT>
                    <a:lnB>
                      <a:noFill/>
                    </a:lnB>
                    <a:solidFill>
                      <a:schemeClr val="bg1"/>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2 (67%)</a:t>
                      </a:r>
                    </a:p>
                  </a:txBody>
                  <a:tcPr marL="68580" marR="68580" marT="0" marB="0">
                    <a:lnL>
                      <a:noFill/>
                    </a:lnL>
                    <a:lnR>
                      <a:noFill/>
                    </a:lnR>
                    <a:lnT>
                      <a:noFill/>
                    </a:lnT>
                    <a:lnB>
                      <a:noFill/>
                    </a:lnB>
                    <a:solidFill>
                      <a:schemeClr val="bg1"/>
                    </a:solidFill>
                  </a:tcPr>
                </a:tc>
                <a:tc>
                  <a:txBody>
                    <a:bodyPr/>
                    <a:lstStyle/>
                    <a:p>
                      <a:pPr algn="ct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67% (2)</a:t>
                      </a:r>
                      <a:endParaRPr lang="en-US" dirty="0"/>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273582504"/>
                  </a:ext>
                </a:extLst>
              </a:tr>
              <a:tr h="0">
                <a:tc rowSpan="2">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Respiratory (7)</a:t>
                      </a: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a:noFill/>
                    </a:lnB>
                    <a:solidFill>
                      <a:srgbClr val="FFFFFF"/>
                    </a:solidFill>
                  </a:tcPr>
                </a:tc>
                <a:tc>
                  <a:txBody>
                    <a:bodyPr/>
                    <a:lstStyle/>
                    <a:p>
                      <a:pPr marL="457200" marR="0" algn="l">
                        <a:lnSpc>
                          <a:spcPct val="100000"/>
                        </a:lnSpc>
                        <a:spcAft>
                          <a:spcPts val="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Yes: 6 (86%)</a:t>
                      </a:r>
                    </a:p>
                  </a:txBody>
                  <a:tcPr marL="68580" marR="68580" marT="0" marB="0">
                    <a:lnL w="12700" cap="flat" cmpd="sng" algn="ctr">
                      <a:solidFill>
                        <a:srgbClr val="0F9ED5"/>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3 (50%)</a:t>
                      </a:r>
                    </a:p>
                  </a:txBody>
                  <a:tcPr marL="68580" marR="68580" marT="0" marB="0">
                    <a:lnL>
                      <a:noFill/>
                    </a:lnL>
                    <a:lnR>
                      <a:noFill/>
                    </a:lnR>
                    <a:lnT>
                      <a:noFill/>
                    </a:lnT>
                    <a:lnB>
                      <a:noFill/>
                    </a:lnB>
                    <a:solidFill>
                      <a:schemeClr val="accent4">
                        <a:lumMod val="20000"/>
                        <a:lumOff val="80000"/>
                      </a:schemeClr>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5 (83%)</a:t>
                      </a:r>
                    </a:p>
                  </a:txBody>
                  <a:tcPr marL="68580" marR="68580" marT="0" marB="0">
                    <a:lnL>
                      <a:noFill/>
                    </a:lnL>
                    <a:lnR>
                      <a:noFill/>
                    </a:lnR>
                    <a:lnT>
                      <a:noFill/>
                    </a:lnT>
                    <a:lnB>
                      <a:noFill/>
                    </a:lnB>
                    <a:solidFill>
                      <a:schemeClr val="accent4">
                        <a:lumMod val="20000"/>
                        <a:lumOff val="80000"/>
                      </a:schemeClr>
                    </a:solidFill>
                  </a:tcPr>
                </a:tc>
                <a:tc>
                  <a:txBody>
                    <a:bodyPr/>
                    <a:lstStyle/>
                    <a:p>
                      <a:pPr algn="ct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100% (6)</a:t>
                      </a:r>
                      <a:endParaRPr lang="en-US" dirty="0"/>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val="3583800343"/>
                  </a:ext>
                </a:extLst>
              </a:tr>
              <a:tr h="0">
                <a:tc vMerge="1">
                  <a:txBody>
                    <a:bodyPr/>
                    <a:lstStyle/>
                    <a:p>
                      <a:endParaRPr lang="en-US"/>
                    </a:p>
                  </a:txBody>
                  <a:tcPr/>
                </a:tc>
                <a:tc>
                  <a:txBody>
                    <a:bodyPr/>
                    <a:lstStyle/>
                    <a:p>
                      <a:pPr marL="457200" marR="0" algn="l">
                        <a:lnSpc>
                          <a:spcPct val="100000"/>
                        </a:lnSpc>
                        <a:spcAft>
                          <a:spcPts val="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No: 1 (14%)</a:t>
                      </a:r>
                    </a:p>
                  </a:txBody>
                  <a:tcPr marL="68580" marR="68580" marT="0" marB="0">
                    <a:lnL w="12700" cap="flat" cmpd="sng" algn="ctr">
                      <a:solidFill>
                        <a:srgbClr val="0F9ED5"/>
                      </a:solidFill>
                      <a:prstDash val="solid"/>
                      <a:round/>
                      <a:headEnd type="none" w="med" len="med"/>
                      <a:tailEnd type="none" w="med" len="med"/>
                    </a:lnL>
                    <a:lnR>
                      <a:noFill/>
                    </a:lnR>
                    <a:lnT>
                      <a:noFill/>
                    </a:lnT>
                    <a:lnB>
                      <a:noFill/>
                    </a:lnB>
                    <a:solidFill>
                      <a:schemeClr val="bg1"/>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0 (0%)</a:t>
                      </a:r>
                    </a:p>
                  </a:txBody>
                  <a:tcPr marL="68580" marR="68580" marT="0" marB="0">
                    <a:lnL>
                      <a:noFill/>
                    </a:lnL>
                    <a:lnR>
                      <a:noFill/>
                    </a:lnR>
                    <a:lnT>
                      <a:noFill/>
                    </a:lnT>
                    <a:lnB>
                      <a:noFill/>
                    </a:lnB>
                    <a:solidFill>
                      <a:schemeClr val="bg1"/>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0 (0%)</a:t>
                      </a:r>
                    </a:p>
                  </a:txBody>
                  <a:tcPr marL="68580" marR="68580" marT="0" marB="0">
                    <a:lnL>
                      <a:noFill/>
                    </a:lnL>
                    <a:lnR>
                      <a:noFill/>
                    </a:lnR>
                    <a:lnT>
                      <a:noFill/>
                    </a:lnT>
                    <a:lnB>
                      <a:noFill/>
                    </a:lnB>
                    <a:solidFill>
                      <a:schemeClr val="bg1"/>
                    </a:solidFill>
                  </a:tcPr>
                </a:tc>
                <a:tc>
                  <a:txBody>
                    <a:bodyPr/>
                    <a:lstStyle/>
                    <a:p>
                      <a:pPr algn="ct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0% (0)</a:t>
                      </a:r>
                      <a:endParaRPr lang="en-US" dirty="0"/>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655901178"/>
                  </a:ext>
                </a:extLst>
              </a:tr>
              <a:tr h="148124">
                <a:tc rowSpan="2">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Times New Roman" panose="02020603050405020304" pitchFamily="18" charset="0"/>
                          <a:cs typeface="Times New Roman" panose="02020603050405020304" pitchFamily="18" charset="0"/>
                        </a:rPr>
                        <a:t>Skeletal (2)</a:t>
                      </a:r>
                      <a:endPar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rgbClr val="0F9ED5"/>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457200" marR="0" algn="l">
                        <a:lnSpc>
                          <a:spcPct val="100000"/>
                        </a:lnSpc>
                        <a:spcAft>
                          <a:spcPts val="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Yes: 1 (50%)</a:t>
                      </a:r>
                    </a:p>
                  </a:txBody>
                  <a:tcPr marL="68580" marR="68580" marT="0" marB="0">
                    <a:lnL w="12700" cap="flat" cmpd="sng" algn="ctr">
                      <a:solidFill>
                        <a:srgbClr val="0F9ED5"/>
                      </a:solidFill>
                      <a:prstDash val="solid"/>
                      <a:round/>
                      <a:headEnd type="none" w="med" len="med"/>
                      <a:tailEnd type="none" w="med" len="med"/>
                    </a:lnL>
                    <a:lnR>
                      <a:noFill/>
                    </a:lnR>
                    <a:lnT>
                      <a:noFill/>
                    </a:lnT>
                    <a:lnB>
                      <a:noFill/>
                    </a:lnB>
                    <a:solidFill>
                      <a:schemeClr val="accent4">
                        <a:lumMod val="20000"/>
                        <a:lumOff val="80000"/>
                      </a:schemeClr>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0 (0%)</a:t>
                      </a:r>
                    </a:p>
                  </a:txBody>
                  <a:tcPr marL="68580" marR="68580" marT="0" marB="0">
                    <a:lnL>
                      <a:noFill/>
                    </a:lnL>
                    <a:lnR>
                      <a:noFill/>
                    </a:lnR>
                    <a:lnT>
                      <a:noFill/>
                    </a:lnT>
                    <a:lnB>
                      <a:noFill/>
                    </a:lnB>
                    <a:solidFill>
                      <a:schemeClr val="accent4">
                        <a:lumMod val="20000"/>
                        <a:lumOff val="80000"/>
                      </a:schemeClr>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1 (100%)</a:t>
                      </a:r>
                    </a:p>
                  </a:txBody>
                  <a:tcPr marL="68580" marR="68580" marT="0" marB="0">
                    <a:lnL>
                      <a:noFill/>
                    </a:lnL>
                    <a:lnR>
                      <a:noFill/>
                    </a:lnR>
                    <a:lnT>
                      <a:noFill/>
                    </a:lnT>
                    <a:lnB>
                      <a:noFill/>
                    </a:lnB>
                    <a:solidFill>
                      <a:schemeClr val="accent4">
                        <a:lumMod val="20000"/>
                        <a:lumOff val="80000"/>
                      </a:schemeClr>
                    </a:solidFill>
                  </a:tcPr>
                </a:tc>
                <a:tc>
                  <a:txBody>
                    <a:bodyPr/>
                    <a:lstStyle/>
                    <a:p>
                      <a:pPr algn="ct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Unknown</a:t>
                      </a:r>
                      <a:endParaRPr lang="en-US" dirty="0"/>
                    </a:p>
                  </a:txBody>
                  <a:tcPr marL="68580" marR="68580" marT="0" marB="0">
                    <a:lnL>
                      <a:noFill/>
                    </a:lnL>
                    <a:lnR w="12700" cap="flat" cmpd="sng" algn="ctr">
                      <a:solidFill>
                        <a:schemeClr val="tx1"/>
                      </a:solidFill>
                      <a:prstDash val="solid"/>
                      <a:round/>
                      <a:headEnd type="none" w="med" len="med"/>
                      <a:tailEnd type="none" w="med" len="med"/>
                    </a:lnR>
                    <a:lnT>
                      <a:noFill/>
                    </a:lnT>
                    <a:lnB>
                      <a:noFill/>
                    </a:lnB>
                    <a:solidFill>
                      <a:schemeClr val="accent4">
                        <a:lumMod val="20000"/>
                        <a:lumOff val="80000"/>
                      </a:schemeClr>
                    </a:solidFill>
                  </a:tcPr>
                </a:tc>
                <a:extLst>
                  <a:ext uri="{0D108BD9-81ED-4DB2-BD59-A6C34878D82A}">
                    <a16:rowId xmlns:a16="http://schemas.microsoft.com/office/drawing/2014/main" val="2425210948"/>
                  </a:ext>
                </a:extLst>
              </a:tr>
              <a:tr h="227857">
                <a:tc vMerge="1">
                  <a:txBody>
                    <a:bodyPr/>
                    <a:lstStyle/>
                    <a:p>
                      <a:endParaRPr lang="en-US"/>
                    </a:p>
                  </a:txBody>
                  <a:tcPr/>
                </a:tc>
                <a:tc>
                  <a:txBody>
                    <a:bodyPr/>
                    <a:lstStyle/>
                    <a:p>
                      <a:pPr marL="457200" marR="0" algn="l">
                        <a:lnSpc>
                          <a:spcPct val="100000"/>
                        </a:lnSpc>
                        <a:spcAft>
                          <a:spcPts val="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No: 1 (50%)</a:t>
                      </a:r>
                    </a:p>
                  </a:txBody>
                  <a:tcPr marL="68580" marR="68580" marT="0" marB="0">
                    <a:lnL w="12700" cap="flat" cmpd="sng" algn="ctr">
                      <a:solidFill>
                        <a:srgbClr val="0F9ED5"/>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0 (0%)</a:t>
                      </a: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0 (0%)</a:t>
                      </a: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8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rPr>
                        <a:t>0% (0)</a:t>
                      </a:r>
                      <a:endParaRPr lang="en-US" dirty="0"/>
                    </a:p>
                  </a:txBody>
                  <a:tcPr marL="68580" marR="68580" marT="0" marB="0">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4641359"/>
                  </a:ext>
                </a:extLst>
              </a:tr>
            </a:tbl>
          </a:graphicData>
        </a:graphic>
      </p:graphicFrame>
      <p:sp>
        <p:nvSpPr>
          <p:cNvPr id="14" name="TextBox 13">
            <a:extLst>
              <a:ext uri="{FF2B5EF4-FFF2-40B4-BE49-F238E27FC236}">
                <a16:creationId xmlns:a16="http://schemas.microsoft.com/office/drawing/2014/main" id="{8D616191-70A1-B6A3-D4D9-2A11A8E5C022}"/>
              </a:ext>
            </a:extLst>
          </p:cNvPr>
          <p:cNvSpPr txBox="1"/>
          <p:nvPr/>
        </p:nvSpPr>
        <p:spPr>
          <a:xfrm>
            <a:off x="20990116" y="20260809"/>
            <a:ext cx="11472492" cy="5709255"/>
          </a:xfrm>
          <a:prstGeom prst="rect">
            <a:avLst/>
          </a:prstGeom>
          <a:noFill/>
        </p:spPr>
        <p:txBody>
          <a:bodyPr wrap="square">
            <a:spAutoFit/>
          </a:bodyPr>
          <a:lstStyle/>
          <a:p>
            <a:pPr marL="571500" marR="0" lvl="0" indent="-5715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3600" b="0" i="0" u="none" strike="noStrike" kern="100" cap="none" spc="0" normalizeH="0" baseline="0" noProof="0" dirty="0">
                <a:ln>
                  <a:noFill/>
                </a:ln>
                <a:solidFill>
                  <a:srgbClr val="461D7C"/>
                </a:solidFill>
                <a:effectLst/>
                <a:uLnTx/>
                <a:uFillTx/>
                <a:latin typeface="Arial" panose="020B0604020202020204" pitchFamily="34" charset="0"/>
                <a:ea typeface="Cambria" panose="02040503050406030204" pitchFamily="18" charset="0"/>
                <a:cs typeface="Arial" panose="020B0604020202020204" pitchFamily="34" charset="0"/>
              </a:rPr>
              <a:t>Achieving viral suppression after KS diagnosis was associated with a 3.4‑fold higher likelihood of remission (RR 3.39; 0.91–12.6) and an </a:t>
            </a:r>
            <a:r>
              <a:rPr kumimoji="0" lang="en-US" sz="3600" b="1" i="0" u="none" strike="noStrike" kern="100" cap="none" spc="0" normalizeH="0" baseline="0" noProof="0" dirty="0">
                <a:ln>
                  <a:noFill/>
                </a:ln>
                <a:solidFill>
                  <a:srgbClr val="461D7C"/>
                </a:solidFill>
                <a:effectLst/>
                <a:uLnTx/>
                <a:uFillTx/>
                <a:latin typeface="Arial" panose="020B0604020202020204" pitchFamily="34" charset="0"/>
                <a:ea typeface="Cambria" panose="02040503050406030204" pitchFamily="18" charset="0"/>
                <a:cs typeface="Arial" panose="020B0604020202020204" pitchFamily="34" charset="0"/>
              </a:rPr>
              <a:t>83%</a:t>
            </a:r>
            <a:r>
              <a:rPr kumimoji="0" lang="en-US" sz="3600" b="0" i="0" u="none" strike="noStrike" kern="100" cap="none" spc="0" normalizeH="0" baseline="0" noProof="0" dirty="0">
                <a:ln>
                  <a:noFill/>
                </a:ln>
                <a:solidFill>
                  <a:srgbClr val="461D7C"/>
                </a:solidFill>
                <a:effectLst/>
                <a:uLnTx/>
                <a:uFillTx/>
                <a:latin typeface="Arial" panose="020B0604020202020204" pitchFamily="34" charset="0"/>
                <a:ea typeface="Cambria" panose="02040503050406030204" pitchFamily="18" charset="0"/>
                <a:cs typeface="Arial" panose="020B0604020202020204" pitchFamily="34" charset="0"/>
              </a:rPr>
              <a:t> lower risk of death (RR 0.17; 0.06–0.52). </a:t>
            </a:r>
          </a:p>
          <a:p>
            <a:pPr marL="571500" marR="0" lvl="0" indent="-5715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3600" b="0" i="0" u="none" strike="noStrike" kern="100" cap="none" spc="0" normalizeH="0" baseline="0" noProof="0" dirty="0">
                <a:ln>
                  <a:noFill/>
                </a:ln>
                <a:solidFill>
                  <a:srgbClr val="461D7C"/>
                </a:solidFill>
                <a:effectLst/>
                <a:uLnTx/>
                <a:uFillTx/>
                <a:latin typeface="Arial" panose="020B0604020202020204" pitchFamily="34" charset="0"/>
                <a:ea typeface="Cambria" panose="02040503050406030204" pitchFamily="18" charset="0"/>
                <a:cs typeface="Arial" panose="020B0604020202020204" pitchFamily="34" charset="0"/>
              </a:rPr>
              <a:t>Chemotherapy use was associated with a </a:t>
            </a:r>
            <a:r>
              <a:rPr kumimoji="0" lang="en-US" sz="3600" b="1" i="0" u="none" strike="noStrike" kern="100" cap="none" spc="0" normalizeH="0" baseline="0" noProof="0" dirty="0">
                <a:ln>
                  <a:noFill/>
                </a:ln>
                <a:solidFill>
                  <a:srgbClr val="461D7C"/>
                </a:solidFill>
                <a:effectLst/>
                <a:uLnTx/>
                <a:uFillTx/>
                <a:latin typeface="Arial" panose="020B0604020202020204" pitchFamily="34" charset="0"/>
                <a:ea typeface="Cambria" panose="02040503050406030204" pitchFamily="18" charset="0"/>
                <a:cs typeface="Arial" panose="020B0604020202020204" pitchFamily="34" charset="0"/>
              </a:rPr>
              <a:t>3.1</a:t>
            </a:r>
            <a:r>
              <a:rPr kumimoji="0" lang="en-US" sz="3600" b="0" i="0" u="none" strike="noStrike" kern="100" cap="none" spc="0" normalizeH="0" baseline="0" noProof="0" dirty="0">
                <a:ln>
                  <a:noFill/>
                </a:ln>
                <a:solidFill>
                  <a:srgbClr val="461D7C"/>
                </a:solidFill>
                <a:effectLst/>
                <a:uLnTx/>
                <a:uFillTx/>
                <a:latin typeface="Arial" panose="020B0604020202020204" pitchFamily="34" charset="0"/>
                <a:ea typeface="Cambria" panose="02040503050406030204" pitchFamily="18" charset="0"/>
                <a:cs typeface="Arial" panose="020B0604020202020204" pitchFamily="34" charset="0"/>
              </a:rPr>
              <a:t>‑fold increased likelihood of remission (RR 3.05; 1.05–8.9). </a:t>
            </a:r>
          </a:p>
          <a:p>
            <a:pPr marL="571500" marR="0" lvl="0" indent="-571500" algn="l" defTabSz="914400" rtl="0" eaLnBrk="1" fontAlgn="base" latinLnBrk="0" hangingPunct="1">
              <a:lnSpc>
                <a:spcPct val="100000"/>
              </a:lnSpc>
              <a:spcBef>
                <a:spcPts val="0"/>
              </a:spcBef>
              <a:spcAft>
                <a:spcPts val="300"/>
              </a:spcAft>
              <a:buClrTx/>
              <a:buSzTx/>
              <a:buFont typeface="Arial" panose="020B0604020202020204" pitchFamily="34" charset="0"/>
              <a:buChar char="•"/>
              <a:tabLst/>
              <a:defRPr/>
            </a:pPr>
            <a:r>
              <a:rPr kumimoji="0" lang="en-US" sz="3600" b="0" i="0" u="none" strike="noStrike" kern="100" cap="none" spc="0" normalizeH="0" baseline="0" noProof="0" dirty="0">
                <a:ln>
                  <a:noFill/>
                </a:ln>
                <a:solidFill>
                  <a:srgbClr val="461D7C"/>
                </a:solidFill>
                <a:effectLst/>
                <a:uLnTx/>
                <a:uFillTx/>
                <a:latin typeface="Arial" panose="020B0604020202020204" pitchFamily="34" charset="0"/>
                <a:ea typeface="Cambria" panose="02040503050406030204" pitchFamily="18" charset="0"/>
                <a:cs typeface="Arial" panose="020B0604020202020204" pitchFamily="34" charset="0"/>
              </a:rPr>
              <a:t>The combination of viral suppression and chemotherapy was associated with a </a:t>
            </a:r>
            <a:r>
              <a:rPr kumimoji="0" lang="en-US" sz="3600" b="1" i="0" u="none" strike="noStrike" kern="100" cap="none" spc="0" normalizeH="0" baseline="0" noProof="0" dirty="0">
                <a:ln>
                  <a:noFill/>
                </a:ln>
                <a:solidFill>
                  <a:srgbClr val="461D7C"/>
                </a:solidFill>
                <a:effectLst/>
                <a:uLnTx/>
                <a:uFillTx/>
                <a:latin typeface="Arial" panose="020B0604020202020204" pitchFamily="34" charset="0"/>
                <a:ea typeface="Cambria" panose="02040503050406030204" pitchFamily="18" charset="0"/>
                <a:cs typeface="Arial" panose="020B0604020202020204" pitchFamily="34" charset="0"/>
              </a:rPr>
              <a:t>3.2</a:t>
            </a:r>
            <a:r>
              <a:rPr kumimoji="0" lang="en-US" sz="3600" b="0" i="0" u="none" strike="noStrike" kern="100" cap="none" spc="0" normalizeH="0" baseline="0" noProof="0" dirty="0">
                <a:ln>
                  <a:noFill/>
                </a:ln>
                <a:solidFill>
                  <a:srgbClr val="461D7C"/>
                </a:solidFill>
                <a:effectLst/>
                <a:uLnTx/>
                <a:uFillTx/>
                <a:latin typeface="Arial" panose="020B0604020202020204" pitchFamily="34" charset="0"/>
                <a:ea typeface="Cambria" panose="02040503050406030204" pitchFamily="18" charset="0"/>
                <a:cs typeface="Arial" panose="020B0604020202020204" pitchFamily="34" charset="0"/>
              </a:rPr>
              <a:t>‑fold higher likelihood of remission (RR 3.24; 1.26–8.31). </a:t>
            </a:r>
          </a:p>
        </p:txBody>
      </p:sp>
      <p:sp>
        <p:nvSpPr>
          <p:cNvPr id="22" name="TextBox 21">
            <a:extLst>
              <a:ext uri="{FF2B5EF4-FFF2-40B4-BE49-F238E27FC236}">
                <a16:creationId xmlns:a16="http://schemas.microsoft.com/office/drawing/2014/main" id="{29EF9CFE-7F48-6768-7E2B-9F60B82FFC9D}"/>
              </a:ext>
            </a:extLst>
          </p:cNvPr>
          <p:cNvSpPr txBox="1"/>
          <p:nvPr/>
        </p:nvSpPr>
        <p:spPr>
          <a:xfrm>
            <a:off x="21982794" y="28058337"/>
            <a:ext cx="9441874" cy="830997"/>
          </a:xfrm>
          <a:prstGeom prst="rect">
            <a:avLst/>
          </a:prstGeom>
          <a:noFill/>
        </p:spPr>
        <p:txBody>
          <a:bodyPr wrap="square">
            <a:spAutoFit/>
          </a:bodyPr>
          <a:lstStyle/>
          <a:p>
            <a:pPr algn="ctr"/>
            <a:r>
              <a:rPr lang="en-US" sz="2400" b="1" i="0" dirty="0">
                <a:solidFill>
                  <a:srgbClr val="212121"/>
                </a:solidFill>
                <a:effectLst/>
                <a:latin typeface="Aptos" panose="020B0004020202020204" pitchFamily="34" charset="0"/>
              </a:rPr>
              <a:t>Table 3a. Clinical outcomes of PWH with KS  stratified by viral suppression status</a:t>
            </a:r>
            <a:endParaRPr lang="en-US" sz="2400" dirty="0">
              <a:latin typeface="Aptos" panose="020B0004020202020204" pitchFamily="34" charset="0"/>
            </a:endParaRPr>
          </a:p>
        </p:txBody>
      </p:sp>
      <p:sp>
        <p:nvSpPr>
          <p:cNvPr id="23" name="TextBox 22">
            <a:extLst>
              <a:ext uri="{FF2B5EF4-FFF2-40B4-BE49-F238E27FC236}">
                <a16:creationId xmlns:a16="http://schemas.microsoft.com/office/drawing/2014/main" id="{2301DB6D-421A-A1F5-CD8B-A8E3547C178A}"/>
              </a:ext>
            </a:extLst>
          </p:cNvPr>
          <p:cNvSpPr txBox="1"/>
          <p:nvPr/>
        </p:nvSpPr>
        <p:spPr>
          <a:xfrm>
            <a:off x="21982794" y="30559314"/>
            <a:ext cx="9441874" cy="830997"/>
          </a:xfrm>
          <a:prstGeom prst="rect">
            <a:avLst/>
          </a:prstGeom>
          <a:noFill/>
        </p:spPr>
        <p:txBody>
          <a:bodyPr wrap="square">
            <a:spAutoFit/>
          </a:bodyPr>
          <a:lstStyle/>
          <a:p>
            <a:pPr algn="ctr"/>
            <a:r>
              <a:rPr lang="en-US" sz="2400" b="1" i="0" dirty="0">
                <a:solidFill>
                  <a:srgbClr val="212121"/>
                </a:solidFill>
                <a:effectLst/>
                <a:latin typeface="Aptos" panose="020B0004020202020204" pitchFamily="34" charset="0"/>
              </a:rPr>
              <a:t>Table 3b. Clinical outcomes of PWH with KS  stratified by use of chemotherapy</a:t>
            </a:r>
            <a:endParaRPr lang="en-US" sz="2400" dirty="0">
              <a:latin typeface="Aptos" panose="020B0004020202020204" pitchFamily="34" charset="0"/>
            </a:endParaRPr>
          </a:p>
        </p:txBody>
      </p:sp>
      <p:sp>
        <p:nvSpPr>
          <p:cNvPr id="24" name="TextBox 23">
            <a:extLst>
              <a:ext uri="{FF2B5EF4-FFF2-40B4-BE49-F238E27FC236}">
                <a16:creationId xmlns:a16="http://schemas.microsoft.com/office/drawing/2014/main" id="{16A63A01-EC04-8F6E-CED1-DEAFCAE72AE5}"/>
              </a:ext>
            </a:extLst>
          </p:cNvPr>
          <p:cNvSpPr txBox="1"/>
          <p:nvPr/>
        </p:nvSpPr>
        <p:spPr>
          <a:xfrm>
            <a:off x="21809800" y="33397456"/>
            <a:ext cx="9441874" cy="830997"/>
          </a:xfrm>
          <a:prstGeom prst="rect">
            <a:avLst/>
          </a:prstGeom>
          <a:noFill/>
        </p:spPr>
        <p:txBody>
          <a:bodyPr wrap="square">
            <a:spAutoFit/>
          </a:bodyPr>
          <a:lstStyle/>
          <a:p>
            <a:pPr algn="ctr"/>
            <a:r>
              <a:rPr lang="en-US" sz="2400" b="1" i="0" dirty="0">
                <a:solidFill>
                  <a:srgbClr val="212121"/>
                </a:solidFill>
                <a:effectLst/>
                <a:latin typeface="Aptos" panose="020B0004020202020204" pitchFamily="34" charset="0"/>
              </a:rPr>
              <a:t>Table 3c. Clinical outcomes of PWH with KS  stratified by both viral suppression status and use of chemotherapy</a:t>
            </a:r>
            <a:endParaRPr lang="en-US" sz="2400" dirty="0">
              <a:latin typeface="Aptos" panose="020B0004020202020204" pitchFamily="34" charset="0"/>
            </a:endParaRPr>
          </a:p>
        </p:txBody>
      </p:sp>
      <p:sp>
        <p:nvSpPr>
          <p:cNvPr id="20" name="TextBox 19">
            <a:extLst>
              <a:ext uri="{FF2B5EF4-FFF2-40B4-BE49-F238E27FC236}">
                <a16:creationId xmlns:a16="http://schemas.microsoft.com/office/drawing/2014/main" id="{BAE7191E-D922-EC85-D104-F37ECDF76866}"/>
              </a:ext>
            </a:extLst>
          </p:cNvPr>
          <p:cNvSpPr txBox="1"/>
          <p:nvPr/>
        </p:nvSpPr>
        <p:spPr>
          <a:xfrm>
            <a:off x="975908" y="34534693"/>
            <a:ext cx="7645004" cy="830997"/>
          </a:xfrm>
          <a:prstGeom prst="rect">
            <a:avLst/>
          </a:prstGeom>
          <a:noFill/>
        </p:spPr>
        <p:txBody>
          <a:bodyPr wrap="square">
            <a:spAutoFit/>
          </a:bodyPr>
          <a:lstStyle/>
          <a:p>
            <a:r>
              <a:rPr lang="en-US" sz="2400" b="1" i="0" dirty="0">
                <a:solidFill>
                  <a:srgbClr val="212121"/>
                </a:solidFill>
                <a:effectLst/>
                <a:latin typeface="Aptos" panose="020B0004020202020204" pitchFamily="34" charset="0"/>
              </a:rPr>
              <a:t>Table 1. </a:t>
            </a:r>
            <a:r>
              <a:rPr lang="en-US" sz="2400" i="0" dirty="0">
                <a:solidFill>
                  <a:srgbClr val="212121"/>
                </a:solidFill>
                <a:effectLst/>
                <a:latin typeface="Aptos" panose="020B0004020202020204" pitchFamily="34" charset="0"/>
              </a:rPr>
              <a:t>Patient Characteristics of PWH and KS at </a:t>
            </a:r>
            <a:r>
              <a:rPr lang="en-US" sz="2400" dirty="0">
                <a:solidFill>
                  <a:srgbClr val="212121"/>
                </a:solidFill>
                <a:latin typeface="Aptos" panose="020B0004020202020204" pitchFamily="34" charset="0"/>
              </a:rPr>
              <a:t>HOP</a:t>
            </a:r>
            <a:r>
              <a:rPr lang="en-US" sz="2400" i="0" dirty="0">
                <a:solidFill>
                  <a:srgbClr val="212121"/>
                </a:solidFill>
                <a:effectLst/>
                <a:latin typeface="Aptos" panose="020B0004020202020204" pitchFamily="34" charset="0"/>
              </a:rPr>
              <a:t> from 2015 to 2025 </a:t>
            </a:r>
            <a:endParaRPr lang="en-US" sz="2400" dirty="0">
              <a:latin typeface="Aptos" panose="020B0004020202020204" pitchFamily="34" charset="0"/>
            </a:endParaRPr>
          </a:p>
        </p:txBody>
      </p:sp>
      <p:sp>
        <p:nvSpPr>
          <p:cNvPr id="21" name="TextBox 20">
            <a:extLst>
              <a:ext uri="{FF2B5EF4-FFF2-40B4-BE49-F238E27FC236}">
                <a16:creationId xmlns:a16="http://schemas.microsoft.com/office/drawing/2014/main" id="{B24E631E-473C-C205-DC83-0B717DB8259E}"/>
              </a:ext>
            </a:extLst>
          </p:cNvPr>
          <p:cNvSpPr txBox="1"/>
          <p:nvPr/>
        </p:nvSpPr>
        <p:spPr>
          <a:xfrm>
            <a:off x="10282569" y="34534693"/>
            <a:ext cx="9441874" cy="461665"/>
          </a:xfrm>
          <a:prstGeom prst="rect">
            <a:avLst/>
          </a:prstGeom>
          <a:noFill/>
        </p:spPr>
        <p:txBody>
          <a:bodyPr wrap="square">
            <a:spAutoFit/>
          </a:bodyPr>
          <a:lstStyle/>
          <a:p>
            <a:r>
              <a:rPr lang="en-US" sz="2400" b="1" i="0" dirty="0">
                <a:solidFill>
                  <a:srgbClr val="212121"/>
                </a:solidFill>
                <a:effectLst/>
                <a:latin typeface="Aptos" panose="020B0004020202020204" pitchFamily="34" charset="0"/>
              </a:rPr>
              <a:t>Table 2. </a:t>
            </a:r>
            <a:r>
              <a:rPr lang="en-US" sz="2400" i="0" dirty="0">
                <a:solidFill>
                  <a:srgbClr val="212121"/>
                </a:solidFill>
                <a:effectLst/>
                <a:latin typeface="Aptos" panose="020B0004020202020204" pitchFamily="34" charset="0"/>
              </a:rPr>
              <a:t>Clinical Outcomes of PWH with Various Manifestation of KS</a:t>
            </a:r>
            <a:endParaRPr lang="en-US" sz="2400" dirty="0">
              <a:latin typeface="Aptos" panose="020B0004020202020204" pitchFamily="34" charset="0"/>
            </a:endParaRPr>
          </a:p>
        </p:txBody>
      </p:sp>
      <p:sp>
        <p:nvSpPr>
          <p:cNvPr id="11" name="Rectangle 10">
            <a:extLst>
              <a:ext uri="{FF2B5EF4-FFF2-40B4-BE49-F238E27FC236}">
                <a16:creationId xmlns:a16="http://schemas.microsoft.com/office/drawing/2014/main" id="{57A59C4D-69B4-D27D-270A-D904D7BC4FD3}"/>
              </a:ext>
              <a:ext uri="{C183D7F6-B498-43B3-948B-1728B52AA6E4}">
                <adec:decorative xmlns:adec="http://schemas.microsoft.com/office/drawing/2017/decorative" val="1"/>
              </a:ext>
            </a:extLst>
          </p:cNvPr>
          <p:cNvSpPr/>
          <p:nvPr/>
        </p:nvSpPr>
        <p:spPr>
          <a:xfrm>
            <a:off x="21122656" y="25970064"/>
            <a:ext cx="11333905" cy="837263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7" name="Table 86">
            <a:extLst>
              <a:ext uri="{FF2B5EF4-FFF2-40B4-BE49-F238E27FC236}">
                <a16:creationId xmlns:a16="http://schemas.microsoft.com/office/drawing/2014/main" id="{2CE09370-F9D7-8A4F-DA2D-CE69E3E9DC45}"/>
              </a:ext>
            </a:extLst>
          </p:cNvPr>
          <p:cNvGraphicFramePr>
            <a:graphicFrameLocks noGrp="1"/>
          </p:cNvGraphicFramePr>
          <p:nvPr>
            <p:extLst>
              <p:ext uri="{D42A27DB-BD31-4B8C-83A1-F6EECF244321}">
                <p14:modId xmlns:p14="http://schemas.microsoft.com/office/powerpoint/2010/main" val="1665326157"/>
              </p:ext>
            </p:extLst>
          </p:nvPr>
        </p:nvGraphicFramePr>
        <p:xfrm>
          <a:off x="22022755" y="26562868"/>
          <a:ext cx="9528265" cy="1199644"/>
        </p:xfrm>
        <a:graphic>
          <a:graphicData uri="http://schemas.openxmlformats.org/drawingml/2006/table">
            <a:tbl>
              <a:tblPr firstRow="1" firstCol="1" bandRow="1"/>
              <a:tblGrid>
                <a:gridCol w="2104371">
                  <a:extLst>
                    <a:ext uri="{9D8B030D-6E8A-4147-A177-3AD203B41FA5}">
                      <a16:colId xmlns:a16="http://schemas.microsoft.com/office/drawing/2014/main" val="607207949"/>
                    </a:ext>
                  </a:extLst>
                </a:gridCol>
                <a:gridCol w="1706935">
                  <a:extLst>
                    <a:ext uri="{9D8B030D-6E8A-4147-A177-3AD203B41FA5}">
                      <a16:colId xmlns:a16="http://schemas.microsoft.com/office/drawing/2014/main" val="1300037687"/>
                    </a:ext>
                  </a:extLst>
                </a:gridCol>
                <a:gridCol w="1905653">
                  <a:extLst>
                    <a:ext uri="{9D8B030D-6E8A-4147-A177-3AD203B41FA5}">
                      <a16:colId xmlns:a16="http://schemas.microsoft.com/office/drawing/2014/main" val="3522071315"/>
                    </a:ext>
                  </a:extLst>
                </a:gridCol>
                <a:gridCol w="1905653">
                  <a:extLst>
                    <a:ext uri="{9D8B030D-6E8A-4147-A177-3AD203B41FA5}">
                      <a16:colId xmlns:a16="http://schemas.microsoft.com/office/drawing/2014/main" val="1617094894"/>
                    </a:ext>
                  </a:extLst>
                </a:gridCol>
                <a:gridCol w="1905653">
                  <a:extLst>
                    <a:ext uri="{9D8B030D-6E8A-4147-A177-3AD203B41FA5}">
                      <a16:colId xmlns:a16="http://schemas.microsoft.com/office/drawing/2014/main" val="3745761807"/>
                    </a:ext>
                  </a:extLst>
                </a:gridCol>
              </a:tblGrid>
              <a:tr h="0">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Viral Suppression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KS Remission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No Remission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Alive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Deceased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6300611"/>
                  </a:ext>
                </a:extLst>
              </a:tr>
              <a:tr h="0">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13 (86.7%)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10 (50%)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20 (87%)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3 (25%)</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5220634"/>
                  </a:ext>
                </a:extLst>
              </a:tr>
              <a:tr h="44450">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2 (13.3%)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10 (50%)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(13.3%)</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9 (75%)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11423912"/>
                  </a:ext>
                </a:extLst>
              </a:tr>
              <a:tr h="0">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gridSpan="2">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RR = 3.39 (95% CI: 0.91 – 12.6)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RR =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0.17</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0.06 – 0.52)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376022275"/>
                  </a:ext>
                </a:extLst>
              </a:tr>
            </a:tbl>
          </a:graphicData>
        </a:graphic>
      </p:graphicFrame>
      <p:graphicFrame>
        <p:nvGraphicFramePr>
          <p:cNvPr id="88" name="Table 87">
            <a:extLst>
              <a:ext uri="{FF2B5EF4-FFF2-40B4-BE49-F238E27FC236}">
                <a16:creationId xmlns:a16="http://schemas.microsoft.com/office/drawing/2014/main" id="{11DFF532-2C85-B1E3-6072-11971AFE2495}"/>
              </a:ext>
            </a:extLst>
          </p:cNvPr>
          <p:cNvGraphicFramePr>
            <a:graphicFrameLocks noGrp="1"/>
          </p:cNvGraphicFramePr>
          <p:nvPr>
            <p:extLst>
              <p:ext uri="{D42A27DB-BD31-4B8C-83A1-F6EECF244321}">
                <p14:modId xmlns:p14="http://schemas.microsoft.com/office/powerpoint/2010/main" val="2791095428"/>
              </p:ext>
            </p:extLst>
          </p:nvPr>
        </p:nvGraphicFramePr>
        <p:xfrm>
          <a:off x="22053708" y="28593235"/>
          <a:ext cx="9528265" cy="1199644"/>
        </p:xfrm>
        <a:graphic>
          <a:graphicData uri="http://schemas.openxmlformats.org/drawingml/2006/table">
            <a:tbl>
              <a:tblPr firstRow="1" firstCol="1" bandRow="1"/>
              <a:tblGrid>
                <a:gridCol w="2104371">
                  <a:extLst>
                    <a:ext uri="{9D8B030D-6E8A-4147-A177-3AD203B41FA5}">
                      <a16:colId xmlns:a16="http://schemas.microsoft.com/office/drawing/2014/main" val="1493094176"/>
                    </a:ext>
                  </a:extLst>
                </a:gridCol>
                <a:gridCol w="1706935">
                  <a:extLst>
                    <a:ext uri="{9D8B030D-6E8A-4147-A177-3AD203B41FA5}">
                      <a16:colId xmlns:a16="http://schemas.microsoft.com/office/drawing/2014/main" val="2467251499"/>
                    </a:ext>
                  </a:extLst>
                </a:gridCol>
                <a:gridCol w="1905653">
                  <a:extLst>
                    <a:ext uri="{9D8B030D-6E8A-4147-A177-3AD203B41FA5}">
                      <a16:colId xmlns:a16="http://schemas.microsoft.com/office/drawing/2014/main" val="1334388818"/>
                    </a:ext>
                  </a:extLst>
                </a:gridCol>
                <a:gridCol w="1905653">
                  <a:extLst>
                    <a:ext uri="{9D8B030D-6E8A-4147-A177-3AD203B41FA5}">
                      <a16:colId xmlns:a16="http://schemas.microsoft.com/office/drawing/2014/main" val="244196528"/>
                    </a:ext>
                  </a:extLst>
                </a:gridCol>
                <a:gridCol w="1905653">
                  <a:extLst>
                    <a:ext uri="{9D8B030D-6E8A-4147-A177-3AD203B41FA5}">
                      <a16:colId xmlns:a16="http://schemas.microsoft.com/office/drawing/2014/main" val="1021760838"/>
                    </a:ext>
                  </a:extLst>
                </a:gridCol>
              </a:tblGrid>
              <a:tr h="0">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Chemotherapy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KS Remission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No Remission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Alive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Deceased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71393999"/>
                  </a:ext>
                </a:extLst>
              </a:tr>
              <a:tr h="0">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12 (80%)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9 (40.9%)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4 (33.3%)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11 (68.8%)</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7485612"/>
                  </a:ext>
                </a:extLst>
              </a:tr>
              <a:tr h="44450">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3 (20%)</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13 (59.1%)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8 (66.7%)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5 (31.2%)</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72479649"/>
                  </a:ext>
                </a:extLst>
              </a:tr>
              <a:tr h="0">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gridSpan="2">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RR =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3.05</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1.05 – 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RR = 1.91 (95% CI: 0.9 – 4.05)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4225932648"/>
                  </a:ext>
                </a:extLst>
              </a:tr>
            </a:tbl>
          </a:graphicData>
        </a:graphic>
      </p:graphicFrame>
      <p:graphicFrame>
        <p:nvGraphicFramePr>
          <p:cNvPr id="89" name="Table 88">
            <a:extLst>
              <a:ext uri="{FF2B5EF4-FFF2-40B4-BE49-F238E27FC236}">
                <a16:creationId xmlns:a16="http://schemas.microsoft.com/office/drawing/2014/main" id="{8621FAA4-FAAF-CECB-76B3-99B71C50D68F}"/>
              </a:ext>
            </a:extLst>
          </p:cNvPr>
          <p:cNvGraphicFramePr>
            <a:graphicFrameLocks noGrp="1"/>
          </p:cNvGraphicFramePr>
          <p:nvPr>
            <p:extLst>
              <p:ext uri="{D42A27DB-BD31-4B8C-83A1-F6EECF244321}">
                <p14:modId xmlns:p14="http://schemas.microsoft.com/office/powerpoint/2010/main" val="754700105"/>
              </p:ext>
            </p:extLst>
          </p:nvPr>
        </p:nvGraphicFramePr>
        <p:xfrm>
          <a:off x="21595979" y="30591755"/>
          <a:ext cx="10215504" cy="1515112"/>
        </p:xfrm>
        <a:graphic>
          <a:graphicData uri="http://schemas.openxmlformats.org/drawingml/2006/table">
            <a:tbl>
              <a:tblPr firstRow="1" firstCol="1" bandRow="1"/>
              <a:tblGrid>
                <a:gridCol w="2386766">
                  <a:extLst>
                    <a:ext uri="{9D8B030D-6E8A-4147-A177-3AD203B41FA5}">
                      <a16:colId xmlns:a16="http://schemas.microsoft.com/office/drawing/2014/main" val="1282535788"/>
                    </a:ext>
                  </a:extLst>
                </a:gridCol>
                <a:gridCol w="2184774">
                  <a:extLst>
                    <a:ext uri="{9D8B030D-6E8A-4147-A177-3AD203B41FA5}">
                      <a16:colId xmlns:a16="http://schemas.microsoft.com/office/drawing/2014/main" val="4207195207"/>
                    </a:ext>
                  </a:extLst>
                </a:gridCol>
                <a:gridCol w="2153255">
                  <a:extLst>
                    <a:ext uri="{9D8B030D-6E8A-4147-A177-3AD203B41FA5}">
                      <a16:colId xmlns:a16="http://schemas.microsoft.com/office/drawing/2014/main" val="2723907867"/>
                    </a:ext>
                  </a:extLst>
                </a:gridCol>
                <a:gridCol w="1579252">
                  <a:extLst>
                    <a:ext uri="{9D8B030D-6E8A-4147-A177-3AD203B41FA5}">
                      <a16:colId xmlns:a16="http://schemas.microsoft.com/office/drawing/2014/main" val="1199888540"/>
                    </a:ext>
                  </a:extLst>
                </a:gridCol>
                <a:gridCol w="1911457">
                  <a:extLst>
                    <a:ext uri="{9D8B030D-6E8A-4147-A177-3AD203B41FA5}">
                      <a16:colId xmlns:a16="http://schemas.microsoft.com/office/drawing/2014/main" val="1329244842"/>
                    </a:ext>
                  </a:extLst>
                </a:gridCol>
              </a:tblGrid>
              <a:tr h="0">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Chemotherapy </a:t>
                      </a:r>
                      <a:r>
                        <a:rPr lang="en-US" sz="1800" b="1"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and</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viral suppression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KS Remission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No Remission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Alive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Deceased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3275377"/>
                  </a:ext>
                </a:extLst>
              </a:tr>
              <a:tr h="0">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11 (73.3%)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6 (27.3%)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2 (15.4%)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15 (62.5%)</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3124261"/>
                  </a:ext>
                </a:extLst>
              </a:tr>
              <a:tr h="286138">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No</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4 (26.7%)</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16 (72.7%)</a:t>
                      </a:r>
                      <a:endParaRPr lang="en-US"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11 (84.6%)</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Aft>
                          <a:spcPts val="800"/>
                        </a:spcAft>
                        <a:buNone/>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9 (37.5%)</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6773149"/>
                  </a:ext>
                </a:extLst>
              </a:tr>
              <a:tr h="0">
                <a:tc>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tc gridSpan="2">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RR =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3.24</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(95% CI: 1.26 – 8.31)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algn="ctr">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RR = 1.96* (95% CI: 1.17- 3.28)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020652228"/>
                  </a:ext>
                </a:extLst>
              </a:tr>
            </a:tbl>
          </a:graphicData>
        </a:graphic>
      </p:graphicFrame>
      <p:sp>
        <p:nvSpPr>
          <p:cNvPr id="15" name="Rectangle 14">
            <a:extLst>
              <a:ext uri="{FF2B5EF4-FFF2-40B4-BE49-F238E27FC236}">
                <a16:creationId xmlns:a16="http://schemas.microsoft.com/office/drawing/2014/main" id="{B71BC614-6388-AE47-4C9B-B268B3A9F9B2}"/>
              </a:ext>
            </a:extLst>
          </p:cNvPr>
          <p:cNvSpPr/>
          <p:nvPr/>
        </p:nvSpPr>
        <p:spPr>
          <a:xfrm>
            <a:off x="-28893" y="35835019"/>
            <a:ext cx="32976185" cy="8056181"/>
          </a:xfrm>
          <a:prstGeom prst="rect">
            <a:avLst/>
          </a:prstGeom>
          <a:solidFill>
            <a:srgbClr val="461D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2" name="Rectangle 11">
            <a:extLst>
              <a:ext uri="{FF2B5EF4-FFF2-40B4-BE49-F238E27FC236}">
                <a16:creationId xmlns:a16="http://schemas.microsoft.com/office/drawing/2014/main" id="{C8B01D01-F8B4-3D8E-406B-CD2D80A46426}"/>
              </a:ext>
            </a:extLst>
          </p:cNvPr>
          <p:cNvSpPr/>
          <p:nvPr/>
        </p:nvSpPr>
        <p:spPr>
          <a:xfrm>
            <a:off x="514985" y="36656423"/>
            <a:ext cx="31888432" cy="6638074"/>
          </a:xfrm>
          <a:prstGeom prst="rect">
            <a:avLst/>
          </a:prstGeom>
          <a:solidFill>
            <a:srgbClr val="FEED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461D7C"/>
                </a:solidFill>
              </a:rPr>
              <a:t>`	</a:t>
            </a:r>
          </a:p>
        </p:txBody>
      </p:sp>
      <p:sp>
        <p:nvSpPr>
          <p:cNvPr id="18" name="Rectangle 17">
            <a:extLst>
              <a:ext uri="{FF2B5EF4-FFF2-40B4-BE49-F238E27FC236}">
                <a16:creationId xmlns:a16="http://schemas.microsoft.com/office/drawing/2014/main" id="{CE9A4C9B-7D64-BD3B-7DF4-0B432808338A}"/>
              </a:ext>
              <a:ext uri="{C183D7F6-B498-43B3-948B-1728B52AA6E4}">
                <adec:decorative xmlns:adec="http://schemas.microsoft.com/office/drawing/2017/decorative" val="1"/>
              </a:ext>
            </a:extLst>
          </p:cNvPr>
          <p:cNvSpPr/>
          <p:nvPr/>
        </p:nvSpPr>
        <p:spPr>
          <a:xfrm>
            <a:off x="514983" y="36656424"/>
            <a:ext cx="31888432" cy="1824436"/>
          </a:xfrm>
          <a:prstGeom prst="rect">
            <a:avLst/>
          </a:prstGeom>
          <a:solidFill>
            <a:srgbClr val="FFC42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E7A02FC4-B229-D25A-FC73-46C8BBADA671}"/>
              </a:ext>
            </a:extLst>
          </p:cNvPr>
          <p:cNvSpPr/>
          <p:nvPr/>
        </p:nvSpPr>
        <p:spPr>
          <a:xfrm>
            <a:off x="461839" y="36689543"/>
            <a:ext cx="31994722" cy="1976977"/>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rgbClr val="461D7C"/>
                </a:solidFill>
                <a:effectLst>
                  <a:outerShdw blurRad="38100" dist="38100" dir="2700000" algn="tl">
                    <a:srgbClr val="000000">
                      <a:alpha val="43137"/>
                    </a:srgbClr>
                  </a:outerShdw>
                </a:effectLst>
                <a:latin typeface="Modern Love" panose="04090805081005020601" pitchFamily="82" charset="0"/>
                <a:ea typeface="Cambria" panose="02040503050406030204" pitchFamily="18" charset="0"/>
                <a:cs typeface="Arial" panose="020B0604020202020204" pitchFamily="34" charset="0"/>
              </a:rPr>
              <a:t>Conclusion </a:t>
            </a:r>
          </a:p>
        </p:txBody>
      </p:sp>
      <p:sp>
        <p:nvSpPr>
          <p:cNvPr id="10" name="TextBox 12">
            <a:extLst>
              <a:ext uri="{FF2B5EF4-FFF2-40B4-BE49-F238E27FC236}">
                <a16:creationId xmlns:a16="http://schemas.microsoft.com/office/drawing/2014/main" id="{7A475E49-5734-6805-CA26-0EB460337D1A}"/>
              </a:ext>
            </a:extLst>
          </p:cNvPr>
          <p:cNvSpPr txBox="1">
            <a:spLocks noChangeArrowheads="1"/>
          </p:cNvSpPr>
          <p:nvPr/>
        </p:nvSpPr>
        <p:spPr bwMode="auto">
          <a:xfrm>
            <a:off x="1305161" y="38709600"/>
            <a:ext cx="30276812" cy="4544888"/>
          </a:xfrm>
          <a:prstGeom prst="rect">
            <a:avLst/>
          </a:prstGeom>
          <a:noFill/>
          <a:ln w="76200">
            <a:noFill/>
            <a:miter lim="800000"/>
            <a:headEnd/>
            <a:tailEnd/>
          </a:ln>
          <a:effectLst/>
        </p:spPr>
        <p:txBody>
          <a:bodyPr wrap="square" lIns="563936" tIns="281967" rIns="563936" bIns="281967">
            <a:spAutoFit/>
          </a:bodyPr>
          <a:lstStyle/>
          <a:p>
            <a:pPr marL="857250" indent="-857250">
              <a:spcBef>
                <a:spcPts val="0"/>
              </a:spcBef>
              <a:spcAft>
                <a:spcPts val="600"/>
              </a:spcAft>
              <a:buFont typeface="Arial" panose="020B0604020202020204" pitchFamily="34" charset="0"/>
              <a:buChar char="•"/>
            </a:pPr>
            <a:r>
              <a:rPr lang="en-US" sz="5000" dirty="0">
                <a:solidFill>
                  <a:srgbClr val="461D7C"/>
                </a:solidFill>
              </a:rPr>
              <a:t>This study characterizes KS among PWH in New Orleans, a unique city in the Deep South for the past decade. </a:t>
            </a:r>
          </a:p>
          <a:p>
            <a:pPr marL="857250" indent="-857250">
              <a:spcBef>
                <a:spcPts val="0"/>
              </a:spcBef>
              <a:spcAft>
                <a:spcPts val="600"/>
              </a:spcAft>
              <a:buFont typeface="Arial" panose="020B0604020202020204" pitchFamily="34" charset="0"/>
              <a:buChar char="•"/>
            </a:pPr>
            <a:r>
              <a:rPr lang="en-US" sz="5000" dirty="0">
                <a:solidFill>
                  <a:srgbClr val="461D7C"/>
                </a:solidFill>
              </a:rPr>
              <a:t>Although there was an apparent association between mortality and chemotherapy (and chemotherapy with viral suppression), all mortality cases in our study were determined </a:t>
            </a:r>
            <a:r>
              <a:rPr lang="en-US" sz="5000" b="1" dirty="0">
                <a:solidFill>
                  <a:srgbClr val="461D7C"/>
                </a:solidFill>
              </a:rPr>
              <a:t>not</a:t>
            </a:r>
            <a:r>
              <a:rPr lang="en-US" sz="5000" dirty="0">
                <a:solidFill>
                  <a:srgbClr val="461D7C"/>
                </a:solidFill>
              </a:rPr>
              <a:t> to be related to complications of KS.</a:t>
            </a:r>
          </a:p>
          <a:p>
            <a:pPr marL="857250" indent="-857250">
              <a:spcBef>
                <a:spcPts val="0"/>
              </a:spcBef>
              <a:spcAft>
                <a:spcPts val="600"/>
              </a:spcAft>
              <a:buFont typeface="Arial" panose="020B0604020202020204" pitchFamily="34" charset="0"/>
              <a:buChar char="•"/>
            </a:pPr>
            <a:r>
              <a:rPr lang="en-US" sz="5000" dirty="0">
                <a:solidFill>
                  <a:srgbClr val="461D7C"/>
                </a:solidFill>
              </a:rPr>
              <a:t>Findings highlight that ART adherence leading to viral suppression, along with appropriate chemotherapy, are critical components of effective KS management.  </a:t>
            </a:r>
            <a:endParaRPr lang="en-US" sz="5000" kern="100" dirty="0">
              <a:solidFill>
                <a:srgbClr val="461D7C"/>
              </a:solidFill>
              <a:latin typeface="Arial" panose="020B0604020202020204" pitchFamily="34" charset="0"/>
              <a:ea typeface="Cambria" panose="02040503050406030204" pitchFamily="18" charset="0"/>
              <a:cs typeface="Arial" panose="020B0604020202020204" pitchFamily="34" charset="0"/>
            </a:endParaRPr>
          </a:p>
        </p:txBody>
      </p:sp>
      <p:sp>
        <p:nvSpPr>
          <p:cNvPr id="5" name="TextBox 12">
            <a:extLst>
              <a:ext uri="{FF2B5EF4-FFF2-40B4-BE49-F238E27FC236}">
                <a16:creationId xmlns:a16="http://schemas.microsoft.com/office/drawing/2014/main" id="{CF3230CD-940C-5B60-A819-5FBD282DA408}"/>
              </a:ext>
            </a:extLst>
          </p:cNvPr>
          <p:cNvSpPr txBox="1">
            <a:spLocks noChangeArrowheads="1"/>
          </p:cNvSpPr>
          <p:nvPr/>
        </p:nvSpPr>
        <p:spPr bwMode="auto">
          <a:xfrm>
            <a:off x="20024279" y="13257337"/>
            <a:ext cx="11882263" cy="5632366"/>
          </a:xfrm>
          <a:prstGeom prst="rect">
            <a:avLst/>
          </a:prstGeom>
          <a:noFill/>
          <a:ln w="76200">
            <a:noFill/>
            <a:miter lim="800000"/>
            <a:headEnd/>
            <a:tailEnd/>
          </a:ln>
          <a:effectLst/>
        </p:spPr>
        <p:txBody>
          <a:bodyPr wrap="square" lIns="563936" tIns="281967" rIns="563936" bIns="281967">
            <a:spAutoFit/>
          </a:bodyPr>
          <a:lstStyle/>
          <a:p>
            <a:pPr marL="571500" indent="-571500">
              <a:spcBef>
                <a:spcPts val="0"/>
              </a:spcBef>
              <a:spcAft>
                <a:spcPts val="600"/>
              </a:spcAft>
              <a:buFont typeface="Arial" panose="020B0604020202020204" pitchFamily="34" charset="0"/>
              <a:buChar char="•"/>
            </a:pPr>
            <a:r>
              <a:rPr lang="en-US" sz="3600" kern="100" dirty="0">
                <a:solidFill>
                  <a:srgbClr val="472E91"/>
                </a:solidFill>
                <a:latin typeface="Arial" panose="020B0604020202020204" pitchFamily="34" charset="0"/>
                <a:ea typeface="Cambria" panose="02040503050406030204" pitchFamily="18" charset="0"/>
                <a:cs typeface="Arial" panose="020B0604020202020204" pitchFamily="34" charset="0"/>
              </a:rPr>
              <a:t>We conducted retrospective chart review of PWH followed at HOP who were diagnosed with KS between 2015 and 2025. </a:t>
            </a:r>
          </a:p>
          <a:p>
            <a:pPr marL="571500" indent="-571500">
              <a:spcBef>
                <a:spcPts val="0"/>
              </a:spcBef>
              <a:spcAft>
                <a:spcPts val="600"/>
              </a:spcAft>
              <a:buFont typeface="Arial" panose="020B0604020202020204" pitchFamily="34" charset="0"/>
              <a:buChar char="•"/>
            </a:pPr>
            <a:r>
              <a:rPr lang="en-US" sz="3600" kern="100" dirty="0">
                <a:solidFill>
                  <a:srgbClr val="472E91"/>
                </a:solidFill>
                <a:latin typeface="Arial" panose="020B0604020202020204" pitchFamily="34" charset="0"/>
                <a:ea typeface="Cambria" panose="02040503050406030204" pitchFamily="18" charset="0"/>
                <a:cs typeface="Arial" panose="020B0604020202020204" pitchFamily="34" charset="0"/>
              </a:rPr>
              <a:t>Demographic variables included age at diagnosis, sex, ethnicity, HIV risk factor, and additional variables such as ART adherence, viral suppression status, staging of KS, Eastern Cooperative Oncology Group (ECOG) score, and 5‑year overall survival were evaluated. </a:t>
            </a:r>
          </a:p>
        </p:txBody>
      </p:sp>
      <p:sp>
        <p:nvSpPr>
          <p:cNvPr id="19" name="TextBox 18">
            <a:extLst>
              <a:ext uri="{FF2B5EF4-FFF2-40B4-BE49-F238E27FC236}">
                <a16:creationId xmlns:a16="http://schemas.microsoft.com/office/drawing/2014/main" id="{64EF212D-B40C-E893-8C1C-16AA25356C37}"/>
              </a:ext>
            </a:extLst>
          </p:cNvPr>
          <p:cNvSpPr txBox="1"/>
          <p:nvPr/>
        </p:nvSpPr>
        <p:spPr>
          <a:xfrm>
            <a:off x="19655257" y="11952444"/>
            <a:ext cx="3725408" cy="1200329"/>
          </a:xfrm>
          <a:prstGeom prst="rect">
            <a:avLst/>
          </a:prstGeom>
          <a:noFill/>
        </p:spPr>
        <p:txBody>
          <a:bodyPr wrap="square">
            <a:spAutoFit/>
          </a:bodyPr>
          <a:lstStyle/>
          <a:p>
            <a:r>
              <a:rPr lang="en-US" sz="2400" b="1" i="0" dirty="0">
                <a:solidFill>
                  <a:schemeClr val="bg1"/>
                </a:solidFill>
                <a:effectLst/>
                <a:latin typeface="Aptos" panose="020B0004020202020204" pitchFamily="34" charset="0"/>
              </a:rPr>
              <a:t>Figure 2. </a:t>
            </a:r>
            <a:r>
              <a:rPr lang="en-US" sz="2400" i="0" dirty="0">
                <a:solidFill>
                  <a:schemeClr val="bg1"/>
                </a:solidFill>
                <a:effectLst/>
                <a:latin typeface="Aptos" panose="020B0004020202020204" pitchFamily="34" charset="0"/>
              </a:rPr>
              <a:t>Oral lesion of Kaposi Sarcoma.</a:t>
            </a:r>
          </a:p>
          <a:p>
            <a:r>
              <a:rPr lang="en-US" sz="2400" b="1" i="0" dirty="0">
                <a:solidFill>
                  <a:schemeClr val="bg1"/>
                </a:solidFill>
                <a:effectLst/>
                <a:latin typeface="Aptos" panose="020B0004020202020204" pitchFamily="34" charset="0"/>
              </a:rPr>
              <a:t>From: </a:t>
            </a:r>
            <a:r>
              <a:rPr lang="en-US" sz="2400" i="0" dirty="0">
                <a:solidFill>
                  <a:schemeClr val="bg1"/>
                </a:solidFill>
                <a:effectLst/>
                <a:latin typeface="Aptos" panose="020B0004020202020204" pitchFamily="34" charset="0"/>
              </a:rPr>
              <a:t>Idimages.org</a:t>
            </a:r>
            <a:endParaRPr lang="en-US" sz="2400" dirty="0">
              <a:solidFill>
                <a:schemeClr val="bg1"/>
              </a:solidFill>
              <a:latin typeface="Aptos" panose="020B0004020202020204" pitchFamily="34" charset="0"/>
            </a:endParaRPr>
          </a:p>
        </p:txBody>
      </p:sp>
      <p:sp>
        <p:nvSpPr>
          <p:cNvPr id="9" name="TextBox 8">
            <a:extLst>
              <a:ext uri="{FF2B5EF4-FFF2-40B4-BE49-F238E27FC236}">
                <a16:creationId xmlns:a16="http://schemas.microsoft.com/office/drawing/2014/main" id="{D00252BA-29EB-2A28-9D53-468E51F9BE08}"/>
              </a:ext>
            </a:extLst>
          </p:cNvPr>
          <p:cNvSpPr txBox="1"/>
          <p:nvPr/>
        </p:nvSpPr>
        <p:spPr>
          <a:xfrm>
            <a:off x="24000785" y="9817855"/>
            <a:ext cx="7929820" cy="3416320"/>
          </a:xfrm>
          <a:prstGeom prst="rect">
            <a:avLst/>
          </a:prstGeom>
          <a:noFill/>
        </p:spPr>
        <p:txBody>
          <a:bodyPr wrap="square">
            <a:spAutoFit/>
          </a:bodyPr>
          <a:lstStyle/>
          <a:p>
            <a:pPr marL="571500" marR="0" lvl="0" indent="-571500" algn="l" defTabSz="914400" rtl="0" eaLnBrk="1" fontAlgn="base" latinLnBrk="0" hangingPunct="1">
              <a:lnSpc>
                <a:spcPct val="100000"/>
              </a:lnSpc>
              <a:spcBef>
                <a:spcPts val="0"/>
              </a:spcBef>
              <a:spcAft>
                <a:spcPts val="6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472E91"/>
                </a:solidFill>
                <a:effectLst/>
                <a:uLnTx/>
                <a:uFillTx/>
                <a:latin typeface="Arial" panose="020B0604020202020204" pitchFamily="34" charset="0"/>
                <a:ea typeface="+mn-ea"/>
                <a:cs typeface="Arial" panose="020B0604020202020204" pitchFamily="34" charset="0"/>
              </a:rPr>
              <a:t>We describe the 10‑year clinical trends and outcomes of PWH with KS receiving care at the HIV Outpatient Program (HOP) at University Medical Center New Orleans (UMCNO).</a:t>
            </a:r>
            <a:endParaRPr kumimoji="0" lang="en-US" sz="3600" b="0" i="0" u="none" strike="noStrike" kern="100" cap="none" spc="0" normalizeH="0" baseline="0" noProof="0" dirty="0">
              <a:ln>
                <a:noFill/>
              </a:ln>
              <a:solidFill>
                <a:srgbClr val="472E91"/>
              </a:solidFill>
              <a:effectLst/>
              <a:uLnTx/>
              <a:uFillTx/>
              <a:latin typeface="Arial" panose="020B0604020202020204" pitchFamily="34" charset="0"/>
              <a:ea typeface="Cambria" panose="02040503050406030204" pitchFamily="18" charset="0"/>
              <a:cs typeface="Arial" panose="020B0604020202020204" pitchFamily="34" charset="0"/>
            </a:endParaRPr>
          </a:p>
        </p:txBody>
      </p:sp>
      <p:sp>
        <p:nvSpPr>
          <p:cNvPr id="50" name="TextBox 49">
            <a:extLst>
              <a:ext uri="{FF2B5EF4-FFF2-40B4-BE49-F238E27FC236}">
                <a16:creationId xmlns:a16="http://schemas.microsoft.com/office/drawing/2014/main" id="{06D61D28-7EC3-858F-6134-802D67C4FC3D}"/>
              </a:ext>
            </a:extLst>
          </p:cNvPr>
          <p:cNvSpPr txBox="1"/>
          <p:nvPr/>
        </p:nvSpPr>
        <p:spPr>
          <a:xfrm>
            <a:off x="21769469" y="32680900"/>
            <a:ext cx="10096742" cy="830997"/>
          </a:xfrm>
          <a:prstGeom prst="rect">
            <a:avLst/>
          </a:prstGeom>
          <a:noFill/>
        </p:spPr>
        <p:txBody>
          <a:bodyPr wrap="square">
            <a:spAutoFit/>
          </a:bodyPr>
          <a:lstStyle/>
          <a:p>
            <a:r>
              <a:rPr lang="en-US" sz="2400" b="1" i="0" dirty="0">
                <a:solidFill>
                  <a:srgbClr val="212121"/>
                </a:solidFill>
                <a:effectLst/>
                <a:latin typeface="Aptos" panose="020B0004020202020204" pitchFamily="34" charset="0"/>
              </a:rPr>
              <a:t>Figure 1. </a:t>
            </a:r>
            <a:r>
              <a:rPr lang="en-US" sz="2400" i="0" dirty="0">
                <a:solidFill>
                  <a:srgbClr val="212121"/>
                </a:solidFill>
                <a:effectLst/>
                <a:latin typeface="Aptos" panose="020B0004020202020204" pitchFamily="34" charset="0"/>
              </a:rPr>
              <a:t>Clinical Outcomes and Relative Risk (RR) for Remission and 5-Year Mortality by Use of Chemotherapy and Viral Suppression Status</a:t>
            </a:r>
            <a:endParaRPr lang="en-US" sz="2400" dirty="0">
              <a:latin typeface="Aptos" panose="020B00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20820</TotalTime>
  <Words>1605</Words>
  <Application>Microsoft Office PowerPoint</Application>
  <PresentationFormat>Custom</PresentationFormat>
  <Paragraphs>256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Graduate</dc:creator>
  <cp:lastModifiedBy>Tat Yau</cp:lastModifiedBy>
  <cp:revision>297</cp:revision>
  <cp:lastPrinted>2019-01-18T22:21:26Z</cp:lastPrinted>
  <dcterms:created xsi:type="dcterms:W3CDTF">2012-09-11T19:00:53Z</dcterms:created>
  <dcterms:modified xsi:type="dcterms:W3CDTF">2026-04-18T13:16:14Z</dcterms:modified>
</cp:coreProperties>
</file>