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9601200" cy="12801600" type="A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1D7C"/>
    <a:srgbClr val="EBE1F8"/>
    <a:srgbClr val="D4CF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527"/>
    <p:restoredTop sz="94718"/>
  </p:normalViewPr>
  <p:slideViewPr>
    <p:cSldViewPr snapToGrid="0">
      <p:cViewPr>
        <p:scale>
          <a:sx n="70" d="100"/>
          <a:sy n="70" d="100"/>
        </p:scale>
        <p:origin x="1578" y="-12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BE64DEC2-7380-40F6-ACDD-ADCABB5189CF}" type="datetimeFigureOut">
              <a:rPr lang="en-US" smtClean="0"/>
              <a:t>4/12/2026</a:t>
            </a:fld>
            <a:endParaRPr lang="en-US"/>
          </a:p>
        </p:txBody>
      </p:sp>
      <p:sp>
        <p:nvSpPr>
          <p:cNvPr id="4" name="Slide Image Placeholder 3"/>
          <p:cNvSpPr>
            <a:spLocks noGrp="1" noRot="1" noChangeAspect="1"/>
          </p:cNvSpPr>
          <p:nvPr>
            <p:ph type="sldImg" idx="2"/>
          </p:nvPr>
        </p:nvSpPr>
        <p:spPr>
          <a:xfrm>
            <a:off x="3703638" y="857250"/>
            <a:ext cx="1736725"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66EE9301-C636-43ED-9C5B-B2C5C4EB5BF3}" type="slidenum">
              <a:rPr lang="en-US" smtClean="0"/>
              <a:t>‹#›</a:t>
            </a:fld>
            <a:endParaRPr lang="en-US"/>
          </a:p>
        </p:txBody>
      </p:sp>
    </p:spTree>
    <p:extLst>
      <p:ext uri="{BB962C8B-B14F-4D97-AF65-F5344CB8AC3E}">
        <p14:creationId xmlns:p14="http://schemas.microsoft.com/office/powerpoint/2010/main" val="7652169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6EE9301-C636-43ED-9C5B-B2C5C4EB5BF3}" type="slidenum">
              <a:rPr lang="en-US" smtClean="0"/>
              <a:t>1</a:t>
            </a:fld>
            <a:endParaRPr lang="en-US"/>
          </a:p>
        </p:txBody>
      </p:sp>
    </p:spTree>
    <p:extLst>
      <p:ext uri="{BB962C8B-B14F-4D97-AF65-F5344CB8AC3E}">
        <p14:creationId xmlns:p14="http://schemas.microsoft.com/office/powerpoint/2010/main" val="24863824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en-US"/>
              <a:t>Click to edit Master title style</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525845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56491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845439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048330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en-US"/>
              <a:t>Click to edit Master title style</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tint val="82000"/>
                  </a:schemeClr>
                </a:solidFill>
              </a:defRPr>
            </a:lvl1pPr>
            <a:lvl2pPr marL="480060" indent="0">
              <a:buNone/>
              <a:defRPr sz="2100">
                <a:solidFill>
                  <a:schemeClr val="tx1">
                    <a:tint val="82000"/>
                  </a:schemeClr>
                </a:solidFill>
              </a:defRPr>
            </a:lvl2pPr>
            <a:lvl3pPr marL="960120" indent="0">
              <a:buNone/>
              <a:defRPr sz="1890">
                <a:solidFill>
                  <a:schemeClr val="tx1">
                    <a:tint val="82000"/>
                  </a:schemeClr>
                </a:solidFill>
              </a:defRPr>
            </a:lvl3pPr>
            <a:lvl4pPr marL="1440180" indent="0">
              <a:buNone/>
              <a:defRPr sz="1680">
                <a:solidFill>
                  <a:schemeClr val="tx1">
                    <a:tint val="82000"/>
                  </a:schemeClr>
                </a:solidFill>
              </a:defRPr>
            </a:lvl4pPr>
            <a:lvl5pPr marL="1920240" indent="0">
              <a:buNone/>
              <a:defRPr sz="1680">
                <a:solidFill>
                  <a:schemeClr val="tx1">
                    <a:tint val="82000"/>
                  </a:schemeClr>
                </a:solidFill>
              </a:defRPr>
            </a:lvl5pPr>
            <a:lvl6pPr marL="2400300" indent="0">
              <a:buNone/>
              <a:defRPr sz="1680">
                <a:solidFill>
                  <a:schemeClr val="tx1">
                    <a:tint val="82000"/>
                  </a:schemeClr>
                </a:solidFill>
              </a:defRPr>
            </a:lvl6pPr>
            <a:lvl7pPr marL="2880360" indent="0">
              <a:buNone/>
              <a:defRPr sz="1680">
                <a:solidFill>
                  <a:schemeClr val="tx1">
                    <a:tint val="82000"/>
                  </a:schemeClr>
                </a:solidFill>
              </a:defRPr>
            </a:lvl7pPr>
            <a:lvl8pPr marL="3360420" indent="0">
              <a:buNone/>
              <a:defRPr sz="1680">
                <a:solidFill>
                  <a:schemeClr val="tx1">
                    <a:tint val="82000"/>
                  </a:schemeClr>
                </a:solidFill>
              </a:defRPr>
            </a:lvl8pPr>
            <a:lvl9pPr marL="3840480" indent="0">
              <a:buNone/>
              <a:defRPr sz="1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4D2E2-602F-8143-92A3-25C7162D8777}"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1312443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54D2E2-602F-8143-92A3-25C7162D8777}"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4081163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en-US"/>
              <a:t>Click to edit Master title style</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Click to edit Master text styles</a:t>
            </a:r>
          </a:p>
        </p:txBody>
      </p:sp>
      <p:sp>
        <p:nvSpPr>
          <p:cNvPr id="4" name="Content Placeholder 3"/>
          <p:cNvSpPr>
            <a:spLocks noGrp="1"/>
          </p:cNvSpPr>
          <p:nvPr>
            <p:ph sz="half" idx="2"/>
          </p:nvPr>
        </p:nvSpPr>
        <p:spPr>
          <a:xfrm>
            <a:off x="661334" y="4676140"/>
            <a:ext cx="4061757" cy="687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en-US"/>
              <a:t>Click to edit Master text styles</a:t>
            </a:r>
          </a:p>
        </p:txBody>
      </p:sp>
      <p:sp>
        <p:nvSpPr>
          <p:cNvPr id="6" name="Content Placeholder 5"/>
          <p:cNvSpPr>
            <a:spLocks noGrp="1"/>
          </p:cNvSpPr>
          <p:nvPr>
            <p:ph sz="quarter" idx="4"/>
          </p:nvPr>
        </p:nvSpPr>
        <p:spPr>
          <a:xfrm>
            <a:off x="4860608" y="4676140"/>
            <a:ext cx="4081761" cy="687789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54D2E2-602F-8143-92A3-25C7162D8777}" type="datetimeFigureOut">
              <a:rPr lang="en-US" smtClean="0"/>
              <a:t>4/12/2026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970474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54D2E2-602F-8143-92A3-25C7162D8777}" type="datetimeFigureOut">
              <a:rPr lang="en-US" smtClean="0"/>
              <a:t>4/12/2026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854044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4D2E2-602F-8143-92A3-25C7162D8777}" type="datetimeFigureOut">
              <a:rPr lang="en-US" smtClean="0"/>
              <a:t>4/12/2026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3464311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2394584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en-US"/>
              <a:t>Click icon to add picture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en-US"/>
              <a:t>Click to edit Master text styles</a:t>
            </a:r>
          </a:p>
        </p:txBody>
      </p:sp>
      <p:sp>
        <p:nvSpPr>
          <p:cNvPr id="5" name="Date Placeholder 4"/>
          <p:cNvSpPr>
            <a:spLocks noGrp="1"/>
          </p:cNvSpPr>
          <p:nvPr>
            <p:ph type="dt" sz="half" idx="10"/>
          </p:nvPr>
        </p:nvSpPr>
        <p:spPr/>
        <p:txBody>
          <a:bodyPr/>
          <a:lstStyle/>
          <a:p>
            <a:fld id="{7A54D2E2-602F-8143-92A3-25C7162D8777}"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267921-9708-7646-BBAD-FA749FF3219F}" type="slidenum">
              <a:rPr lang="en-US" smtClean="0"/>
              <a:t>‹#›</a:t>
            </a:fld>
            <a:endParaRPr lang="en-US"/>
          </a:p>
        </p:txBody>
      </p:sp>
    </p:spTree>
    <p:extLst>
      <p:ext uri="{BB962C8B-B14F-4D97-AF65-F5344CB8AC3E}">
        <p14:creationId xmlns:p14="http://schemas.microsoft.com/office/powerpoint/2010/main" val="3201269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82000"/>
                  </a:schemeClr>
                </a:solidFill>
              </a:defRPr>
            </a:lvl1pPr>
          </a:lstStyle>
          <a:p>
            <a:fld id="{7A54D2E2-602F-8143-92A3-25C7162D8777}" type="datetimeFigureOut">
              <a:rPr lang="en-US" smtClean="0"/>
              <a:t>4/12/2026</a:t>
            </a:fld>
            <a:endParaRPr 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82000"/>
                  </a:schemeClr>
                </a:solidFill>
              </a:defRPr>
            </a:lvl1pPr>
          </a:lstStyle>
          <a:p>
            <a:fld id="{CD267921-9708-7646-BBAD-FA749FF3219F}" type="slidenum">
              <a:rPr lang="en-US" smtClean="0"/>
              <a:t>‹#›</a:t>
            </a:fld>
            <a:endParaRPr lang="en-US"/>
          </a:p>
        </p:txBody>
      </p:sp>
    </p:spTree>
    <p:extLst>
      <p:ext uri="{BB962C8B-B14F-4D97-AF65-F5344CB8AC3E}">
        <p14:creationId xmlns:p14="http://schemas.microsoft.com/office/powerpoint/2010/main" val="284952216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enjaymo.com/" TargetMode="External"/><Relationship Id="rId5" Type="http://schemas.openxmlformats.org/officeDocument/2006/relationships/hyperlink" Target="https://doi.org/10.1007/s40265-022-01711-5"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BE421A7B-2262-EF97-EBF5-9A3424B09CEE}"/>
              </a:ext>
              <a:ext uri="{C183D7F6-B498-43B3-948B-1728B52AA6E4}">
                <adec:decorative xmlns:adec="http://schemas.microsoft.com/office/drawing/2017/decorative" val="1"/>
              </a:ext>
            </a:extLst>
          </p:cNvPr>
          <p:cNvSpPr txBox="1"/>
          <p:nvPr/>
        </p:nvSpPr>
        <p:spPr>
          <a:xfrm>
            <a:off x="0" y="0"/>
            <a:ext cx="9601200" cy="1641764"/>
          </a:xfrm>
          <a:prstGeom prst="rect">
            <a:avLst/>
          </a:prstGeom>
          <a:solidFill>
            <a:srgbClr val="461D7C"/>
          </a:solidFill>
        </p:spPr>
        <p:txBody>
          <a:bodyPr wrap="square" rtlCol="0">
            <a:spAutoFit/>
          </a:bodyPr>
          <a:lstStyle/>
          <a:p>
            <a:endParaRPr lang="en-US" dirty="0"/>
          </a:p>
        </p:txBody>
      </p:sp>
      <p:sp>
        <p:nvSpPr>
          <p:cNvPr id="3" name="Subtitle 2">
            <a:extLst>
              <a:ext uri="{FF2B5EF4-FFF2-40B4-BE49-F238E27FC236}">
                <a16:creationId xmlns:a16="http://schemas.microsoft.com/office/drawing/2014/main" id="{890E0852-A136-F99E-1493-5B70C07ED402}"/>
              </a:ext>
            </a:extLst>
          </p:cNvPr>
          <p:cNvSpPr>
            <a:spLocks noGrp="1"/>
          </p:cNvSpPr>
          <p:nvPr>
            <p:ph type="subTitle" idx="1"/>
          </p:nvPr>
        </p:nvSpPr>
        <p:spPr>
          <a:xfrm>
            <a:off x="2527428" y="390211"/>
            <a:ext cx="6908976" cy="1279164"/>
          </a:xfrm>
        </p:spPr>
        <p:txBody>
          <a:bodyPr>
            <a:normAutofit/>
          </a:bodyPr>
          <a:lstStyle/>
          <a:p>
            <a:r>
              <a:rPr lang="en-US" b="1" dirty="0" err="1">
                <a:solidFill>
                  <a:schemeClr val="bg1"/>
                </a:solidFill>
              </a:rPr>
              <a:t>Sutimlimab</a:t>
            </a:r>
            <a:r>
              <a:rPr lang="en-US" b="1" dirty="0">
                <a:solidFill>
                  <a:schemeClr val="bg1"/>
                </a:solidFill>
              </a:rPr>
              <a:t> Therapy in Cold Agglutinin Disease</a:t>
            </a:r>
          </a:p>
          <a:p>
            <a:r>
              <a:rPr lang="en-US" sz="1700" b="1" dirty="0">
                <a:solidFill>
                  <a:schemeClr val="bg1"/>
                </a:solidFill>
              </a:rPr>
              <a:t>James Amoss BS, Jeff Amoss BA, Seth Vignes MD, Kyle Hoppens MD</a:t>
            </a:r>
          </a:p>
        </p:txBody>
      </p:sp>
      <p:pic>
        <p:nvPicPr>
          <p:cNvPr id="13" name="Picture 12" descr="This is just the logo for LSU Health. It says LSU Health New Orleans">
            <a:extLst>
              <a:ext uri="{FF2B5EF4-FFF2-40B4-BE49-F238E27FC236}">
                <a16:creationId xmlns:a16="http://schemas.microsoft.com/office/drawing/2014/main" id="{44D5587B-B048-965A-C831-CBE1A0239817}"/>
              </a:ext>
            </a:extLst>
          </p:cNvPr>
          <p:cNvPicPr>
            <a:picLocks noChangeAspect="1"/>
          </p:cNvPicPr>
          <p:nvPr/>
        </p:nvPicPr>
        <p:blipFill>
          <a:blip r:embed="rId3"/>
          <a:stretch>
            <a:fillRect/>
          </a:stretch>
        </p:blipFill>
        <p:spPr>
          <a:xfrm>
            <a:off x="164797" y="390211"/>
            <a:ext cx="2362630" cy="664490"/>
          </a:xfrm>
          <a:prstGeom prst="rect">
            <a:avLst/>
          </a:prstGeom>
        </p:spPr>
      </p:pic>
      <p:sp>
        <p:nvSpPr>
          <p:cNvPr id="6" name="TextBox 5">
            <a:extLst>
              <a:ext uri="{FF2B5EF4-FFF2-40B4-BE49-F238E27FC236}">
                <a16:creationId xmlns:a16="http://schemas.microsoft.com/office/drawing/2014/main" id="{292483AA-E23E-BC78-A3CD-40E78B261957}"/>
              </a:ext>
            </a:extLst>
          </p:cNvPr>
          <p:cNvSpPr txBox="1"/>
          <p:nvPr/>
        </p:nvSpPr>
        <p:spPr>
          <a:xfrm>
            <a:off x="901886" y="1854893"/>
            <a:ext cx="3291485" cy="369332"/>
          </a:xfrm>
          <a:prstGeom prst="rect">
            <a:avLst/>
          </a:prstGeom>
          <a:solidFill>
            <a:srgbClr val="EBE1F8"/>
          </a:solidFill>
        </p:spPr>
        <p:txBody>
          <a:bodyPr wrap="square" rtlCol="0">
            <a:spAutoFit/>
          </a:bodyPr>
          <a:lstStyle/>
          <a:p>
            <a:pPr algn="ctr"/>
            <a:r>
              <a:rPr lang="en-US" b="1" dirty="0"/>
              <a:t>Introduction</a:t>
            </a:r>
            <a:r>
              <a:rPr lang="en-US" dirty="0"/>
              <a:t> </a:t>
            </a:r>
          </a:p>
        </p:txBody>
      </p:sp>
      <p:sp>
        <p:nvSpPr>
          <p:cNvPr id="15" name="TextBox 14">
            <a:extLst>
              <a:ext uri="{FF2B5EF4-FFF2-40B4-BE49-F238E27FC236}">
                <a16:creationId xmlns:a16="http://schemas.microsoft.com/office/drawing/2014/main" id="{5A8F4181-8BDE-093D-2995-DF1505922D92}"/>
              </a:ext>
            </a:extLst>
          </p:cNvPr>
          <p:cNvSpPr txBox="1"/>
          <p:nvPr/>
        </p:nvSpPr>
        <p:spPr>
          <a:xfrm>
            <a:off x="506937" y="2337645"/>
            <a:ext cx="4040976" cy="3493264"/>
          </a:xfrm>
          <a:prstGeom prst="rect">
            <a:avLst/>
          </a:prstGeom>
          <a:noFill/>
        </p:spPr>
        <p:txBody>
          <a:bodyPr wrap="square" rtlCol="0">
            <a:spAutoFit/>
          </a:bodyPr>
          <a:lstStyle/>
          <a:p>
            <a:r>
              <a:rPr lang="en-US" sz="1300" dirty="0"/>
              <a:t>Cold agglutinin disease (CAD) is a form of autoimmune hemolytic anemia caused by a proliferation of low grade clonal B-cells that produce monoclonal IgM cold agglutinins. IgM binds erythrocyte surface antigens at low temperatures, leading to activation of the classical complement pathway. This results in C3 deposition on erythrocytes and subsequent extravascular hemolysis and occasionally intravascular hemolysis with the formation of the membrane attack complex. Multiple therapies are available for CAD, including complement targeted and B-cell directed therapy. </a:t>
            </a:r>
            <a:r>
              <a:rPr lang="en-US" sz="1300" dirty="0" err="1"/>
              <a:t>Sutimlimab</a:t>
            </a:r>
            <a:r>
              <a:rPr lang="en-US" sz="1300" dirty="0"/>
              <a:t>, a monoclonal antibody directed against complement protein C1s, selectively inhibits classical pathway activation and represents a potential approach to disrupt the mechanism of hemolysis in CAD.</a:t>
            </a:r>
          </a:p>
        </p:txBody>
      </p:sp>
      <p:sp>
        <p:nvSpPr>
          <p:cNvPr id="7" name="TextBox 6">
            <a:extLst>
              <a:ext uri="{FF2B5EF4-FFF2-40B4-BE49-F238E27FC236}">
                <a16:creationId xmlns:a16="http://schemas.microsoft.com/office/drawing/2014/main" id="{CE230B64-55B0-E385-0C76-FF6D2CCEA0AC}"/>
              </a:ext>
            </a:extLst>
          </p:cNvPr>
          <p:cNvSpPr txBox="1"/>
          <p:nvPr/>
        </p:nvSpPr>
        <p:spPr>
          <a:xfrm>
            <a:off x="901886" y="5929170"/>
            <a:ext cx="3291485" cy="369332"/>
          </a:xfrm>
          <a:prstGeom prst="rect">
            <a:avLst/>
          </a:prstGeom>
          <a:solidFill>
            <a:srgbClr val="EBE1F8"/>
          </a:solidFill>
        </p:spPr>
        <p:txBody>
          <a:bodyPr wrap="square" rtlCol="0">
            <a:spAutoFit/>
          </a:bodyPr>
          <a:lstStyle/>
          <a:p>
            <a:pPr algn="ctr"/>
            <a:r>
              <a:rPr lang="en-US" b="1" dirty="0"/>
              <a:t>Case Presentation</a:t>
            </a:r>
            <a:r>
              <a:rPr lang="en-US" dirty="0"/>
              <a:t> </a:t>
            </a:r>
          </a:p>
        </p:txBody>
      </p:sp>
      <p:sp>
        <p:nvSpPr>
          <p:cNvPr id="16" name="TextBox 15">
            <a:extLst>
              <a:ext uri="{FF2B5EF4-FFF2-40B4-BE49-F238E27FC236}">
                <a16:creationId xmlns:a16="http://schemas.microsoft.com/office/drawing/2014/main" id="{B742B25D-20AA-21EB-88AE-9033BC9F128B}"/>
              </a:ext>
            </a:extLst>
          </p:cNvPr>
          <p:cNvSpPr txBox="1"/>
          <p:nvPr/>
        </p:nvSpPr>
        <p:spPr>
          <a:xfrm>
            <a:off x="554372" y="6400800"/>
            <a:ext cx="3946105" cy="5309146"/>
          </a:xfrm>
          <a:prstGeom prst="rect">
            <a:avLst/>
          </a:prstGeom>
          <a:noFill/>
        </p:spPr>
        <p:txBody>
          <a:bodyPr wrap="square" rtlCol="0">
            <a:spAutoFit/>
          </a:bodyPr>
          <a:lstStyle/>
          <a:p>
            <a:r>
              <a:rPr lang="en-US" sz="1300" dirty="0"/>
              <a:t>A 53-year-old woman with a two-year history of CAD managed without transfusions developed severe fatigue, dark urine, and myalgias traveling abroad. While returning to the United States, she experienced a syncopal episode boarding the final flight of her trip and was transported to the emergency department. Laboratory evaluation revealed a hemoglobin level of 3.3 g/dL, and ECG demonstrated ST segment depression in the lateral precordial leads. She was emergently transfused with five units of packed red blood cells, resulting in resolution of the ST segment changes, and was discharged after her hemoglobin level remained stable. </a:t>
            </a:r>
          </a:p>
          <a:p>
            <a:r>
              <a:rPr lang="en-US" sz="1300" dirty="0"/>
              <a:t>Following this episode, she began treatment with four-week cycles of rituximab. After two treatment cycles, she remained intermittently transfusion dependent. Treatment was transitioned to </a:t>
            </a:r>
            <a:r>
              <a:rPr lang="en-US" sz="1300" dirty="0" err="1"/>
              <a:t>sutimlimab</a:t>
            </a:r>
            <a:r>
              <a:rPr lang="en-US" sz="1300" dirty="0"/>
              <a:t> following lack of improvement with rituximab and was administered every two weeks. Four weeks after starting </a:t>
            </a:r>
            <a:r>
              <a:rPr lang="en-US" sz="1300" dirty="0" err="1"/>
              <a:t>sutimlimab</a:t>
            </a:r>
            <a:r>
              <a:rPr lang="en-US" sz="1300" dirty="0"/>
              <a:t>, her hemoglobin increased to 14.2 g/dL. Eight months later, her hemoglobin remained within the normal range on </a:t>
            </a:r>
            <a:r>
              <a:rPr lang="en-US" sz="1300" dirty="0" err="1"/>
              <a:t>sutimlimab</a:t>
            </a:r>
            <a:r>
              <a:rPr lang="en-US" sz="1300" dirty="0"/>
              <a:t> infusions administered every four weeks.</a:t>
            </a:r>
          </a:p>
          <a:p>
            <a:endParaRPr lang="en-US" sz="1400" dirty="0"/>
          </a:p>
        </p:txBody>
      </p:sp>
      <p:sp>
        <p:nvSpPr>
          <p:cNvPr id="8" name="TextBox 7">
            <a:extLst>
              <a:ext uri="{FF2B5EF4-FFF2-40B4-BE49-F238E27FC236}">
                <a16:creationId xmlns:a16="http://schemas.microsoft.com/office/drawing/2014/main" id="{99BF17E9-BAA5-3C96-4891-10951EDDB70D}"/>
              </a:ext>
            </a:extLst>
          </p:cNvPr>
          <p:cNvSpPr txBox="1"/>
          <p:nvPr/>
        </p:nvSpPr>
        <p:spPr>
          <a:xfrm>
            <a:off x="5472760" y="4450167"/>
            <a:ext cx="3291485" cy="369332"/>
          </a:xfrm>
          <a:prstGeom prst="rect">
            <a:avLst/>
          </a:prstGeom>
          <a:solidFill>
            <a:srgbClr val="EBE1F8"/>
          </a:solidFill>
        </p:spPr>
        <p:txBody>
          <a:bodyPr wrap="square" rtlCol="0">
            <a:spAutoFit/>
          </a:bodyPr>
          <a:lstStyle/>
          <a:p>
            <a:pPr algn="ctr"/>
            <a:r>
              <a:rPr lang="en-US" b="1" dirty="0"/>
              <a:t>Discussion </a:t>
            </a:r>
            <a:endParaRPr lang="en-US" dirty="0"/>
          </a:p>
        </p:txBody>
      </p:sp>
      <p:sp>
        <p:nvSpPr>
          <p:cNvPr id="27" name="TextBox 26">
            <a:extLst>
              <a:ext uri="{FF2B5EF4-FFF2-40B4-BE49-F238E27FC236}">
                <a16:creationId xmlns:a16="http://schemas.microsoft.com/office/drawing/2014/main" id="{96F0A0BD-1A6D-14F7-DD23-D183343D1D34}"/>
              </a:ext>
            </a:extLst>
          </p:cNvPr>
          <p:cNvSpPr txBox="1"/>
          <p:nvPr/>
        </p:nvSpPr>
        <p:spPr>
          <a:xfrm>
            <a:off x="5167587" y="4935017"/>
            <a:ext cx="4040977" cy="2693045"/>
          </a:xfrm>
          <a:prstGeom prst="rect">
            <a:avLst/>
          </a:prstGeom>
          <a:noFill/>
        </p:spPr>
        <p:txBody>
          <a:bodyPr wrap="square" rtlCol="0">
            <a:spAutoFit/>
          </a:bodyPr>
          <a:lstStyle/>
          <a:p>
            <a:r>
              <a:rPr lang="en-US" sz="1300" dirty="0" err="1"/>
              <a:t>Sutimlimab</a:t>
            </a:r>
            <a:r>
              <a:rPr lang="en-US" sz="1300" dirty="0"/>
              <a:t> selectively inhibits C1 complement proteins, preventing initiation of the classical complement pathway when IgM binds to surface antigens of erythrocytes. By interrupting complement activation at its initial step, </a:t>
            </a:r>
            <a:r>
              <a:rPr lang="en-US" sz="1300" dirty="0" err="1"/>
              <a:t>sutimlimab</a:t>
            </a:r>
            <a:r>
              <a:rPr lang="en-US" sz="1300" dirty="0"/>
              <a:t> targets the primary mechanism of hemolysis in CAD and provides an alternative to therapies directed at interfering with monoclonal antibody production by B-cells. The quick and sustained improvement in hemoglobin observed in this case is consistent with clinical trial data demonstrating that classical complement inhibition can effectively prevent hemolysis and restore hemoglobin levels. </a:t>
            </a:r>
          </a:p>
        </p:txBody>
      </p:sp>
      <p:sp>
        <p:nvSpPr>
          <p:cNvPr id="9" name="TextBox 8">
            <a:extLst>
              <a:ext uri="{FF2B5EF4-FFF2-40B4-BE49-F238E27FC236}">
                <a16:creationId xmlns:a16="http://schemas.microsoft.com/office/drawing/2014/main" id="{8F252097-401B-46F9-4BFE-4F89AA013D0A}"/>
              </a:ext>
            </a:extLst>
          </p:cNvPr>
          <p:cNvSpPr txBox="1"/>
          <p:nvPr/>
        </p:nvSpPr>
        <p:spPr>
          <a:xfrm>
            <a:off x="5472760" y="7890663"/>
            <a:ext cx="3291485" cy="369332"/>
          </a:xfrm>
          <a:prstGeom prst="rect">
            <a:avLst/>
          </a:prstGeom>
          <a:solidFill>
            <a:srgbClr val="EBE1F8"/>
          </a:solidFill>
        </p:spPr>
        <p:txBody>
          <a:bodyPr wrap="square" rtlCol="0">
            <a:spAutoFit/>
          </a:bodyPr>
          <a:lstStyle/>
          <a:p>
            <a:pPr algn="ctr"/>
            <a:r>
              <a:rPr lang="en-US" b="1" dirty="0"/>
              <a:t>Conclusion</a:t>
            </a:r>
            <a:endParaRPr lang="en-US" dirty="0"/>
          </a:p>
        </p:txBody>
      </p:sp>
      <p:sp>
        <p:nvSpPr>
          <p:cNvPr id="33" name="TextBox 32">
            <a:extLst>
              <a:ext uri="{FF2B5EF4-FFF2-40B4-BE49-F238E27FC236}">
                <a16:creationId xmlns:a16="http://schemas.microsoft.com/office/drawing/2014/main" id="{F84D3197-B3DD-C1C1-2043-DBED2E81383E}"/>
              </a:ext>
            </a:extLst>
          </p:cNvPr>
          <p:cNvSpPr txBox="1"/>
          <p:nvPr/>
        </p:nvSpPr>
        <p:spPr>
          <a:xfrm>
            <a:off x="5167588" y="8340852"/>
            <a:ext cx="4040977" cy="892552"/>
          </a:xfrm>
          <a:prstGeom prst="rect">
            <a:avLst/>
          </a:prstGeom>
          <a:noFill/>
        </p:spPr>
        <p:txBody>
          <a:bodyPr wrap="square" rtlCol="0">
            <a:spAutoFit/>
          </a:bodyPr>
          <a:lstStyle/>
          <a:p>
            <a:r>
              <a:rPr lang="en-US" sz="1300" dirty="0"/>
              <a:t>This case demonstrates the central role of complement mediated hemolysis in CAD and the clinical efficacy of targeted complement inhibition with </a:t>
            </a:r>
            <a:r>
              <a:rPr lang="en-US" sz="1300" dirty="0" err="1"/>
              <a:t>sutimlimab</a:t>
            </a:r>
            <a:r>
              <a:rPr lang="en-US" sz="1300" dirty="0"/>
              <a:t>.</a:t>
            </a:r>
          </a:p>
        </p:txBody>
      </p:sp>
      <p:sp>
        <p:nvSpPr>
          <p:cNvPr id="26" name="TextBox 25">
            <a:extLst>
              <a:ext uri="{FF2B5EF4-FFF2-40B4-BE49-F238E27FC236}">
                <a16:creationId xmlns:a16="http://schemas.microsoft.com/office/drawing/2014/main" id="{1E85A4AA-D272-EFC9-A78C-E4E41A21767B}"/>
              </a:ext>
              <a:ext uri="{C183D7F6-B498-43B3-948B-1728B52AA6E4}">
                <adec:decorative xmlns:adec="http://schemas.microsoft.com/office/drawing/2017/decorative" val="1"/>
              </a:ext>
            </a:extLst>
          </p:cNvPr>
          <p:cNvSpPr txBox="1"/>
          <p:nvPr/>
        </p:nvSpPr>
        <p:spPr>
          <a:xfrm>
            <a:off x="6670964" y="7668491"/>
            <a:ext cx="184731" cy="369332"/>
          </a:xfrm>
          <a:prstGeom prst="rect">
            <a:avLst/>
          </a:prstGeom>
          <a:noFill/>
        </p:spPr>
        <p:txBody>
          <a:bodyPr wrap="none" rtlCol="0">
            <a:spAutoFit/>
          </a:bodyPr>
          <a:lstStyle/>
          <a:p>
            <a:endParaRPr lang="en-US" dirty="0"/>
          </a:p>
        </p:txBody>
      </p:sp>
      <p:pic>
        <p:nvPicPr>
          <p:cNvPr id="12" name="Picture 11" descr="This image demonstrates sutimlimab binding and inhibiting the classical complement cascade">
            <a:extLst>
              <a:ext uri="{FF2B5EF4-FFF2-40B4-BE49-F238E27FC236}">
                <a16:creationId xmlns:a16="http://schemas.microsoft.com/office/drawing/2014/main" id="{D4A1F5CC-44AD-3B40-65A7-A8FEC14FE0AE}"/>
              </a:ext>
            </a:extLst>
          </p:cNvPr>
          <p:cNvPicPr>
            <a:picLocks noChangeAspect="1"/>
          </p:cNvPicPr>
          <p:nvPr/>
        </p:nvPicPr>
        <p:blipFill>
          <a:blip r:embed="rId4"/>
          <a:stretch>
            <a:fillRect/>
          </a:stretch>
        </p:blipFill>
        <p:spPr>
          <a:xfrm>
            <a:off x="4707767" y="1858401"/>
            <a:ext cx="4728638" cy="1898951"/>
          </a:xfrm>
          <a:prstGeom prst="rect">
            <a:avLst/>
          </a:prstGeom>
        </p:spPr>
      </p:pic>
      <p:sp>
        <p:nvSpPr>
          <p:cNvPr id="2" name="TextBox 1">
            <a:extLst>
              <a:ext uri="{FF2B5EF4-FFF2-40B4-BE49-F238E27FC236}">
                <a16:creationId xmlns:a16="http://schemas.microsoft.com/office/drawing/2014/main" id="{305A9B95-A1EF-49EC-A0F9-593FA11D82B9}"/>
              </a:ext>
            </a:extLst>
          </p:cNvPr>
          <p:cNvSpPr txBox="1"/>
          <p:nvPr/>
        </p:nvSpPr>
        <p:spPr>
          <a:xfrm>
            <a:off x="5320145" y="3722979"/>
            <a:ext cx="3444100" cy="646331"/>
          </a:xfrm>
          <a:prstGeom prst="rect">
            <a:avLst/>
          </a:prstGeom>
          <a:noFill/>
        </p:spPr>
        <p:txBody>
          <a:bodyPr wrap="square" rtlCol="0">
            <a:spAutoFit/>
          </a:bodyPr>
          <a:lstStyle/>
          <a:p>
            <a:r>
              <a:rPr lang="en-US" sz="1200" dirty="0"/>
              <a:t>Figure 1. </a:t>
            </a:r>
            <a:r>
              <a:rPr lang="en-US" sz="1200" dirty="0" err="1"/>
              <a:t>Sutimlimab</a:t>
            </a:r>
            <a:r>
              <a:rPr lang="en-US" sz="1200" dirty="0"/>
              <a:t> mechanism of action and disruption of classical complement pathway. Image source: Enjaymo.com</a:t>
            </a:r>
          </a:p>
        </p:txBody>
      </p:sp>
      <p:sp>
        <p:nvSpPr>
          <p:cNvPr id="10" name="TextBox 9">
            <a:extLst>
              <a:ext uri="{FF2B5EF4-FFF2-40B4-BE49-F238E27FC236}">
                <a16:creationId xmlns:a16="http://schemas.microsoft.com/office/drawing/2014/main" id="{4019A150-4DD4-67C0-058A-5EBE792138A1}"/>
              </a:ext>
            </a:extLst>
          </p:cNvPr>
          <p:cNvSpPr txBox="1"/>
          <p:nvPr/>
        </p:nvSpPr>
        <p:spPr>
          <a:xfrm>
            <a:off x="5472760" y="9576862"/>
            <a:ext cx="3291485" cy="369332"/>
          </a:xfrm>
          <a:prstGeom prst="rect">
            <a:avLst/>
          </a:prstGeom>
          <a:solidFill>
            <a:srgbClr val="EBE1F8"/>
          </a:solidFill>
        </p:spPr>
        <p:txBody>
          <a:bodyPr wrap="square" rtlCol="0">
            <a:spAutoFit/>
          </a:bodyPr>
          <a:lstStyle/>
          <a:p>
            <a:pPr algn="ctr"/>
            <a:r>
              <a:rPr lang="en-US" b="1" dirty="0"/>
              <a:t>References</a:t>
            </a:r>
            <a:endParaRPr lang="en-US" dirty="0"/>
          </a:p>
        </p:txBody>
      </p:sp>
      <p:sp>
        <p:nvSpPr>
          <p:cNvPr id="4" name="TextBox 3">
            <a:extLst>
              <a:ext uri="{FF2B5EF4-FFF2-40B4-BE49-F238E27FC236}">
                <a16:creationId xmlns:a16="http://schemas.microsoft.com/office/drawing/2014/main" id="{0DFF493E-4FD7-01ED-4933-C4BBD72F7C4D}"/>
              </a:ext>
            </a:extLst>
          </p:cNvPr>
          <p:cNvSpPr txBox="1"/>
          <p:nvPr/>
        </p:nvSpPr>
        <p:spPr>
          <a:xfrm>
            <a:off x="5167588" y="10008524"/>
            <a:ext cx="3879240" cy="2831544"/>
          </a:xfrm>
          <a:prstGeom prst="rect">
            <a:avLst/>
          </a:prstGeom>
          <a:noFill/>
        </p:spPr>
        <p:txBody>
          <a:bodyPr wrap="square" rtlCol="0">
            <a:spAutoFit/>
          </a:bodyPr>
          <a:lstStyle/>
          <a:p>
            <a:pPr marL="228600" indent="-228600">
              <a:buAutoNum type="arabicPeriod"/>
            </a:pPr>
            <a:r>
              <a:rPr lang="en-US" sz="1200" dirty="0" err="1"/>
              <a:t>Röth</a:t>
            </a:r>
            <a:r>
              <a:rPr lang="en-US" sz="1200" dirty="0"/>
              <a:t> A, </a:t>
            </a:r>
            <a:r>
              <a:rPr lang="en-US" sz="1200" dirty="0" err="1"/>
              <a:t>Barcellini</a:t>
            </a:r>
            <a:r>
              <a:rPr lang="en-US" sz="1200" dirty="0"/>
              <a:t> W, D’Sa S, et al. </a:t>
            </a:r>
            <a:r>
              <a:rPr lang="en-US" sz="1200" dirty="0" err="1"/>
              <a:t>Sutimlimab</a:t>
            </a:r>
            <a:r>
              <a:rPr lang="en-US" sz="1200" dirty="0"/>
              <a:t> in Cold Agglutinin Disease. </a:t>
            </a:r>
            <a:r>
              <a:rPr lang="en-US" sz="1200" i="1" dirty="0"/>
              <a:t>New England Journal of Medicine.</a:t>
            </a:r>
            <a:r>
              <a:rPr lang="en-US" sz="1200" dirty="0"/>
              <a:t> 2021;384(14):1323-1334. doi:10.1056/NEJMoa2027760.</a:t>
            </a:r>
          </a:p>
          <a:p>
            <a:pPr marL="228600" indent="-228600">
              <a:buAutoNum type="arabicPeriod"/>
            </a:pPr>
            <a:r>
              <a:rPr lang="en-US" sz="1200" dirty="0"/>
              <a:t>Dhillon, S. </a:t>
            </a:r>
            <a:r>
              <a:rPr lang="en-US" sz="1200" dirty="0" err="1"/>
              <a:t>Sutimlimab</a:t>
            </a:r>
            <a:r>
              <a:rPr lang="en-US" sz="1200" dirty="0"/>
              <a:t>: First Approval. </a:t>
            </a:r>
            <a:r>
              <a:rPr lang="en-US" sz="1200" i="1" dirty="0"/>
              <a:t>Drugs</a:t>
            </a:r>
            <a:r>
              <a:rPr lang="en-US" sz="1200" dirty="0"/>
              <a:t> </a:t>
            </a:r>
            <a:r>
              <a:rPr lang="en-US" sz="1200" b="1" dirty="0"/>
              <a:t>82</a:t>
            </a:r>
            <a:r>
              <a:rPr lang="en-US" sz="1200" dirty="0"/>
              <a:t>, 817–823 (2022). </a:t>
            </a:r>
            <a:r>
              <a:rPr lang="en-US" sz="1200" dirty="0">
                <a:hlinkClick r:id="rId5"/>
              </a:rPr>
              <a:t>https://doi.org/10.1007/s40265-022-01711-5</a:t>
            </a:r>
            <a:endParaRPr lang="en-US" sz="1200" dirty="0"/>
          </a:p>
          <a:p>
            <a:pPr marL="228600" indent="-228600">
              <a:buAutoNum type="arabicPeriod"/>
            </a:pPr>
            <a:r>
              <a:rPr lang="en-US" sz="1200" dirty="0"/>
              <a:t>Moore DC, Arnall JR. </a:t>
            </a:r>
            <a:r>
              <a:rPr lang="en-US" sz="1200" dirty="0" err="1"/>
              <a:t>Sutimlimab</a:t>
            </a:r>
            <a:r>
              <a:rPr lang="en-US" sz="1200" dirty="0"/>
              <a:t>: A Complement C1s Inhibitor for the Management of Cold Agglutinin Disease-Associated Hemolysis. Ann </a:t>
            </a:r>
            <a:r>
              <a:rPr lang="en-US" sz="1200" dirty="0" err="1"/>
              <a:t>Pharmacother</a:t>
            </a:r>
            <a:r>
              <a:rPr lang="en-US" sz="1200" dirty="0"/>
              <a:t>. 2023 Aug;57(8):970-977. </a:t>
            </a:r>
            <a:r>
              <a:rPr lang="en-US" sz="1200" dirty="0" err="1"/>
              <a:t>doi</a:t>
            </a:r>
            <a:r>
              <a:rPr lang="en-US" sz="1200" dirty="0"/>
              <a:t>: 10.1177/10600280221138802.</a:t>
            </a:r>
          </a:p>
          <a:p>
            <a:pPr marL="228600" indent="-228600">
              <a:buAutoNum type="arabicPeriod"/>
            </a:pPr>
            <a:r>
              <a:rPr lang="en-US" sz="1200" dirty="0" err="1"/>
              <a:t>Enjaymo</a:t>
            </a:r>
            <a:r>
              <a:rPr lang="en-US" sz="1200" dirty="0"/>
              <a:t>®. </a:t>
            </a:r>
            <a:r>
              <a:rPr lang="en-US" sz="1200" dirty="0" err="1"/>
              <a:t>Enjaymo</a:t>
            </a:r>
            <a:r>
              <a:rPr lang="en-US" sz="1200" dirty="0"/>
              <a:t> (</a:t>
            </a:r>
            <a:r>
              <a:rPr lang="en-US" sz="1200" dirty="0" err="1"/>
              <a:t>sutimlimab</a:t>
            </a:r>
            <a:r>
              <a:rPr lang="en-US" sz="1200" dirty="0"/>
              <a:t>) official website. </a:t>
            </a:r>
            <a:r>
              <a:rPr lang="en-US" sz="1200" dirty="0">
                <a:hlinkClick r:id="rId6"/>
              </a:rPr>
              <a:t>https://www.enjaymo.</a:t>
            </a:r>
            <a:r>
              <a:rPr lang="en-US" sz="1200" dirty="0">
                <a:hlinkClick r:id="rId6"/>
              </a:rPr>
              <a:t>com</a:t>
            </a:r>
            <a:endParaRPr lang="en-US" sz="1200" dirty="0"/>
          </a:p>
          <a:p>
            <a:pPr marL="228600" indent="-228600">
              <a:buAutoNum type="arabicPeriod"/>
            </a:pPr>
            <a:endParaRPr lang="en-US" sz="1000" dirty="0"/>
          </a:p>
        </p:txBody>
      </p:sp>
    </p:spTree>
    <p:extLst>
      <p:ext uri="{BB962C8B-B14F-4D97-AF65-F5344CB8AC3E}">
        <p14:creationId xmlns:p14="http://schemas.microsoft.com/office/powerpoint/2010/main" val="986315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6190</TotalTime>
  <Words>568</Words>
  <Application>Microsoft Office PowerPoint</Application>
  <PresentationFormat>A3 Paper (297x420 mm)</PresentationFormat>
  <Paragraphs>18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Vo, Ashley T.</dc:creator>
  <cp:lastModifiedBy>James Amoss</cp:lastModifiedBy>
  <cp:revision>23</cp:revision>
  <dcterms:created xsi:type="dcterms:W3CDTF">2026-03-29T14:11:39Z</dcterms:created>
  <dcterms:modified xsi:type="dcterms:W3CDTF">2026-04-16T21:08:13Z</dcterms:modified>
</cp:coreProperties>
</file>