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6" r:id="rId2"/>
  </p:sldIdLst>
  <p:sldSz cx="9601200" cy="12801600" type="A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1D7C"/>
    <a:srgbClr val="EBE1F8"/>
    <a:srgbClr val="D4CF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27"/>
    <p:restoredTop sz="94718"/>
  </p:normalViewPr>
  <p:slideViewPr>
    <p:cSldViewPr snapToGrid="0">
      <p:cViewPr>
        <p:scale>
          <a:sx n="69" d="100"/>
          <a:sy n="69" d="100"/>
        </p:scale>
        <p:origin x="828" y="-5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en-US"/>
              <a:t>Click to edit Master title style</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525845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564919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845439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4048330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en-US"/>
              <a:t>Click to edit Master title style</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tint val="82000"/>
                  </a:schemeClr>
                </a:solidFill>
              </a:defRPr>
            </a:lvl1pPr>
            <a:lvl2pPr marL="480060" indent="0">
              <a:buNone/>
              <a:defRPr sz="2100">
                <a:solidFill>
                  <a:schemeClr val="tx1">
                    <a:tint val="82000"/>
                  </a:schemeClr>
                </a:solidFill>
              </a:defRPr>
            </a:lvl2pPr>
            <a:lvl3pPr marL="960120" indent="0">
              <a:buNone/>
              <a:defRPr sz="1890">
                <a:solidFill>
                  <a:schemeClr val="tx1">
                    <a:tint val="82000"/>
                  </a:schemeClr>
                </a:solidFill>
              </a:defRPr>
            </a:lvl3pPr>
            <a:lvl4pPr marL="1440180" indent="0">
              <a:buNone/>
              <a:defRPr sz="1680">
                <a:solidFill>
                  <a:schemeClr val="tx1">
                    <a:tint val="82000"/>
                  </a:schemeClr>
                </a:solidFill>
              </a:defRPr>
            </a:lvl4pPr>
            <a:lvl5pPr marL="1920240" indent="0">
              <a:buNone/>
              <a:defRPr sz="1680">
                <a:solidFill>
                  <a:schemeClr val="tx1">
                    <a:tint val="82000"/>
                  </a:schemeClr>
                </a:solidFill>
              </a:defRPr>
            </a:lvl5pPr>
            <a:lvl6pPr marL="2400300" indent="0">
              <a:buNone/>
              <a:defRPr sz="1680">
                <a:solidFill>
                  <a:schemeClr val="tx1">
                    <a:tint val="82000"/>
                  </a:schemeClr>
                </a:solidFill>
              </a:defRPr>
            </a:lvl6pPr>
            <a:lvl7pPr marL="2880360" indent="0">
              <a:buNone/>
              <a:defRPr sz="1680">
                <a:solidFill>
                  <a:schemeClr val="tx1">
                    <a:tint val="82000"/>
                  </a:schemeClr>
                </a:solidFill>
              </a:defRPr>
            </a:lvl7pPr>
            <a:lvl8pPr marL="3360420" indent="0">
              <a:buNone/>
              <a:defRPr sz="1680">
                <a:solidFill>
                  <a:schemeClr val="tx1">
                    <a:tint val="82000"/>
                  </a:schemeClr>
                </a:solidFill>
              </a:defRPr>
            </a:lvl8pPr>
            <a:lvl9pPr marL="3840480" indent="0">
              <a:buNone/>
              <a:defRPr sz="168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54D2E2-602F-8143-92A3-25C7162D8777}" type="datetimeFigureOut">
              <a:rPr lang="en-US" smtClean="0"/>
              <a:t>4/12/2026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312443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54D2E2-602F-8143-92A3-25C7162D8777}" type="datetimeFigureOut">
              <a:rPr lang="en-US" smtClean="0"/>
              <a:t>4/12/2026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4081163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Click to edit Master text styles</a:t>
            </a:r>
          </a:p>
        </p:txBody>
      </p:sp>
      <p:sp>
        <p:nvSpPr>
          <p:cNvPr id="4" name="Content Placeholder 3"/>
          <p:cNvSpPr>
            <a:spLocks noGrp="1"/>
          </p:cNvSpPr>
          <p:nvPr>
            <p:ph sz="half" idx="2"/>
          </p:nvPr>
        </p:nvSpPr>
        <p:spPr>
          <a:xfrm>
            <a:off x="661334" y="4676140"/>
            <a:ext cx="4061757" cy="68778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Click to edit Master text styles</a:t>
            </a:r>
          </a:p>
        </p:txBody>
      </p:sp>
      <p:sp>
        <p:nvSpPr>
          <p:cNvPr id="6" name="Content Placeholder 5"/>
          <p:cNvSpPr>
            <a:spLocks noGrp="1"/>
          </p:cNvSpPr>
          <p:nvPr>
            <p:ph sz="quarter" idx="4"/>
          </p:nvPr>
        </p:nvSpPr>
        <p:spPr>
          <a:xfrm>
            <a:off x="4860608" y="4676140"/>
            <a:ext cx="4081761" cy="68778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54D2E2-602F-8143-92A3-25C7162D8777}" type="datetimeFigureOut">
              <a:rPr lang="en-US" smtClean="0"/>
              <a:t>4/12/2026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970474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54D2E2-602F-8143-92A3-25C7162D8777}" type="datetimeFigureOut">
              <a:rPr lang="en-US" smtClean="0"/>
              <a:t>4/12/2026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854044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4D2E2-602F-8143-92A3-25C7162D8777}" type="datetimeFigureOut">
              <a:rPr lang="en-US" smtClean="0"/>
              <a:t>4/12/2026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346431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Click to edit Master text styles</a:t>
            </a:r>
          </a:p>
        </p:txBody>
      </p:sp>
      <p:sp>
        <p:nvSpPr>
          <p:cNvPr id="5" name="Date Placeholder 4"/>
          <p:cNvSpPr>
            <a:spLocks noGrp="1"/>
          </p:cNvSpPr>
          <p:nvPr>
            <p:ph type="dt" sz="half" idx="10"/>
          </p:nvPr>
        </p:nvSpPr>
        <p:spPr/>
        <p:txBody>
          <a:bodyPr/>
          <a:lstStyle/>
          <a:p>
            <a:fld id="{7A54D2E2-602F-8143-92A3-25C7162D8777}" type="datetimeFigureOut">
              <a:rPr lang="en-US" smtClean="0"/>
              <a:t>4/12/2026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394584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n-US"/>
              <a:t>Click icon to add picture</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Click to edit Master text styles</a:t>
            </a:r>
          </a:p>
        </p:txBody>
      </p:sp>
      <p:sp>
        <p:nvSpPr>
          <p:cNvPr id="5" name="Date Placeholder 4"/>
          <p:cNvSpPr>
            <a:spLocks noGrp="1"/>
          </p:cNvSpPr>
          <p:nvPr>
            <p:ph type="dt" sz="half" idx="10"/>
          </p:nvPr>
        </p:nvSpPr>
        <p:spPr/>
        <p:txBody>
          <a:bodyPr/>
          <a:lstStyle/>
          <a:p>
            <a:fld id="{7A54D2E2-602F-8143-92A3-25C7162D8777}" type="datetimeFigureOut">
              <a:rPr lang="en-US" smtClean="0"/>
              <a:t>4/12/2026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201269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82000"/>
                  </a:schemeClr>
                </a:solidFill>
              </a:defRPr>
            </a:lvl1pPr>
          </a:lstStyle>
          <a:p>
            <a:fld id="{7A54D2E2-602F-8143-92A3-25C7162D8777}" type="datetimeFigureOut">
              <a:rPr lang="en-US" smtClean="0"/>
              <a:t>4/12/2026</a:t>
            </a:fld>
            <a:endParaRPr lang="en-US"/>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82000"/>
                  </a:schemeClr>
                </a:solidFill>
              </a:defRPr>
            </a:lvl1pPr>
          </a:lstStyle>
          <a:p>
            <a:fld id="{CD267921-9708-7646-BBAD-FA749FF3219F}" type="slidenum">
              <a:rPr lang="en-US" smtClean="0"/>
              <a:t>‹#›</a:t>
            </a:fld>
            <a:endParaRPr lang="en-US"/>
          </a:p>
        </p:txBody>
      </p:sp>
    </p:spTree>
    <p:extLst>
      <p:ext uri="{BB962C8B-B14F-4D97-AF65-F5344CB8AC3E}">
        <p14:creationId xmlns:p14="http://schemas.microsoft.com/office/powerpoint/2010/main" val="284952216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BE421A7B-2262-EF97-EBF5-9A3424B09CEE}"/>
              </a:ext>
              <a:ext uri="{C183D7F6-B498-43B3-948B-1728B52AA6E4}">
                <adec:decorative xmlns:adec="http://schemas.microsoft.com/office/drawing/2017/decorative" val="1"/>
              </a:ext>
            </a:extLst>
          </p:cNvPr>
          <p:cNvSpPr txBox="1"/>
          <p:nvPr/>
        </p:nvSpPr>
        <p:spPr>
          <a:xfrm>
            <a:off x="0" y="0"/>
            <a:ext cx="9601200" cy="1641764"/>
          </a:xfrm>
          <a:prstGeom prst="rect">
            <a:avLst/>
          </a:prstGeom>
          <a:solidFill>
            <a:srgbClr val="461D7C"/>
          </a:solidFill>
        </p:spPr>
        <p:txBody>
          <a:bodyPr wrap="square" rtlCol="0">
            <a:spAutoFit/>
          </a:bodyPr>
          <a:lstStyle/>
          <a:p>
            <a:endParaRPr lang="en-US" dirty="0"/>
          </a:p>
        </p:txBody>
      </p:sp>
      <p:sp>
        <p:nvSpPr>
          <p:cNvPr id="3" name="Subtitle 2">
            <a:extLst>
              <a:ext uri="{FF2B5EF4-FFF2-40B4-BE49-F238E27FC236}">
                <a16:creationId xmlns:a16="http://schemas.microsoft.com/office/drawing/2014/main" id="{890E0852-A136-F99E-1493-5B70C07ED402}"/>
              </a:ext>
            </a:extLst>
          </p:cNvPr>
          <p:cNvSpPr>
            <a:spLocks noGrp="1"/>
          </p:cNvSpPr>
          <p:nvPr>
            <p:ph type="subTitle" idx="1"/>
          </p:nvPr>
        </p:nvSpPr>
        <p:spPr>
          <a:xfrm>
            <a:off x="2765440" y="390211"/>
            <a:ext cx="6670963" cy="1279164"/>
          </a:xfrm>
        </p:spPr>
        <p:txBody>
          <a:bodyPr>
            <a:normAutofit fontScale="92500" lnSpcReduction="10000"/>
          </a:bodyPr>
          <a:lstStyle/>
          <a:p>
            <a:r>
              <a:rPr lang="en-US" sz="2600" dirty="0">
                <a:solidFill>
                  <a:schemeClr val="bg1"/>
                </a:solidFill>
              </a:rPr>
              <a:t>Cold Agglutinin Disease Unmasked by COVID-19 Vaccination </a:t>
            </a:r>
          </a:p>
          <a:p>
            <a:pPr marL="12700">
              <a:lnSpc>
                <a:spcPct val="100000"/>
              </a:lnSpc>
              <a:spcBef>
                <a:spcPts val="415"/>
              </a:spcBef>
            </a:pPr>
            <a:r>
              <a:rPr lang="en-US" sz="2000" b="1" spc="-45" dirty="0">
                <a:solidFill>
                  <a:schemeClr val="bg1"/>
                </a:solidFill>
                <a:latin typeface="Cambria"/>
                <a:cs typeface="Cambria"/>
              </a:rPr>
              <a:t> James Amoss, BS; Jeff Amoss, BA; Kyle Hoppens, MD; Seth Vignes, MD</a:t>
            </a:r>
            <a:endParaRPr lang="en-US" sz="2000" dirty="0">
              <a:solidFill>
                <a:schemeClr val="bg1"/>
              </a:solidFill>
              <a:latin typeface="Cambria"/>
              <a:cs typeface="Cambria"/>
            </a:endParaRPr>
          </a:p>
        </p:txBody>
      </p:sp>
      <p:pic>
        <p:nvPicPr>
          <p:cNvPr id="13" name="Picture 12" descr="Image contains the logo for LSU Health sciences of new orleans. It spells out LSUHealth with New Orleans underneath ">
            <a:extLst>
              <a:ext uri="{FF2B5EF4-FFF2-40B4-BE49-F238E27FC236}">
                <a16:creationId xmlns:a16="http://schemas.microsoft.com/office/drawing/2014/main" id="{44D5587B-B048-965A-C831-CBE1A0239817}"/>
              </a:ext>
            </a:extLst>
          </p:cNvPr>
          <p:cNvPicPr>
            <a:picLocks noChangeAspect="1"/>
          </p:cNvPicPr>
          <p:nvPr/>
        </p:nvPicPr>
        <p:blipFill>
          <a:blip r:embed="rId2"/>
          <a:stretch>
            <a:fillRect/>
          </a:stretch>
        </p:blipFill>
        <p:spPr>
          <a:xfrm>
            <a:off x="164797" y="390211"/>
            <a:ext cx="2362630" cy="664490"/>
          </a:xfrm>
          <a:prstGeom prst="rect">
            <a:avLst/>
          </a:prstGeom>
        </p:spPr>
      </p:pic>
      <p:sp>
        <p:nvSpPr>
          <p:cNvPr id="6" name="TextBox 5">
            <a:extLst>
              <a:ext uri="{FF2B5EF4-FFF2-40B4-BE49-F238E27FC236}">
                <a16:creationId xmlns:a16="http://schemas.microsoft.com/office/drawing/2014/main" id="{292483AA-E23E-BC78-A3CD-40E78B261957}"/>
              </a:ext>
            </a:extLst>
          </p:cNvPr>
          <p:cNvSpPr txBox="1"/>
          <p:nvPr/>
        </p:nvSpPr>
        <p:spPr>
          <a:xfrm>
            <a:off x="881684" y="1852553"/>
            <a:ext cx="3291485" cy="369332"/>
          </a:xfrm>
          <a:prstGeom prst="rect">
            <a:avLst/>
          </a:prstGeom>
          <a:solidFill>
            <a:srgbClr val="EBE1F8"/>
          </a:solidFill>
        </p:spPr>
        <p:txBody>
          <a:bodyPr wrap="square" rtlCol="0">
            <a:spAutoFit/>
          </a:bodyPr>
          <a:lstStyle/>
          <a:p>
            <a:pPr algn="ctr"/>
            <a:r>
              <a:rPr lang="en-US" b="1" dirty="0"/>
              <a:t>Introduction</a:t>
            </a:r>
            <a:r>
              <a:rPr lang="en-US" dirty="0"/>
              <a:t> </a:t>
            </a:r>
          </a:p>
        </p:txBody>
      </p:sp>
      <p:sp>
        <p:nvSpPr>
          <p:cNvPr id="15" name="TextBox 14">
            <a:extLst>
              <a:ext uri="{FF2B5EF4-FFF2-40B4-BE49-F238E27FC236}">
                <a16:creationId xmlns:a16="http://schemas.microsoft.com/office/drawing/2014/main" id="{5A8F4181-8BDE-093D-2995-DF1505922D92}"/>
              </a:ext>
            </a:extLst>
          </p:cNvPr>
          <p:cNvSpPr txBox="1"/>
          <p:nvPr/>
        </p:nvSpPr>
        <p:spPr>
          <a:xfrm>
            <a:off x="577692" y="2266372"/>
            <a:ext cx="4635804" cy="4149854"/>
          </a:xfrm>
          <a:prstGeom prst="rect">
            <a:avLst/>
          </a:prstGeom>
          <a:noFill/>
        </p:spPr>
        <p:txBody>
          <a:bodyPr wrap="square" rtlCol="0">
            <a:spAutoFit/>
          </a:bodyPr>
          <a:lstStyle/>
          <a:p>
            <a:pPr marL="193675" marR="568960">
              <a:lnSpc>
                <a:spcPct val="106700"/>
              </a:lnSpc>
              <a:spcBef>
                <a:spcPts val="520"/>
              </a:spcBef>
              <a:tabLst>
                <a:tab pos="494030" algn="l"/>
              </a:tabLst>
            </a:pPr>
            <a:r>
              <a:rPr lang="en-US" sz="1300" dirty="0"/>
              <a:t>Cold agglutinin disease (CAD) is a primary chronic autoimmune hemolytic anemia caused by a low-grade clonal B-cell lymphoproliferative process that produces monoclonal IgM cold agglutinins. These agglutinins lead to complement mediated hemolysis in the absence of an underlying infection or malignancy. Cold agglutinin syndrome (CAS), in contrast, refers to secondary cold agglutinin mediated hemolysis occurring in association with an identifiable trigger, most commonly acute infections (</a:t>
            </a:r>
            <a:r>
              <a:rPr lang="en-US" sz="1300" i="1" dirty="0"/>
              <a:t>EBV, CMV,</a:t>
            </a:r>
            <a:r>
              <a:rPr lang="en-US" sz="1300" dirty="0"/>
              <a:t> </a:t>
            </a:r>
            <a:r>
              <a:rPr lang="en-US" sz="1300" i="1" dirty="0"/>
              <a:t>Mycoplasma pneumoniae</a:t>
            </a:r>
            <a:r>
              <a:rPr lang="en-US" sz="1300" dirty="0"/>
              <a:t>) or lymphoproliferative disorders. Typically, it is a transient process and resolves with treatment of the underlying malignancy or infection. Therefore, distinguishing CAD from CAS is important clinically, as CAD reflects a chronic intrinsic clonal process that may require targeted therapy, whereas CAS is usually transient and managed primarily by addressing the cause and providing supportive care.</a:t>
            </a:r>
            <a:endParaRPr lang="en-US" sz="1300" dirty="0">
              <a:latin typeface="Cambria"/>
              <a:cs typeface="Cambria"/>
            </a:endParaRPr>
          </a:p>
        </p:txBody>
      </p:sp>
      <p:sp>
        <p:nvSpPr>
          <p:cNvPr id="7" name="TextBox 6">
            <a:extLst>
              <a:ext uri="{FF2B5EF4-FFF2-40B4-BE49-F238E27FC236}">
                <a16:creationId xmlns:a16="http://schemas.microsoft.com/office/drawing/2014/main" id="{CE230B64-55B0-E385-0C76-FF6D2CCEA0AC}"/>
              </a:ext>
            </a:extLst>
          </p:cNvPr>
          <p:cNvSpPr txBox="1"/>
          <p:nvPr/>
        </p:nvSpPr>
        <p:spPr>
          <a:xfrm>
            <a:off x="836951" y="7003289"/>
            <a:ext cx="3291485" cy="369332"/>
          </a:xfrm>
          <a:prstGeom prst="rect">
            <a:avLst/>
          </a:prstGeom>
          <a:solidFill>
            <a:srgbClr val="EBE1F8"/>
          </a:solidFill>
        </p:spPr>
        <p:txBody>
          <a:bodyPr wrap="square" rtlCol="0">
            <a:spAutoFit/>
          </a:bodyPr>
          <a:lstStyle/>
          <a:p>
            <a:pPr algn="ctr"/>
            <a:r>
              <a:rPr lang="en-US" b="1" dirty="0"/>
              <a:t>Case Presentation</a:t>
            </a:r>
            <a:r>
              <a:rPr lang="en-US" dirty="0"/>
              <a:t> </a:t>
            </a:r>
          </a:p>
        </p:txBody>
      </p:sp>
      <p:sp>
        <p:nvSpPr>
          <p:cNvPr id="2" name="TextBox 1">
            <a:extLst>
              <a:ext uri="{FF2B5EF4-FFF2-40B4-BE49-F238E27FC236}">
                <a16:creationId xmlns:a16="http://schemas.microsoft.com/office/drawing/2014/main" id="{6297F6B8-A425-BC06-2C52-078B1CCC47A3}"/>
              </a:ext>
            </a:extLst>
          </p:cNvPr>
          <p:cNvSpPr txBox="1"/>
          <p:nvPr/>
        </p:nvSpPr>
        <p:spPr>
          <a:xfrm>
            <a:off x="836952" y="7410350"/>
            <a:ext cx="3963648" cy="4970591"/>
          </a:xfrm>
          <a:prstGeom prst="rect">
            <a:avLst/>
          </a:prstGeom>
          <a:noFill/>
        </p:spPr>
        <p:txBody>
          <a:bodyPr wrap="square" rtlCol="0">
            <a:spAutoFit/>
          </a:bodyPr>
          <a:lstStyle/>
          <a:p>
            <a:r>
              <a:rPr lang="en-US" sz="1300" dirty="0"/>
              <a:t>A 53-year-old previously healthy woman presented to the emergency department with a two-week history of dark urine, body aches, and severe fatigue. One week prior to symptom onset, she received her first dose of the Pfizer COVID-19 vaccination. In the ED, she was found to be severely anemic with a hemoglobin level of 6.9 g/dL and a mean corpuscular volume of 112 </a:t>
            </a:r>
            <a:r>
              <a:rPr lang="en-US" sz="1300" dirty="0" err="1"/>
              <a:t>fL.</a:t>
            </a:r>
            <a:r>
              <a:rPr lang="en-US" sz="1300" dirty="0"/>
              <a:t> Further evaluation revealed a reticulocyte count of 11.3% and a haptoglobin level &lt;1 mg/dL. Direct antibody testing was positive for cold agglutinins. She was initially diagnosed with CAS presumed to be secondary to COVID-19 vaccination. She was treated conservatively without transfusions and demonstrated gradual improvement in hemoglobin over the ensuing weeks. However, over the next few months, she continued to have persistent moderate anemia with evidence of ongoing hemolysis. This prompted bone marrow evaluation to exclude CAD or an underlying lymphoproliferative disorder. Bone marrow biopsy demonstrated a small clonal B-cell population without evidence of lymphoproliferative malignancy, leading to a diagnosis of CAD. </a:t>
            </a:r>
          </a:p>
          <a:p>
            <a:endParaRPr lang="en-US" dirty="0"/>
          </a:p>
        </p:txBody>
      </p:sp>
      <p:sp>
        <p:nvSpPr>
          <p:cNvPr id="8" name="TextBox 7">
            <a:extLst>
              <a:ext uri="{FF2B5EF4-FFF2-40B4-BE49-F238E27FC236}">
                <a16:creationId xmlns:a16="http://schemas.microsoft.com/office/drawing/2014/main" id="{99BF17E9-BAA5-3C96-4891-10951EDDB70D}"/>
              </a:ext>
            </a:extLst>
          </p:cNvPr>
          <p:cNvSpPr txBox="1"/>
          <p:nvPr/>
        </p:nvSpPr>
        <p:spPr>
          <a:xfrm>
            <a:off x="5472763" y="4961702"/>
            <a:ext cx="3291485" cy="369332"/>
          </a:xfrm>
          <a:prstGeom prst="rect">
            <a:avLst/>
          </a:prstGeom>
          <a:solidFill>
            <a:srgbClr val="EBE1F8"/>
          </a:solidFill>
        </p:spPr>
        <p:txBody>
          <a:bodyPr wrap="square" rtlCol="0">
            <a:spAutoFit/>
          </a:bodyPr>
          <a:lstStyle/>
          <a:p>
            <a:pPr algn="ctr"/>
            <a:r>
              <a:rPr lang="en-US" b="1" dirty="0"/>
              <a:t>Discussion </a:t>
            </a:r>
            <a:endParaRPr lang="en-US" dirty="0"/>
          </a:p>
        </p:txBody>
      </p:sp>
      <p:sp>
        <p:nvSpPr>
          <p:cNvPr id="4" name="TextBox 3">
            <a:extLst>
              <a:ext uri="{FF2B5EF4-FFF2-40B4-BE49-F238E27FC236}">
                <a16:creationId xmlns:a16="http://schemas.microsoft.com/office/drawing/2014/main" id="{28952A36-8660-7AAC-2AFA-3E3A026D4B5D}"/>
              </a:ext>
            </a:extLst>
          </p:cNvPr>
          <p:cNvSpPr txBox="1"/>
          <p:nvPr/>
        </p:nvSpPr>
        <p:spPr>
          <a:xfrm>
            <a:off x="5472763" y="5422423"/>
            <a:ext cx="3291485" cy="3770263"/>
          </a:xfrm>
          <a:prstGeom prst="rect">
            <a:avLst/>
          </a:prstGeom>
          <a:noFill/>
        </p:spPr>
        <p:txBody>
          <a:bodyPr wrap="square" rtlCol="0">
            <a:spAutoFit/>
          </a:bodyPr>
          <a:lstStyle/>
          <a:p>
            <a:r>
              <a:rPr lang="en-US" sz="1300" dirty="0"/>
              <a:t>The timing of hemolysis shortly after COVID-19 vaccination in this patient suggests immune activation as a possible precipitating event rather than de novo onset of disease. CAD is characterized by monoclonal IgM production, a process that evolves over months to years and is unlikely to arise within days of vaccination. The identification of a clonal B-cell population supports the presence of a pre-existing lymphoproliferative process. COVID-19 vaccination induces marked immune responses, including transient B-cell stimulation and complement activation, which potentially amplified cold-reactive antibody activity and revealed clinically evident hemolysis. </a:t>
            </a:r>
            <a:endParaRPr lang="en-US" sz="1300" dirty="0">
              <a:latin typeface="Cambria"/>
              <a:cs typeface="Cambria"/>
            </a:endParaRPr>
          </a:p>
          <a:p>
            <a:endParaRPr lang="en-US" dirty="0"/>
          </a:p>
        </p:txBody>
      </p:sp>
      <p:pic>
        <p:nvPicPr>
          <p:cNvPr id="5" name="Picture 2" descr="This image displays the complement system and the pathway for which hemolysis occurs">
            <a:extLst>
              <a:ext uri="{FF2B5EF4-FFF2-40B4-BE49-F238E27FC236}">
                <a16:creationId xmlns:a16="http://schemas.microsoft.com/office/drawing/2014/main" id="{F27D4640-7A01-0172-267D-61E287760BC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72764" y="1933291"/>
            <a:ext cx="3291484" cy="233346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59BAA9AE-98B5-8CFB-67BE-9DC1B9F5DF29}"/>
              </a:ext>
            </a:extLst>
          </p:cNvPr>
          <p:cNvSpPr txBox="1"/>
          <p:nvPr/>
        </p:nvSpPr>
        <p:spPr>
          <a:xfrm>
            <a:off x="5472763" y="4266751"/>
            <a:ext cx="3291484" cy="646331"/>
          </a:xfrm>
          <a:prstGeom prst="rect">
            <a:avLst/>
          </a:prstGeom>
          <a:noFill/>
        </p:spPr>
        <p:txBody>
          <a:bodyPr wrap="square" rtlCol="0">
            <a:spAutoFit/>
          </a:bodyPr>
          <a:lstStyle/>
          <a:p>
            <a:r>
              <a:rPr lang="en-US" sz="1200" dirty="0"/>
              <a:t>Figure 1. Diagram of classical complement cascade in CAD. Image Source: Berentsen et al. 2022</a:t>
            </a:r>
            <a:endParaRPr lang="en-US" sz="1200" b="1" dirty="0"/>
          </a:p>
        </p:txBody>
      </p:sp>
      <p:sp>
        <p:nvSpPr>
          <p:cNvPr id="10" name="TextBox 9">
            <a:extLst>
              <a:ext uri="{FF2B5EF4-FFF2-40B4-BE49-F238E27FC236}">
                <a16:creationId xmlns:a16="http://schemas.microsoft.com/office/drawing/2014/main" id="{4019A150-4DD4-67C0-058A-5EBE792138A1}"/>
              </a:ext>
            </a:extLst>
          </p:cNvPr>
          <p:cNvSpPr txBox="1"/>
          <p:nvPr/>
        </p:nvSpPr>
        <p:spPr>
          <a:xfrm>
            <a:off x="5472763" y="9400785"/>
            <a:ext cx="3291485" cy="369332"/>
          </a:xfrm>
          <a:prstGeom prst="rect">
            <a:avLst/>
          </a:prstGeom>
          <a:solidFill>
            <a:srgbClr val="EBE1F8"/>
          </a:solidFill>
        </p:spPr>
        <p:txBody>
          <a:bodyPr wrap="square" rtlCol="0">
            <a:spAutoFit/>
          </a:bodyPr>
          <a:lstStyle/>
          <a:p>
            <a:pPr algn="ctr"/>
            <a:r>
              <a:rPr lang="en-US" b="1" dirty="0"/>
              <a:t>References</a:t>
            </a:r>
            <a:endParaRPr lang="en-US" dirty="0"/>
          </a:p>
        </p:txBody>
      </p:sp>
      <p:sp>
        <p:nvSpPr>
          <p:cNvPr id="35" name="TextBox 34">
            <a:extLst>
              <a:ext uri="{FF2B5EF4-FFF2-40B4-BE49-F238E27FC236}">
                <a16:creationId xmlns:a16="http://schemas.microsoft.com/office/drawing/2014/main" id="{5FB3AB76-C85B-7213-8C87-D9AE3DA0683A}"/>
              </a:ext>
            </a:extLst>
          </p:cNvPr>
          <p:cNvSpPr txBox="1"/>
          <p:nvPr/>
        </p:nvSpPr>
        <p:spPr>
          <a:xfrm>
            <a:off x="5213496" y="9816167"/>
            <a:ext cx="3810018" cy="2985433"/>
          </a:xfrm>
          <a:prstGeom prst="rect">
            <a:avLst/>
          </a:prstGeom>
          <a:noFill/>
        </p:spPr>
        <p:txBody>
          <a:bodyPr wrap="square" rtlCol="0">
            <a:spAutoFit/>
          </a:bodyPr>
          <a:lstStyle/>
          <a:p>
            <a:pPr marL="342900" indent="-342900">
              <a:buAutoNum type="arabicPeriod"/>
            </a:pPr>
            <a:r>
              <a:rPr lang="en-US" sz="1100" dirty="0"/>
              <a:t>Berentsen S, Vos JMI, Malecka A, </a:t>
            </a:r>
            <a:r>
              <a:rPr lang="en-US" sz="1100" dirty="0" err="1"/>
              <a:t>Tjønnfjord</a:t>
            </a:r>
            <a:r>
              <a:rPr lang="en-US" sz="1100" dirty="0"/>
              <a:t> GE, D'Sa S. The impact of individual clinical features in cold agglutinin disease: hemolytic versus non-hemolytic symptoms. </a:t>
            </a:r>
            <a:r>
              <a:rPr lang="en-US" sz="1100" i="1" dirty="0"/>
              <a:t>Expert Rev </a:t>
            </a:r>
            <a:r>
              <a:rPr lang="en-US" sz="1100" i="1" dirty="0" err="1"/>
              <a:t>Hematol</a:t>
            </a:r>
            <a:r>
              <a:rPr lang="en-US" sz="1100" dirty="0"/>
              <a:t>. 2024;17(8):479-492. doi:10.1080/17474086.2024.2372333</a:t>
            </a:r>
          </a:p>
          <a:p>
            <a:pPr marL="342900" indent="-342900">
              <a:buAutoNum type="arabicPeriod"/>
            </a:pPr>
            <a:r>
              <a:rPr lang="en-US" sz="1100" dirty="0"/>
              <a:t>Patil NR, Herc ES, Girgis M. Cold Agglutinin Disease and Autoimmune Hemolytic Anemia with Pulmonary Embolism as a Presentation of COVID-19 Infection. </a:t>
            </a:r>
            <a:r>
              <a:rPr lang="en-US" sz="1100" i="1" dirty="0" err="1"/>
              <a:t>Hematol</a:t>
            </a:r>
            <a:r>
              <a:rPr lang="en-US" sz="1100" i="1" dirty="0"/>
              <a:t> Oncol Stem Cell Ther</a:t>
            </a:r>
            <a:r>
              <a:rPr lang="en-US" sz="1100" dirty="0"/>
              <a:t>. 2022;15(4):213-216. Published 2022 Dec 23. doi:10.1016/j.hemonc.2020.06.005</a:t>
            </a:r>
          </a:p>
          <a:p>
            <a:pPr marL="342900" indent="-342900">
              <a:buAutoNum type="arabicPeriod"/>
            </a:pPr>
            <a:r>
              <a:rPr lang="en-US" sz="1100" dirty="0"/>
              <a:t>Berentsen S, </a:t>
            </a:r>
            <a:r>
              <a:rPr lang="en-US" sz="1100" dirty="0" err="1"/>
              <a:t>Barcellini</a:t>
            </a:r>
            <a:r>
              <a:rPr lang="en-US" sz="1100" dirty="0"/>
              <a:t> W, D’Sa S, Jilma B. Role of complement in cold agglutinin disease and targets for complement inhibitors. </a:t>
            </a:r>
            <a:r>
              <a:rPr lang="en-US" sz="1100" i="1" dirty="0"/>
              <a:t>Front Immunol</a:t>
            </a:r>
            <a:r>
              <a:rPr lang="en-US" sz="1100" dirty="0"/>
              <a:t>. 2022;13:362608055. doi:10.3389/fimmu.2022.362608055.</a:t>
            </a:r>
          </a:p>
          <a:p>
            <a:pPr fontAlgn="base"/>
            <a:r>
              <a:rPr lang="en-US" sz="1200" dirty="0"/>
              <a:t> </a:t>
            </a:r>
          </a:p>
        </p:txBody>
      </p:sp>
    </p:spTree>
    <p:extLst>
      <p:ext uri="{BB962C8B-B14F-4D97-AF65-F5344CB8AC3E}">
        <p14:creationId xmlns:p14="http://schemas.microsoft.com/office/powerpoint/2010/main" val="9863153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5847</TotalTime>
  <Words>610</Words>
  <Application>Microsoft Office PowerPoint</Application>
  <PresentationFormat>A3 Paper (297x420 mm)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Cambria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 Ashley T.</dc:creator>
  <cp:lastModifiedBy>James Amoss</cp:lastModifiedBy>
  <cp:revision>26</cp:revision>
  <dcterms:created xsi:type="dcterms:W3CDTF">2026-03-29T14:11:39Z</dcterms:created>
  <dcterms:modified xsi:type="dcterms:W3CDTF">2026-04-16T21:08:17Z</dcterms:modified>
</cp:coreProperties>
</file>