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9601200" cy="12801600" type="A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EB0"/>
    <a:srgbClr val="EBE1F8"/>
    <a:srgbClr val="461D7C"/>
    <a:srgbClr val="D4C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9FD0A-38CE-3BEA-C184-35C3D12707EC}" v="239" vWet="240" dt="2026-04-16T16:08:25.190"/>
    <p1510:client id="{119C5377-07BD-89A3-1BEA-40C9E61DD919}" v="7" dt="2026-04-17T14:11:08.205"/>
    <p1510:client id="{75AA05D7-CDA9-4B6C-AA58-224CBD79A838}" v="6" dt="2026-04-17T01:02:36.598"/>
    <p1510:client id="{B73F0E10-4271-06E6-154B-54D4CAE2FF71}" v="54" dt="2026-04-17T02:29:41.315"/>
    <p1510:client id="{E9EB0B29-B122-4737-B29E-D1B8C4C3B9C8}" v="1349" dt="2026-04-16T16:09:56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4718"/>
  </p:normalViewPr>
  <p:slideViewPr>
    <p:cSldViewPr snapToGrid="0">
      <p:cViewPr varScale="1">
        <p:scale>
          <a:sx n="55" d="100"/>
          <a:sy n="55" d="100"/>
        </p:scale>
        <p:origin x="3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4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1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3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3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4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6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7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4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3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8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6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54D2E2-602F-8143-92A3-25C7162D8777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2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emf"/><Relationship Id="rId7" Type="http://schemas.openxmlformats.org/officeDocument/2006/relationships/image" Target="../media/image6.emf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59">
            <a:extLst>
              <a:ext uri="{FF2B5EF4-FFF2-40B4-BE49-F238E27FC236}">
                <a16:creationId xmlns:a16="http://schemas.microsoft.com/office/drawing/2014/main" id="{07E7AD86-3179-C8EE-8550-B235C714B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503" y="8770440"/>
            <a:ext cx="2386906" cy="13117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35E831-5FF0-7A5D-809D-E5E127BA7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9478" y="6677732"/>
            <a:ext cx="1796003" cy="16441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EB01E9-FDC1-1662-5D59-6D212CEC1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047"/>
          <a:stretch>
            <a:fillRect/>
          </a:stretch>
        </p:blipFill>
        <p:spPr>
          <a:xfrm>
            <a:off x="7679480" y="8280369"/>
            <a:ext cx="1790473" cy="14604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421A7B-2262-EF97-EBF5-9A3424B09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0" y="0"/>
            <a:ext cx="9601200" cy="1641764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0E0852-A136-F99E-1493-5B70C07ED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8178" y="65762"/>
            <a:ext cx="6028975" cy="147144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500" b="1" dirty="0">
                <a:solidFill>
                  <a:schemeClr val="bg1"/>
                </a:solidFill>
                <a:latin typeface="Aptos"/>
                <a:ea typeface="Calibri"/>
                <a:cs typeface="Calibri"/>
              </a:rPr>
              <a:t>Epidemiologic and Sociodemographic Characterization of Traumatic Brain Injury at a Level I Trauma Center in New Orleans </a:t>
            </a:r>
            <a:endParaRPr lang="en-US" sz="2500" dirty="0">
              <a:solidFill>
                <a:schemeClr val="bg1"/>
              </a:solidFill>
              <a:latin typeface="Aptos"/>
            </a:endParaRPr>
          </a:p>
          <a:p>
            <a:r>
              <a:rPr lang="en-US" sz="2300" dirty="0">
                <a:solidFill>
                  <a:schemeClr val="bg1"/>
                </a:solidFill>
                <a:latin typeface="Aptos"/>
                <a:ea typeface="Calibri"/>
                <a:cs typeface="Calibri"/>
              </a:rPr>
              <a:t>Tanner Hoole B.A., Xavier Chapa-</a:t>
            </a:r>
            <a:r>
              <a:rPr lang="en-US" sz="2300" dirty="0" err="1">
                <a:solidFill>
                  <a:schemeClr val="bg1"/>
                </a:solidFill>
                <a:latin typeface="Aptos"/>
                <a:ea typeface="Calibri"/>
                <a:cs typeface="Calibri"/>
              </a:rPr>
              <a:t>Dubocq</a:t>
            </a:r>
            <a:r>
              <a:rPr lang="en-US" sz="2300" dirty="0">
                <a:solidFill>
                  <a:schemeClr val="bg1"/>
                </a:solidFill>
                <a:latin typeface="Aptos"/>
                <a:ea typeface="Calibri"/>
                <a:cs typeface="Calibri"/>
              </a:rPr>
              <a:t> Ph.D.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2483AA-E23E-BC78-A3CD-40E78B261957}"/>
              </a:ext>
            </a:extLst>
          </p:cNvPr>
          <p:cNvSpPr txBox="1"/>
          <p:nvPr/>
        </p:nvSpPr>
        <p:spPr>
          <a:xfrm>
            <a:off x="4848" y="1637439"/>
            <a:ext cx="9592245" cy="369332"/>
          </a:xfrm>
          <a:prstGeom prst="rect">
            <a:avLst/>
          </a:prstGeom>
          <a:solidFill>
            <a:srgbClr val="FFFEB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/>
              <a:t>INTRODUCTION / METHODS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8F4181-8BDE-093D-2995-DF1505922D92}"/>
              </a:ext>
            </a:extLst>
          </p:cNvPr>
          <p:cNvSpPr txBox="1"/>
          <p:nvPr/>
        </p:nvSpPr>
        <p:spPr>
          <a:xfrm>
            <a:off x="-1627" y="2025939"/>
            <a:ext cx="4436467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highlight>
                  <a:srgbClr val="FFFFFF"/>
                </a:highlight>
              </a:rPr>
              <a:t>Traumatic brain injury (TBI) is a leading cause of death and disability in the United States, with a disproportionate burden in urban regions due to factors such as interpersonal violence, alcohol misuse, and motor vehicle collisions</a:t>
            </a:r>
            <a:r>
              <a:rPr lang="en-US" sz="800" baseline="30000" dirty="0">
                <a:highlight>
                  <a:srgbClr val="FFFFFF"/>
                </a:highlight>
              </a:rPr>
              <a:t>1,2</a:t>
            </a:r>
            <a:r>
              <a:rPr lang="en-US" sz="800" dirty="0">
                <a:highlight>
                  <a:srgbClr val="FFFFFF"/>
                </a:highlight>
              </a:rPr>
              <a:t>. In Louisiana, particularly in the New Orleans metropolitan area, these risk factors likely contribute to a uniquely high-risk landscape. 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highlight>
                  <a:srgbClr val="FFFFFF"/>
                </a:highlight>
              </a:rPr>
              <a:t>This is the first retrospective observational profile of TBI cases treated at University Medical Center New Orleans (UMCNO), the region’s primary Level I trauma center. Data was obtained from the </a:t>
            </a:r>
            <a:r>
              <a:rPr lang="en-US" sz="800" dirty="0"/>
              <a:t>UMCNO trauma registry from 2016 to 2025.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The study population included all patients presenting with TBI during the study period. Variables extracted include patient demographics (age, sex, race/ethnicity), injury location, temporal trends, injury characteristics (mechanism and injury type), toxicology data (ethanol and drug screening), and injury severity as measured by the Glasgow Coma Scale (GCS).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This presentation highlights the correlation between Blood Alcohol Levels (BALs) over 0.08% (the legal limit) and the Length of Stay (LOS) in the hospital following a TBI.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3277AB2-06C0-FF65-56A1-05B1E9661F68}"/>
              </a:ext>
            </a:extLst>
          </p:cNvPr>
          <p:cNvSpPr txBox="1"/>
          <p:nvPr/>
        </p:nvSpPr>
        <p:spPr>
          <a:xfrm>
            <a:off x="4488626" y="3462787"/>
            <a:ext cx="510177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800" b="1" dirty="0"/>
              <a:t>Figure 1: Longitudinal Trends and Geographic Mapping of TBI Incidence. </a:t>
            </a:r>
            <a:r>
              <a:rPr lang="en-US" sz="800" dirty="0"/>
              <a:t>A) TBI cases increased from 2016 to 2019, followed by a decline in 2020, then plateaued from 2021 to 2025 at levels comparable to 2019. (B) Heat map of TBI injury location by ZIP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8A05F-5C37-2B30-5B58-C71EB3B6CDB3}"/>
              </a:ext>
            </a:extLst>
          </p:cNvPr>
          <p:cNvSpPr txBox="1"/>
          <p:nvPr/>
        </p:nvSpPr>
        <p:spPr>
          <a:xfrm>
            <a:off x="-1842" y="3879405"/>
            <a:ext cx="9609362" cy="369332"/>
          </a:xfrm>
          <a:prstGeom prst="rect">
            <a:avLst/>
          </a:prstGeom>
          <a:solidFill>
            <a:srgbClr val="FFFEB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/>
              <a:t>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A2D861-CA09-385F-8B47-337D61287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370" t="4817" r="2467" b="1250"/>
          <a:stretch>
            <a:fillRect/>
          </a:stretch>
        </p:blipFill>
        <p:spPr>
          <a:xfrm>
            <a:off x="6502344" y="2075285"/>
            <a:ext cx="1740974" cy="1427464"/>
          </a:xfrm>
          <a:prstGeom prst="rect">
            <a:avLst/>
          </a:prstGeom>
        </p:spPr>
      </p:pic>
      <p:pic>
        <p:nvPicPr>
          <p:cNvPr id="2" name="Picture 1" descr="LSU Health New Orleans School of Medicine">
            <a:extLst>
              <a:ext uri="{FF2B5EF4-FFF2-40B4-BE49-F238E27FC236}">
                <a16:creationId xmlns:a16="http://schemas.microsoft.com/office/drawing/2014/main" id="{8279260A-E834-4FB8-493E-19402A7599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90" y="23841"/>
            <a:ext cx="3375660" cy="155528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208250B-461C-EE88-D30A-AB1CC6BA3678}"/>
              </a:ext>
            </a:extLst>
          </p:cNvPr>
          <p:cNvSpPr txBox="1"/>
          <p:nvPr/>
        </p:nvSpPr>
        <p:spPr>
          <a:xfrm>
            <a:off x="4051553" y="5708624"/>
            <a:ext cx="553884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800" b="1" dirty="0"/>
              <a:t>Figure 3: Injury Mechanisms, Imaging Assessment, and TBI Severity Distribution in the Cohort. </a:t>
            </a:r>
            <a:r>
              <a:rPr lang="en-US" sz="800" dirty="0"/>
              <a:t>A) Blunt injuries accounted for the majority of cases (89.1%), followed by penetrating injuries (10.7%) and thermal injuries (0.2%). (B) CT scan upon admission. (C) TBI severity classification based on the Glasgow Coma Scale (GCS) scores indicated that 63.7% of cases were mild, 7.5% moderate, 27.4% severe, and 1.4% unidentified (blank).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691018D-1F5C-8108-B5CF-3C1FA43D3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8627" y="2012092"/>
            <a:ext cx="1740973" cy="1557959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2355AD9-05A1-5AE0-DA5A-F4F7DCF18E82}"/>
              </a:ext>
            </a:extLst>
          </p:cNvPr>
          <p:cNvSpPr txBox="1"/>
          <p:nvPr/>
        </p:nvSpPr>
        <p:spPr>
          <a:xfrm>
            <a:off x="67190" y="4274348"/>
            <a:ext cx="3875219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Demographics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F3344-3327-8FC3-EC8C-8D09177451C6}"/>
              </a:ext>
            </a:extLst>
          </p:cNvPr>
          <p:cNvSpPr txBox="1"/>
          <p:nvPr/>
        </p:nvSpPr>
        <p:spPr>
          <a:xfrm>
            <a:off x="4077935" y="4280845"/>
            <a:ext cx="5468525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Emergency Assessment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197AC6-F733-923C-6173-EB53350C5B15}"/>
              </a:ext>
            </a:extLst>
          </p:cNvPr>
          <p:cNvSpPr txBox="1"/>
          <p:nvPr/>
        </p:nvSpPr>
        <p:spPr>
          <a:xfrm>
            <a:off x="67189" y="7073687"/>
            <a:ext cx="3885076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Substance Use Patterns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ADD5D13-A4EA-1AF3-7B39-8676B8C4BEFE}"/>
              </a:ext>
            </a:extLst>
          </p:cNvPr>
          <p:cNvSpPr txBox="1"/>
          <p:nvPr/>
        </p:nvSpPr>
        <p:spPr>
          <a:xfrm>
            <a:off x="99264" y="7455285"/>
            <a:ext cx="1390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A. </a:t>
            </a:r>
            <a:r>
              <a:rPr lang="en-US" sz="800" dirty="0"/>
              <a:t>BAL over 0.08%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6B446F2-B174-EED1-28F7-CAC87F01886B}"/>
              </a:ext>
            </a:extLst>
          </p:cNvPr>
          <p:cNvSpPr txBox="1"/>
          <p:nvPr/>
        </p:nvSpPr>
        <p:spPr>
          <a:xfrm>
            <a:off x="2812894" y="7454973"/>
            <a:ext cx="1817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C. </a:t>
            </a:r>
            <a:r>
              <a:rPr lang="en-US" sz="800" dirty="0"/>
              <a:t>Multi-substance use </a:t>
            </a:r>
          </a:p>
          <a:p>
            <a:r>
              <a:rPr lang="en-US" sz="800" dirty="0"/>
              <a:t>excluding Alcohol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BF1EDB-FE55-C8B7-A999-375B455DD3E6}"/>
              </a:ext>
            </a:extLst>
          </p:cNvPr>
          <p:cNvSpPr txBox="1"/>
          <p:nvPr/>
        </p:nvSpPr>
        <p:spPr>
          <a:xfrm>
            <a:off x="4072370" y="6268551"/>
            <a:ext cx="5458979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Alcohol Status and Length of Stay–GCS Relationships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6AAEF77-30DB-C431-4B3F-31669D71CA36}"/>
              </a:ext>
            </a:extLst>
          </p:cNvPr>
          <p:cNvSpPr txBox="1"/>
          <p:nvPr/>
        </p:nvSpPr>
        <p:spPr>
          <a:xfrm>
            <a:off x="-1843" y="8613568"/>
            <a:ext cx="15486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b="1" dirty="0"/>
              <a:t>Figure 4: High Prevalence of Alcohol and Drug Exposure, Including Polysubstance Use, in TBI Patients. </a:t>
            </a:r>
            <a:r>
              <a:rPr lang="en-US" sz="800" dirty="0"/>
              <a:t>(A) BAL over 0.08% was detected in 22.3% of patients and (B) approximately 38% tested positive for at least one drugs at the time of assessment. (C) 16.6% presented with polysubstance exposure with (D) various substances.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8D53F89-414F-094D-A59C-EBB7B5224958}"/>
              </a:ext>
            </a:extLst>
          </p:cNvPr>
          <p:cNvSpPr txBox="1"/>
          <p:nvPr/>
        </p:nvSpPr>
        <p:spPr>
          <a:xfrm>
            <a:off x="73685" y="11050501"/>
            <a:ext cx="387857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Among 5,746 TB cases at UMCNO (2016–2025), overall case volume increased over time, with a transient decline in 2020 followed by stabilization.</a:t>
            </a:r>
          </a:p>
          <a:p>
            <a:pPr marL="171450" indent="-171450" algn="just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Alcohol use at the time of injury was significantly associated with prolonged hospital length of stay (≥21 days), but not with increased TBI severity as measured by the GCS.</a:t>
            </a:r>
          </a:p>
          <a:p>
            <a:pPr marL="171450" indent="-171450" algn="just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TBI cases are disproportionately concentrated in urban and peri-urban areas, suggesting a role for urban environmental and socioeconomic factors.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90F4A9-B1E8-A9D4-00AE-6D2C66517612}"/>
              </a:ext>
            </a:extLst>
          </p:cNvPr>
          <p:cNvSpPr txBox="1"/>
          <p:nvPr/>
        </p:nvSpPr>
        <p:spPr>
          <a:xfrm>
            <a:off x="-1842" y="10202567"/>
            <a:ext cx="9609363" cy="369332"/>
          </a:xfrm>
          <a:prstGeom prst="rect">
            <a:avLst/>
          </a:prstGeom>
          <a:solidFill>
            <a:srgbClr val="FFFEB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/>
              <a:t>CONCLUSION 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316EDEA-5336-4A38-E4BF-6DE7C9BDA163}"/>
              </a:ext>
            </a:extLst>
          </p:cNvPr>
          <p:cNvSpPr txBox="1"/>
          <p:nvPr/>
        </p:nvSpPr>
        <p:spPr>
          <a:xfrm>
            <a:off x="67189" y="6404215"/>
            <a:ext cx="388507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800" b="1" dirty="0"/>
              <a:t>Figure 2: Demographic Characteristics of the TBI Cohort. </a:t>
            </a:r>
            <a:r>
              <a:rPr lang="en-US" sz="800" dirty="0"/>
              <a:t>(A) </a:t>
            </a:r>
            <a:r>
              <a:rPr lang="en-US" sz="800"/>
              <a:t>TBI patients </a:t>
            </a:r>
            <a:r>
              <a:rPr lang="en-US" sz="800" dirty="0"/>
              <a:t>were 27.9% female (at birth) and 72.1% male (</a:t>
            </a:r>
            <a:r>
              <a:rPr lang="en-US" sz="800"/>
              <a:t>at birth) </a:t>
            </a:r>
            <a:r>
              <a:rPr lang="en-US" sz="800" dirty="0"/>
              <a:t>and (B) predominantly non-Hispanic (92.7%), with 6.6% Hispanic and 0.7% not reported. (C) Racial distribution included 51.6% White, 38.8% Black, 1.4% Asian, 0.2% Native Hawaiian/Pacific Islander, and 8.0% classified as other.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0698B78-C17E-18E5-5FCF-0C466E762A7E}"/>
              </a:ext>
            </a:extLst>
          </p:cNvPr>
          <p:cNvSpPr txBox="1"/>
          <p:nvPr/>
        </p:nvSpPr>
        <p:spPr>
          <a:xfrm>
            <a:off x="6071237" y="4630349"/>
            <a:ext cx="7299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B. </a:t>
            </a:r>
            <a:r>
              <a:rPr lang="en-US" sz="800" dirty="0"/>
              <a:t>CT Scan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B9D5079-33C8-EB58-8839-396F1B6A53A8}"/>
              </a:ext>
            </a:extLst>
          </p:cNvPr>
          <p:cNvSpPr txBox="1"/>
          <p:nvPr/>
        </p:nvSpPr>
        <p:spPr>
          <a:xfrm>
            <a:off x="7632089" y="4626007"/>
            <a:ext cx="7299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C. </a:t>
            </a:r>
            <a:r>
              <a:rPr lang="en-US" sz="800" dirty="0"/>
              <a:t>GCS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A5B2D766-4034-C3DB-C2D7-09659FB92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22571" t="7141" r="30642"/>
          <a:stretch>
            <a:fillRect/>
          </a:stretch>
        </p:blipFill>
        <p:spPr>
          <a:xfrm>
            <a:off x="8406522" y="2042539"/>
            <a:ext cx="1078513" cy="1436018"/>
          </a:xfrm>
          <a:prstGeom prst="rect">
            <a:avLst/>
          </a:prstGeom>
        </p:spPr>
      </p:pic>
      <p:sp>
        <p:nvSpPr>
          <p:cNvPr id="19" name="TextBox 7">
            <a:extLst>
              <a:ext uri="{FF2B5EF4-FFF2-40B4-BE49-F238E27FC236}">
                <a16:creationId xmlns:a16="http://schemas.microsoft.com/office/drawing/2014/main" id="{4E853BBF-0871-D0D5-0452-6F3B49C88767}"/>
              </a:ext>
            </a:extLst>
          </p:cNvPr>
          <p:cNvSpPr txBox="1"/>
          <p:nvPr/>
        </p:nvSpPr>
        <p:spPr>
          <a:xfrm>
            <a:off x="8987432" y="6817036"/>
            <a:ext cx="60559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/>
              <a:t>-Alcohol</a:t>
            </a: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3247C507-C262-E496-EA67-23C5ED1906BD}"/>
              </a:ext>
            </a:extLst>
          </p:cNvPr>
          <p:cNvSpPr txBox="1"/>
          <p:nvPr/>
        </p:nvSpPr>
        <p:spPr>
          <a:xfrm>
            <a:off x="8987432" y="8314554"/>
            <a:ext cx="60559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/>
              <a:t>+Alcohol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526283F-D5E5-5DF4-B0FC-7210AA2AB381}"/>
              </a:ext>
            </a:extLst>
          </p:cNvPr>
          <p:cNvSpPr txBox="1"/>
          <p:nvPr/>
        </p:nvSpPr>
        <p:spPr>
          <a:xfrm>
            <a:off x="4073314" y="9642956"/>
            <a:ext cx="54542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b="1" dirty="0"/>
              <a:t>Figure 5: Alcohol Status Is Associated with Injury Severity and Length of Stay Outcomes</a:t>
            </a:r>
            <a:r>
              <a:rPr lang="en-US" sz="800" dirty="0"/>
              <a:t>. (A) Allocation diagram dividing the population based on survival and BALs ≥ 0.08. (B) Correlation Matrices for GCS and LOS for Alcohol negative (BAL &lt;  0.08) and positive (BAL ≥  0.08). (C) Fisher’s Exact Test comparing the GCS rating ratio of Alcohol positive: Alcohol negative. The ratio was increased for both 1 day Length of Stay (LOS) (P&lt;0.01) and 21+ days LOS (P&lt;0.05).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9CE7CD6-B525-65D3-3015-CE25CBA74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190" y="4799663"/>
            <a:ext cx="3885074" cy="615989"/>
            <a:chOff x="0" y="0"/>
            <a:chExt cx="6400800" cy="914400"/>
          </a:xfrm>
        </p:grpSpPr>
        <p:pic>
          <p:nvPicPr>
            <p:cNvPr id="39" name="Graphic 23" descr="Man with solid fill">
              <a:extLst>
                <a:ext uri="{FF2B5EF4-FFF2-40B4-BE49-F238E27FC236}">
                  <a16:creationId xmlns:a16="http://schemas.microsoft.com/office/drawing/2014/main" id="{C277747C-C8E9-4AC5-A27D-D72D34A888F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" cy="914400"/>
            </a:xfrm>
            <a:prstGeom prst="rect">
              <a:avLst/>
            </a:prstGeom>
          </p:spPr>
        </p:pic>
        <p:pic>
          <p:nvPicPr>
            <p:cNvPr id="40" name="Graphic 24" descr="Man with solid fill">
              <a:extLst>
                <a:ext uri="{FF2B5EF4-FFF2-40B4-BE49-F238E27FC236}">
                  <a16:creationId xmlns:a16="http://schemas.microsoft.com/office/drawing/2014/main" id="{1699944E-CFA7-422A-831B-2B60E362A50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09600" y="0"/>
              <a:ext cx="914400" cy="914400"/>
            </a:xfrm>
            <a:prstGeom prst="rect">
              <a:avLst/>
            </a:prstGeom>
          </p:spPr>
        </p:pic>
        <p:pic>
          <p:nvPicPr>
            <p:cNvPr id="45" name="Graphic 25" descr="Man with solid fill">
              <a:extLst>
                <a:ext uri="{FF2B5EF4-FFF2-40B4-BE49-F238E27FC236}">
                  <a16:creationId xmlns:a16="http://schemas.microsoft.com/office/drawing/2014/main" id="{5E9DF202-4C4B-4235-81BB-0FFBB750163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219200" y="0"/>
              <a:ext cx="914400" cy="914400"/>
            </a:xfrm>
            <a:prstGeom prst="rect">
              <a:avLst/>
            </a:prstGeom>
          </p:spPr>
        </p:pic>
        <p:pic>
          <p:nvPicPr>
            <p:cNvPr id="49" name="Graphic 26" descr="Man with solid fill">
              <a:extLst>
                <a:ext uri="{FF2B5EF4-FFF2-40B4-BE49-F238E27FC236}">
                  <a16:creationId xmlns:a16="http://schemas.microsoft.com/office/drawing/2014/main" id="{AD2E8F7D-B4B6-426B-AA54-783CF1FDE62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28800" y="0"/>
              <a:ext cx="914400" cy="914400"/>
            </a:xfrm>
            <a:prstGeom prst="rect">
              <a:avLst/>
            </a:prstGeom>
          </p:spPr>
        </p:pic>
        <p:pic>
          <p:nvPicPr>
            <p:cNvPr id="50" name="Graphic 27" descr="Man with solid fill">
              <a:extLst>
                <a:ext uri="{FF2B5EF4-FFF2-40B4-BE49-F238E27FC236}">
                  <a16:creationId xmlns:a16="http://schemas.microsoft.com/office/drawing/2014/main" id="{E4E86CD9-DF22-448B-8C29-775904C739D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438400" y="0"/>
              <a:ext cx="914400" cy="914400"/>
            </a:xfrm>
            <a:prstGeom prst="rect">
              <a:avLst/>
            </a:prstGeom>
          </p:spPr>
        </p:pic>
        <p:pic>
          <p:nvPicPr>
            <p:cNvPr id="51" name="Graphic 28" descr="Man with solid fill">
              <a:extLst>
                <a:ext uri="{FF2B5EF4-FFF2-40B4-BE49-F238E27FC236}">
                  <a16:creationId xmlns:a16="http://schemas.microsoft.com/office/drawing/2014/main" id="{71F87576-4FF6-4E81-AF4B-363879B10BF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048000" y="0"/>
              <a:ext cx="914400" cy="914400"/>
            </a:xfrm>
            <a:prstGeom prst="rect">
              <a:avLst/>
            </a:prstGeom>
          </p:spPr>
        </p:pic>
        <p:pic>
          <p:nvPicPr>
            <p:cNvPr id="54" name="Graphic 29" descr="Man with solid fill">
              <a:extLst>
                <a:ext uri="{FF2B5EF4-FFF2-40B4-BE49-F238E27FC236}">
                  <a16:creationId xmlns:a16="http://schemas.microsoft.com/office/drawing/2014/main" id="{E95673CB-DAB5-474E-9536-04AD79BC065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657600" y="0"/>
              <a:ext cx="914400" cy="914400"/>
            </a:xfrm>
            <a:prstGeom prst="rect">
              <a:avLst/>
            </a:prstGeom>
          </p:spPr>
        </p:pic>
        <p:pic>
          <p:nvPicPr>
            <p:cNvPr id="56" name="Graphic 30" descr="Woman with solid fill">
              <a:extLst>
                <a:ext uri="{FF2B5EF4-FFF2-40B4-BE49-F238E27FC236}">
                  <a16:creationId xmlns:a16="http://schemas.microsoft.com/office/drawing/2014/main" id="{A2C11E66-FE3B-4F80-9E8A-DBE886782E7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267200" y="0"/>
              <a:ext cx="914400" cy="914400"/>
            </a:xfrm>
            <a:prstGeom prst="rect">
              <a:avLst/>
            </a:prstGeom>
          </p:spPr>
        </p:pic>
        <p:pic>
          <p:nvPicPr>
            <p:cNvPr id="57" name="Graphic 31" descr="Woman with solid fill">
              <a:extLst>
                <a:ext uri="{FF2B5EF4-FFF2-40B4-BE49-F238E27FC236}">
                  <a16:creationId xmlns:a16="http://schemas.microsoft.com/office/drawing/2014/main" id="{F45A3C66-7ABF-4AA9-9F72-DDC9F27E428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876800" y="0"/>
              <a:ext cx="914400" cy="914400"/>
            </a:xfrm>
            <a:prstGeom prst="rect">
              <a:avLst/>
            </a:prstGeom>
          </p:spPr>
        </p:pic>
        <p:pic>
          <p:nvPicPr>
            <p:cNvPr id="59" name="Graphic 32" descr="Woman with solid fill">
              <a:extLst>
                <a:ext uri="{FF2B5EF4-FFF2-40B4-BE49-F238E27FC236}">
                  <a16:creationId xmlns:a16="http://schemas.microsoft.com/office/drawing/2014/main" id="{62D45009-D0E4-44CA-8F62-24A3373C161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486400" y="0"/>
              <a:ext cx="914400" cy="914400"/>
            </a:xfrm>
            <a:prstGeom prst="rect">
              <a:avLst/>
            </a:prstGeom>
          </p:spPr>
        </p:pic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6777BAFE-0F73-BEB3-6581-6E6496E41540}"/>
              </a:ext>
            </a:extLst>
          </p:cNvPr>
          <p:cNvSpPr txBox="1"/>
          <p:nvPr/>
        </p:nvSpPr>
        <p:spPr>
          <a:xfrm>
            <a:off x="4638422" y="4626007"/>
            <a:ext cx="9462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A. </a:t>
            </a:r>
            <a:r>
              <a:rPr lang="en-US" sz="800" dirty="0"/>
              <a:t>Injury Type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64E79B0-4A95-C379-C22F-44FEC1D72C5B}"/>
              </a:ext>
            </a:extLst>
          </p:cNvPr>
          <p:cNvSpPr txBox="1"/>
          <p:nvPr/>
        </p:nvSpPr>
        <p:spPr>
          <a:xfrm>
            <a:off x="4059446" y="11052097"/>
            <a:ext cx="546806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Correlate continuous BALs with GCS scores and LOS to define dose-dependent clinical relationships.</a:t>
            </a:r>
          </a:p>
          <a:p>
            <a:pPr marL="171450" indent="-1714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Incorporate the Abbreviated Injury Scale (AIS) as a complementary index of injury severity.</a:t>
            </a:r>
          </a:p>
          <a:p>
            <a:pPr marL="171450" indent="-1714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Integrate clinical findings with mechanistic studies to inform targeted therapeutic and prevention strategies for substance-associated TBI, including contributions from cannabis.</a:t>
            </a:r>
          </a:p>
          <a:p>
            <a:pPr marL="171450" indent="-171450" algn="just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Strengthen translational alignment with ongoing preclinical studies investigating alcohol-related mitochondrial dysfunction following TBI.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DB6AAE9-5ABD-46D7-7B83-18A4BED550A6}"/>
              </a:ext>
            </a:extLst>
          </p:cNvPr>
          <p:cNvSpPr txBox="1"/>
          <p:nvPr/>
        </p:nvSpPr>
        <p:spPr>
          <a:xfrm>
            <a:off x="100527" y="5369459"/>
            <a:ext cx="7299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B. </a:t>
            </a:r>
            <a:r>
              <a:rPr lang="en-US" sz="800" dirty="0"/>
              <a:t>Ethnicity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622573F-E274-EFD4-CF50-5354DEEC5F4F}"/>
              </a:ext>
            </a:extLst>
          </p:cNvPr>
          <p:cNvSpPr txBox="1"/>
          <p:nvPr/>
        </p:nvSpPr>
        <p:spPr>
          <a:xfrm>
            <a:off x="1803524" y="5369459"/>
            <a:ext cx="7299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C. </a:t>
            </a:r>
            <a:r>
              <a:rPr lang="en-US" sz="800" dirty="0"/>
              <a:t>Race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EC9032E-A413-7665-3254-D7BC4C15080F}"/>
              </a:ext>
            </a:extLst>
          </p:cNvPr>
          <p:cNvSpPr txBox="1"/>
          <p:nvPr/>
        </p:nvSpPr>
        <p:spPr>
          <a:xfrm>
            <a:off x="100627" y="4626007"/>
            <a:ext cx="12165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A. </a:t>
            </a:r>
            <a:r>
              <a:rPr lang="en-US" sz="800" dirty="0"/>
              <a:t>Sex (at birth)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67C6088-B4AA-7B6F-9F58-6C019401421F}"/>
              </a:ext>
            </a:extLst>
          </p:cNvPr>
          <p:cNvSpPr txBox="1"/>
          <p:nvPr/>
        </p:nvSpPr>
        <p:spPr>
          <a:xfrm>
            <a:off x="4016165" y="6626058"/>
            <a:ext cx="3097163" cy="2154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 b="1" dirty="0"/>
              <a:t>A.</a:t>
            </a:r>
            <a:r>
              <a:rPr lang="en-US" sz="800" dirty="0"/>
              <a:t> Initial review of population for alcohol studies</a:t>
            </a:r>
            <a:endParaRPr lang="en-US" sz="800" b="1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2B9AE45-D31B-8DE6-4220-FA00F6AC10D3}"/>
              </a:ext>
            </a:extLst>
          </p:cNvPr>
          <p:cNvSpPr txBox="1"/>
          <p:nvPr/>
        </p:nvSpPr>
        <p:spPr>
          <a:xfrm>
            <a:off x="4005674" y="8287941"/>
            <a:ext cx="17960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/>
              <a:t>C. </a:t>
            </a:r>
            <a:r>
              <a:rPr lang="en-US" sz="800" dirty="0"/>
              <a:t>GCS Severity vs LOS</a:t>
            </a:r>
            <a:endParaRPr lang="en-US" sz="800" b="1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C8EAE5-0F37-F122-D848-3116CFF357F4}"/>
              </a:ext>
            </a:extLst>
          </p:cNvPr>
          <p:cNvSpPr txBox="1"/>
          <p:nvPr/>
        </p:nvSpPr>
        <p:spPr>
          <a:xfrm>
            <a:off x="7644349" y="6626058"/>
            <a:ext cx="19239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/>
              <a:t>B. </a:t>
            </a:r>
            <a:r>
              <a:rPr lang="en-US" sz="800" dirty="0"/>
              <a:t>Correlation Matrices</a:t>
            </a:r>
            <a:endParaRPr lang="en-US" sz="8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69562E-5384-7509-8240-E6E4492F60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3247" y="5541134"/>
            <a:ext cx="1510992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18C3314-6E38-5E43-2769-E4D01FE43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46941" y="5549994"/>
            <a:ext cx="1769594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8806B98-176E-F7AD-5D9C-9D6F544D4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80606" y="4834332"/>
            <a:ext cx="1266345" cy="914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CA1814-6522-5411-5637-1DFDEC1D54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12078" y="4832340"/>
            <a:ext cx="1072282" cy="914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9AB0F83-55D7-3F24-0904-2F4C7CC163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63839" y="4832340"/>
            <a:ext cx="1365744" cy="914400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53A78A3F-60BF-EAA1-D779-30563ABE08E8}"/>
              </a:ext>
            </a:extLst>
          </p:cNvPr>
          <p:cNvSpPr txBox="1"/>
          <p:nvPr/>
        </p:nvSpPr>
        <p:spPr>
          <a:xfrm>
            <a:off x="1385548" y="7448196"/>
            <a:ext cx="107272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/>
              <a:t>B. </a:t>
            </a:r>
            <a:r>
              <a:rPr lang="en-US" sz="800" dirty="0"/>
              <a:t>Substance use excluding Alcohol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BEF3749-FDFD-1CF2-3D30-29CC99ABE66E}"/>
              </a:ext>
            </a:extLst>
          </p:cNvPr>
          <p:cNvSpPr txBox="1"/>
          <p:nvPr/>
        </p:nvSpPr>
        <p:spPr>
          <a:xfrm>
            <a:off x="4059445" y="10666355"/>
            <a:ext cx="5468069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Future Studies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D916B81-E543-3CF9-BF60-9C591F1AA932}"/>
              </a:ext>
            </a:extLst>
          </p:cNvPr>
          <p:cNvSpPr txBox="1"/>
          <p:nvPr/>
        </p:nvSpPr>
        <p:spPr>
          <a:xfrm>
            <a:off x="89569" y="12244468"/>
            <a:ext cx="1368140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References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D0AA574-EC43-A7A4-7E6E-BA0E346F8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51268" y="7729110"/>
            <a:ext cx="1050493" cy="914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D030F8-085D-C00A-AA3A-2B431C375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3573" y="7729110"/>
            <a:ext cx="1072282" cy="9144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754E07C-9C9F-AB85-0A81-417CB303E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436328" y="7729110"/>
            <a:ext cx="1060835" cy="914400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A3932C4F-D81E-C625-F34E-69EC6644484A}"/>
              </a:ext>
            </a:extLst>
          </p:cNvPr>
          <p:cNvSpPr txBox="1"/>
          <p:nvPr/>
        </p:nvSpPr>
        <p:spPr>
          <a:xfrm>
            <a:off x="1607798" y="8588949"/>
            <a:ext cx="22120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/>
              <a:t>D</a:t>
            </a:r>
            <a:r>
              <a:rPr lang="en-US" sz="800" dirty="0"/>
              <a:t>. Results of drug screen at UMCNO</a:t>
            </a:r>
            <a:endParaRPr lang="en-US" sz="8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EC9858-A2BC-11F4-FE79-E709DE5A84B1}"/>
              </a:ext>
            </a:extLst>
          </p:cNvPr>
          <p:cNvSpPr txBox="1"/>
          <p:nvPr/>
        </p:nvSpPr>
        <p:spPr>
          <a:xfrm>
            <a:off x="69288" y="10666355"/>
            <a:ext cx="3882976" cy="374571"/>
          </a:xfrm>
          <a:prstGeom prst="roundRect">
            <a:avLst/>
          </a:prstGeom>
          <a:solidFill>
            <a:srgbClr val="EBE1F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Summary of Results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C40E71A-ADDE-8566-B609-C2929A070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086003" y="6862985"/>
            <a:ext cx="3251488" cy="138891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2F67138-F40D-C9A2-6016-EDFB5B12F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057794" y="8492126"/>
            <a:ext cx="1746999" cy="118872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8699A7D-DA86-E456-7173-C883CF352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713354" y="8464432"/>
            <a:ext cx="1891318" cy="1188720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3856E322-1B63-7B70-C3E1-B27919F8DDF6}"/>
              </a:ext>
            </a:extLst>
          </p:cNvPr>
          <p:cNvSpPr txBox="1"/>
          <p:nvPr/>
        </p:nvSpPr>
        <p:spPr>
          <a:xfrm>
            <a:off x="1457709" y="12142868"/>
            <a:ext cx="814981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600" dirty="0"/>
              <a:t>Faul M, Sasser SM, </a:t>
            </a:r>
            <a:r>
              <a:rPr lang="en-US" sz="600" dirty="0" err="1"/>
              <a:t>Lairet</a:t>
            </a:r>
            <a:r>
              <a:rPr lang="en-US" sz="600" dirty="0"/>
              <a:t> J, </a:t>
            </a:r>
            <a:r>
              <a:rPr lang="en-US" sz="600" dirty="0" err="1"/>
              <a:t>Mould</a:t>
            </a:r>
            <a:r>
              <a:rPr lang="en-US" sz="600" dirty="0"/>
              <a:t>-Millman NK, Sugerman D. Trauma center staffing, infrastructure, and patient characteristics that influence trauma center need. West J Emerg Med. 2015 Jan;16(1):98–106.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600" dirty="0" err="1"/>
              <a:t>Härtl</a:t>
            </a:r>
            <a:r>
              <a:rPr lang="en-US" sz="600" dirty="0"/>
              <a:t> R, Gerber LM, Iacono L, Ni Q, Lyons K, Ghajar J. Direct transport within an organized state trauma system reduces mortality in patients with severe traumatic brain injury. J Trauma. 2006 June;60(6):1250–6; discussion 1256.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600" dirty="0"/>
              <a:t>Bukur M, Castelo Branco B, Inaba K, Cestero R, Kobayashi L, Tang A, et al. The impact of American College of Surgeons trauma center designation and outcomes after early thoracotomy: a National Trauma Databank analysis. Am Surg. 2012 Jan;78(1):36–41.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600" dirty="0"/>
              <a:t>Chapa-</a:t>
            </a:r>
            <a:r>
              <a:rPr lang="en-US" sz="600" dirty="0" err="1"/>
              <a:t>Dubocq</a:t>
            </a:r>
            <a:r>
              <a:rPr lang="en-US" sz="600" dirty="0"/>
              <a:t> XR, Vita S, Guzmán-Hernández R, Molina PE. Traumatic brain injury and alcohol: A narrative review of the role of mitochondrial dysfunction and ferroptosis in neurocognitive outcomes. Alcohol Clin Exp Res (Hoboken). 2026 Mar;50(3):e70267.</a:t>
            </a:r>
          </a:p>
          <a:p>
            <a:pPr marL="228600" indent="-228600">
              <a:buFont typeface="+mj-lt"/>
              <a:buAutoNum type="arabicPeriod"/>
            </a:pPr>
            <a:endParaRPr lang="en-US" sz="1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4187244-A83A-71E3-F857-89E7B42343DF}"/>
              </a:ext>
            </a:extLst>
          </p:cNvPr>
          <p:cNvSpPr txBox="1"/>
          <p:nvPr/>
        </p:nvSpPr>
        <p:spPr>
          <a:xfrm rot="16200000">
            <a:off x="7232758" y="7704043"/>
            <a:ext cx="7780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LOS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DA4EB231-FB08-99CF-DB5E-D85F0D91C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695590" y="7372350"/>
            <a:ext cx="0" cy="817054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8DB1878-DBD5-2E0E-567A-7E02911BFE96}"/>
              </a:ext>
            </a:extLst>
          </p:cNvPr>
          <p:cNvSpPr txBox="1"/>
          <p:nvPr/>
        </p:nvSpPr>
        <p:spPr>
          <a:xfrm rot="16200000">
            <a:off x="7232759" y="9144256"/>
            <a:ext cx="7780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LOS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C34BCC0-1B1E-C1AC-6A9A-6AE249C48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695590" y="8812563"/>
            <a:ext cx="0" cy="817054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31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702</TotalTime>
  <Words>1071</Words>
  <Application>Microsoft Office PowerPoint</Application>
  <PresentationFormat>A3 Paper (297x420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Vo, Ashley T.</dc:creator>
  <cp:lastModifiedBy>Hoole, Tanner D.</cp:lastModifiedBy>
  <cp:revision>104</cp:revision>
  <dcterms:created xsi:type="dcterms:W3CDTF">2026-03-29T14:11:39Z</dcterms:created>
  <dcterms:modified xsi:type="dcterms:W3CDTF">2026-04-17T14:28:21Z</dcterms:modified>
</cp:coreProperties>
</file>