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43891200" cy="32918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37"/>
  </p:normalViewPr>
  <p:slideViewPr>
    <p:cSldViewPr snapToGrid="0" snapToObjects="1">
      <p:cViewPr>
        <p:scale>
          <a:sx n="28" d="100"/>
          <a:sy n="28" d="100"/>
        </p:scale>
        <p:origin x="544" y="-3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22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55480" y="30842712"/>
            <a:ext cx="2084832" cy="1719072"/>
          </a:xfrm>
          <a:prstGeom prst="roundRect">
            <a:avLst>
              <a:gd name="adj" fmla="val 3922"/>
            </a:avLst>
          </a:prstGeom>
          <a:solidFill>
            <a:srgbClr val="F0EDF8"/>
          </a:solidFill>
          <a:ln w="12700">
            <a:solidFill>
              <a:srgbClr val="C0B0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" name="Shap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145"/>
            <a:ext cx="32918400" cy="5120640"/>
          </a:xfrm>
          <a:prstGeom prst="rect">
            <a:avLst/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864608"/>
            <a:ext cx="32918400" cy="256032"/>
          </a:xfrm>
          <a:prstGeom prst="rect">
            <a:avLst/>
          </a:prstGeom>
          <a:solidFill>
            <a:srgbClr val="FDD023"/>
          </a:solidFill>
          <a:ln w="12700">
            <a:solidFill>
              <a:srgbClr val="FDD02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583680" y="201168"/>
            <a:ext cx="1993392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Use of Dupilumab in Treatment of</a:t>
            </a:r>
            <a:endParaRPr lang="en-US" sz="6300" dirty="0"/>
          </a:p>
          <a:p>
            <a:pPr marL="0" indent="0" algn="ctr">
              <a:buNone/>
            </a:pPr>
            <a:r>
              <a:rPr lang="en-US" sz="6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Hidradenitis Suppurativa:</a:t>
            </a:r>
            <a:endParaRPr lang="en-US" sz="6300" dirty="0"/>
          </a:p>
          <a:p>
            <a:pPr marL="0" indent="0" algn="ctr">
              <a:buNone/>
            </a:pPr>
            <a:r>
              <a:rPr lang="en-US" sz="6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Scoping Review of Emerging Evidence</a:t>
            </a:r>
            <a:endParaRPr lang="en-US" sz="6300" dirty="0"/>
          </a:p>
        </p:txBody>
      </p:sp>
      <p:sp>
        <p:nvSpPr>
          <p:cNvPr id="8" name="Text 6"/>
          <p:cNvSpPr/>
          <p:nvPr/>
        </p:nvSpPr>
        <p:spPr>
          <a:xfrm>
            <a:off x="6583680" y="3871930"/>
            <a:ext cx="1993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8898C8"/>
                </a:solidFill>
              </a:rPr>
              <a:t>¹Louisiana State University Health Sciences Center, School of Medicine — New Orleans, Louisiana</a:t>
            </a:r>
            <a:endParaRPr lang="en-US" sz="2000" dirty="0"/>
          </a:p>
        </p:txBody>
      </p:sp>
      <p:sp>
        <p:nvSpPr>
          <p:cNvPr id="120" name="Text 6">
            <a:extLst>
              <a:ext uri="{FF2B5EF4-FFF2-40B4-BE49-F238E27FC236}">
                <a16:creationId xmlns:a16="http://schemas.microsoft.com/office/drawing/2014/main" id="{FA458BA6-476B-A3A9-BD0C-FE392DE16B63}"/>
              </a:ext>
            </a:extLst>
          </p:cNvPr>
          <p:cNvSpPr/>
          <p:nvPr/>
        </p:nvSpPr>
        <p:spPr>
          <a:xfrm>
            <a:off x="6583680" y="4265676"/>
            <a:ext cx="1993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aseline="30000" dirty="0">
                <a:solidFill>
                  <a:srgbClr val="8898C8"/>
                </a:solidFill>
              </a:rPr>
              <a:t>2</a:t>
            </a:r>
            <a:r>
              <a:rPr lang="en-US" sz="2000" dirty="0">
                <a:solidFill>
                  <a:srgbClr val="8898C8"/>
                </a:solidFill>
              </a:rPr>
              <a:t>Department of Dermatology, Louisiana State University Health Sciences Center, School of Medicine — New Orleans, Louisiana</a:t>
            </a:r>
            <a:endParaRPr lang="en-US" sz="2000" dirty="0"/>
          </a:p>
        </p:txBody>
      </p:sp>
      <p:sp>
        <p:nvSpPr>
          <p:cNvPr id="11" name="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480" y="5440680"/>
            <a:ext cx="11430000" cy="37627560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07240" y="5440680"/>
            <a:ext cx="20299680" cy="37627560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12648" y="5696712"/>
            <a:ext cx="110276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kern="0" spc="150" dirty="0">
                <a:solidFill>
                  <a:srgbClr val="461D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INTRODUCTION</a:t>
            </a:r>
            <a:endParaRPr lang="en-US" sz="3400" dirty="0"/>
          </a:p>
        </p:txBody>
      </p:sp>
      <p:sp>
        <p:nvSpPr>
          <p:cNvPr id="14" name="Shap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648" y="6537960"/>
            <a:ext cx="11027664" cy="0"/>
          </a:xfrm>
          <a:prstGeom prst="line">
            <a:avLst/>
          </a:prstGeom>
          <a:noFill/>
          <a:ln w="381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12648" y="6793992"/>
            <a:ext cx="11027664" cy="1143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28000"/>
              </a:lnSpc>
            </a:pPr>
            <a:r>
              <a:rPr lang="en-US" sz="3070" b="1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Hidradenitis suppurativa (HS)</a:t>
            </a:r>
            <a:r>
              <a:rPr lang="en-US" sz="307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is a chronic, painful inflammatory skin disease characterized by recurrent nodules, abscesses, and </a:t>
            </a:r>
            <a:r>
              <a:rPr lang="en-US" sz="3070" b="1" dirty="0">
                <a:solidFill>
                  <a:srgbClr val="3A2070"/>
                </a:solidFill>
                <a:highlight>
                  <a:srgbClr val="EAE2F4"/>
                </a:highlight>
                <a:latin typeface="Calibri" pitchFamily="34" charset="0"/>
                <a:ea typeface="Calibri" pitchFamily="34" charset="-122"/>
                <a:cs typeface="Calibri" pitchFamily="34" charset="-120"/>
              </a:rPr>
              <a:t>draining sinus tracts</a:t>
            </a:r>
            <a:r>
              <a:rPr lang="en-US" sz="307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Pathophysiology begins with follicular occlusion leading to rupture, triggering a robust innate and adaptive immune response.</a:t>
            </a:r>
            <a:endParaRPr lang="en-US" sz="3070" dirty="0"/>
          </a:p>
          <a:p>
            <a:pPr marL="0" indent="0" algn="l">
              <a:lnSpc>
                <a:spcPct val="128000"/>
              </a:lnSpc>
              <a:buNone/>
            </a:pPr>
            <a:endParaRPr lang="en-US" sz="3070" dirty="0"/>
          </a:p>
          <a:p>
            <a:pPr marL="0" indent="0" algn="l">
              <a:lnSpc>
                <a:spcPct val="128000"/>
              </a:lnSpc>
              <a:buNone/>
            </a:pPr>
            <a:r>
              <a:rPr lang="en-US" sz="307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pro-inflammatory mediators include </a:t>
            </a:r>
            <a:endParaRPr lang="en-US" sz="3070" dirty="0"/>
          </a:p>
          <a:p>
            <a:pPr>
              <a:lnSpc>
                <a:spcPct val="128000"/>
              </a:lnSpc>
            </a:pPr>
            <a:r>
              <a:rPr lang="en-US" sz="3070" b="1" dirty="0">
                <a:solidFill>
                  <a:srgbClr val="3A2070"/>
                </a:solidFill>
                <a:highlight>
                  <a:srgbClr val="EAE2F4"/>
                </a:highlight>
                <a:latin typeface="Calibri" pitchFamily="34" charset="0"/>
                <a:ea typeface="Calibri" pitchFamily="34" charset="-122"/>
                <a:cs typeface="Calibri" pitchFamily="34" charset="-120"/>
              </a:rPr>
              <a:t>TNF-α</a:t>
            </a:r>
            <a:r>
              <a:rPr lang="en-US" sz="3070" dirty="0">
                <a:solidFill>
                  <a:srgbClr val="3630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3070" b="1" dirty="0">
                <a:solidFill>
                  <a:srgbClr val="3A2070"/>
                </a:solidFill>
                <a:highlight>
                  <a:srgbClr val="EAE2F4"/>
                </a:highlight>
                <a:latin typeface="Calibri" pitchFamily="34" charset="0"/>
                <a:ea typeface="Calibri" pitchFamily="34" charset="-122"/>
                <a:cs typeface="Calibri" pitchFamily="34" charset="-120"/>
              </a:rPr>
              <a:t>IL-1</a:t>
            </a:r>
            <a:r>
              <a:rPr lang="en-US" sz="3070" dirty="0">
                <a:solidFill>
                  <a:srgbClr val="3630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3070" b="1" dirty="0">
                <a:solidFill>
                  <a:srgbClr val="3A2070"/>
                </a:solidFill>
                <a:highlight>
                  <a:srgbClr val="EAE2F4"/>
                </a:highlight>
                <a:latin typeface="Calibri" pitchFamily="34" charset="0"/>
                <a:ea typeface="Calibri" pitchFamily="34" charset="-122"/>
                <a:cs typeface="Calibri" pitchFamily="34" charset="-120"/>
              </a:rPr>
              <a:t>IL-17</a:t>
            </a:r>
            <a:r>
              <a:rPr lang="en-US" sz="3070" dirty="0">
                <a:solidFill>
                  <a:srgbClr val="3630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and critically, </a:t>
            </a:r>
            <a:r>
              <a:rPr lang="en-US" sz="3070" b="1" dirty="0">
                <a:solidFill>
                  <a:srgbClr val="3A2070"/>
                </a:solidFill>
                <a:highlight>
                  <a:srgbClr val="EAE2F4"/>
                </a:highlight>
                <a:latin typeface="Calibri" pitchFamily="34" charset="0"/>
                <a:ea typeface="Calibri" pitchFamily="34" charset="-122"/>
                <a:cs typeface="Calibri" pitchFamily="34" charset="-120"/>
              </a:rPr>
              <a:t>IL-4 / IL-13</a:t>
            </a:r>
            <a:r>
              <a:rPr lang="en-US" sz="307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cytokines driving acute inflammation and fibrotic tissue remodeling. Repeated cycles produce epithelialized tunnels (sinus tracts) resistant to conventional therapy.
</a:t>
            </a:r>
            <a:r>
              <a:rPr lang="en-US" sz="3070" b="1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Dupilumab (Dupixent®)</a:t>
            </a:r>
            <a:r>
              <a:rPr lang="en-US" sz="307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is a monoclonal antibody targeting the shared IL-4Rα subunit, simultaneously blocking both IL-4 and IL-13 signaling — a novel mechanism to potentially interrupt the fibrotic cascade driving sinus tract progression.
</a:t>
            </a:r>
            <a:r>
              <a:rPr lang="en-US" sz="3070" b="1" i="1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Objective: </a:t>
            </a:r>
            <a:r>
              <a:rPr lang="en-US" sz="3070" i="1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synthesize existing literature on dupilumab in HS with specific focus on clinical outcomes and prevention of sinus tract formation.</a:t>
            </a:r>
            <a:endParaRPr lang="en-US" sz="3070" dirty="0"/>
          </a:p>
        </p:txBody>
      </p:sp>
      <p:sp>
        <p:nvSpPr>
          <p:cNvPr id="16" name="Shap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480" y="18406872"/>
            <a:ext cx="11430000" cy="0"/>
          </a:xfrm>
          <a:prstGeom prst="line">
            <a:avLst/>
          </a:prstGeom>
          <a:noFill/>
          <a:ln w="15240">
            <a:solidFill>
              <a:srgbClr val="DDD4C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12648" y="18699480"/>
            <a:ext cx="110276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kern="0" spc="150" dirty="0">
                <a:solidFill>
                  <a:srgbClr val="461D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METHODS</a:t>
            </a:r>
            <a:endParaRPr lang="en-US" sz="3400" dirty="0"/>
          </a:p>
        </p:txBody>
      </p:sp>
      <p:sp>
        <p:nvSpPr>
          <p:cNvPr id="18" name="Shap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648" y="19540728"/>
            <a:ext cx="11027664" cy="0"/>
          </a:xfrm>
          <a:prstGeom prst="line">
            <a:avLst/>
          </a:prstGeom>
          <a:noFill/>
          <a:ln w="381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12648" y="19796760"/>
            <a:ext cx="11027664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8000"/>
              </a:lnSpc>
              <a:buNone/>
            </a:pPr>
            <a:r>
              <a:rPr lang="en-US" sz="307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scoping review was conducted without date restrictions across four databases:</a:t>
            </a:r>
            <a:endParaRPr lang="en-US" sz="3070" dirty="0"/>
          </a:p>
        </p:txBody>
      </p:sp>
      <p:sp>
        <p:nvSpPr>
          <p:cNvPr id="20" name="Shap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648" y="21259800"/>
            <a:ext cx="5422392" cy="1078992"/>
          </a:xfrm>
          <a:prstGeom prst="roundRect">
            <a:avLst>
              <a:gd name="adj" fmla="val 6780"/>
            </a:avLst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 sz="3070" dirty="0"/>
          </a:p>
        </p:txBody>
      </p:sp>
      <p:sp>
        <p:nvSpPr>
          <p:cNvPr id="21" name="Text 19"/>
          <p:cNvSpPr/>
          <p:nvPr/>
        </p:nvSpPr>
        <p:spPr>
          <a:xfrm>
            <a:off x="612648" y="21259800"/>
            <a:ext cx="5422392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70" b="1" dirty="0">
                <a:solidFill>
                  <a:srgbClr val="FFFFFF"/>
                </a:solidFill>
              </a:rPr>
              <a:t>PubMed</a:t>
            </a:r>
            <a:endParaRPr lang="en-US" sz="3070" dirty="0"/>
          </a:p>
        </p:txBody>
      </p:sp>
      <p:sp>
        <p:nvSpPr>
          <p:cNvPr id="22" name="Shap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7920" y="21259800"/>
            <a:ext cx="5422392" cy="1078992"/>
          </a:xfrm>
          <a:prstGeom prst="roundRect">
            <a:avLst>
              <a:gd name="adj" fmla="val 6780"/>
            </a:avLst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6217920" y="21259800"/>
            <a:ext cx="5422392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70" b="1" dirty="0">
                <a:solidFill>
                  <a:srgbClr val="FFFFFF"/>
                </a:solidFill>
              </a:rPr>
              <a:t>Embase</a:t>
            </a:r>
            <a:endParaRPr lang="en-US" sz="3070" dirty="0"/>
          </a:p>
        </p:txBody>
      </p:sp>
      <p:sp>
        <p:nvSpPr>
          <p:cNvPr id="24" name="Shap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648" y="22494240"/>
            <a:ext cx="5422392" cy="1078992"/>
          </a:xfrm>
          <a:prstGeom prst="roundRect">
            <a:avLst>
              <a:gd name="adj" fmla="val 6780"/>
            </a:avLst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612648" y="22494240"/>
            <a:ext cx="5422392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70" b="1" dirty="0">
                <a:solidFill>
                  <a:srgbClr val="FFFFFF"/>
                </a:solidFill>
              </a:rPr>
              <a:t>Google Scholar</a:t>
            </a:r>
            <a:endParaRPr lang="en-US" sz="3070" dirty="0"/>
          </a:p>
        </p:txBody>
      </p:sp>
      <p:sp>
        <p:nvSpPr>
          <p:cNvPr id="26" name="Shap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7920" y="22494240"/>
            <a:ext cx="5422392" cy="1078992"/>
          </a:xfrm>
          <a:prstGeom prst="roundRect">
            <a:avLst>
              <a:gd name="adj" fmla="val 6780"/>
            </a:avLst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217920" y="22494240"/>
            <a:ext cx="5422392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70" b="1" dirty="0">
                <a:solidFill>
                  <a:srgbClr val="FFFFFF"/>
                </a:solidFill>
              </a:rPr>
              <a:t>Cochrane Library</a:t>
            </a:r>
            <a:endParaRPr lang="en-US" sz="3070" dirty="0"/>
          </a:p>
        </p:txBody>
      </p:sp>
      <p:sp>
        <p:nvSpPr>
          <p:cNvPr id="28" name="Text 26"/>
          <p:cNvSpPr/>
          <p:nvPr/>
        </p:nvSpPr>
        <p:spPr>
          <a:xfrm>
            <a:off x="612648" y="23911560"/>
            <a:ext cx="11027664" cy="5303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3070" b="1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search terms: </a:t>
            </a:r>
            <a:r>
              <a:rPr lang="en-US" sz="3070" i="1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"dupilumab," "IL-13 inhibitor," "hidradenitis suppurativa," "acne inversa," "sinus tract"
</a:t>
            </a:r>
            <a:r>
              <a:rPr lang="en-US" sz="307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independent reviewers screened all records for relevance and English language eligibility. Data were extracted regarding clinical outcomes, with specific attention to sinus tract formation and disease modification.</a:t>
            </a:r>
            <a:endParaRPr lang="en-US" sz="3070" dirty="0"/>
          </a:p>
        </p:txBody>
      </p:sp>
      <p:sp>
        <p:nvSpPr>
          <p:cNvPr id="29" name="Shape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480" y="29397960"/>
            <a:ext cx="11430000" cy="0"/>
          </a:xfrm>
          <a:prstGeom prst="line">
            <a:avLst/>
          </a:prstGeom>
          <a:noFill/>
          <a:ln w="15240">
            <a:solidFill>
              <a:srgbClr val="DDD4C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612648" y="29690568"/>
            <a:ext cx="110276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kern="0" spc="150" dirty="0">
                <a:solidFill>
                  <a:srgbClr val="461D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PRISMA FLOW DIAGRAM</a:t>
            </a:r>
            <a:endParaRPr lang="en-US" sz="3400" dirty="0"/>
          </a:p>
        </p:txBody>
      </p:sp>
      <p:sp>
        <p:nvSpPr>
          <p:cNvPr id="31" name="Shap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648" y="30531816"/>
            <a:ext cx="11027664" cy="0"/>
          </a:xfrm>
          <a:prstGeom prst="line">
            <a:avLst/>
          </a:prstGeom>
          <a:noFill/>
          <a:ln w="381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5880" y="30806135"/>
            <a:ext cx="7863840" cy="1828800"/>
          </a:xfrm>
          <a:prstGeom prst="roundRect">
            <a:avLst>
              <a:gd name="adj" fmla="val 4000"/>
            </a:avLst>
          </a:prstGeom>
          <a:solidFill>
            <a:srgbClr val="EDE6F8"/>
          </a:solidFill>
          <a:ln w="12700">
            <a:solidFill>
              <a:srgbClr val="B0A0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1312817" y="30806135"/>
            <a:ext cx="7863840" cy="18288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marL="0" indent="0" algn="ctr">
              <a:buNone/>
            </a:pPr>
            <a:r>
              <a:rPr lang="en-US" sz="307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Records identified via databases
</a:t>
            </a:r>
            <a:r>
              <a:rPr lang="en-US" sz="2200" dirty="0">
                <a:solidFill>
                  <a:srgbClr val="2D1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(PubMed = 20, Embase = 119)</a:t>
            </a:r>
          </a:p>
          <a:p>
            <a:pPr marL="0" indent="0" algn="ctr">
              <a:buNone/>
            </a:pPr>
            <a:r>
              <a:rPr lang="en-US" sz="3070" b="1" dirty="0">
                <a:solidFill>
                  <a:srgbClr val="2D1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 = 139</a:t>
            </a:r>
            <a:endParaRPr lang="en-US" sz="3070" dirty="0"/>
          </a:p>
        </p:txBody>
      </p:sp>
      <p:sp>
        <p:nvSpPr>
          <p:cNvPr id="34" name="Shap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7800" y="32648691"/>
            <a:ext cx="0" cy="502920"/>
          </a:xfrm>
          <a:prstGeom prst="line">
            <a:avLst/>
          </a:prstGeom>
          <a:noFill/>
          <a:ln w="38100">
            <a:solidFill>
              <a:srgbClr val="6858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9628632" y="30842712"/>
            <a:ext cx="1975104" cy="1719072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2000" dirty="0">
                <a:solidFill>
                  <a:srgbClr val="3A3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duplicates</a:t>
            </a:r>
            <a:endParaRPr lang="en-US" sz="2000" dirty="0"/>
          </a:p>
          <a:p>
            <a:pPr marL="0" indent="0" algn="l">
              <a:lnSpc>
                <a:spcPct val="125000"/>
              </a:lnSpc>
              <a:buNone/>
            </a:pPr>
            <a:r>
              <a:rPr lang="en-US" sz="2000" dirty="0">
                <a:solidFill>
                  <a:srgbClr val="3A3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removed</a:t>
            </a:r>
            <a:endParaRPr lang="en-US" sz="2000" dirty="0"/>
          </a:p>
        </p:txBody>
      </p:sp>
      <p:sp>
        <p:nvSpPr>
          <p:cNvPr id="37" name="Shape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5880" y="33151611"/>
            <a:ext cx="7863840" cy="1828800"/>
          </a:xfrm>
          <a:prstGeom prst="roundRect">
            <a:avLst>
              <a:gd name="adj" fmla="val 4000"/>
            </a:avLst>
          </a:prstGeom>
          <a:solidFill>
            <a:srgbClr val="EDE6F8"/>
          </a:solidFill>
          <a:ln w="12700">
            <a:solidFill>
              <a:srgbClr val="B0A0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1312817" y="33156315"/>
            <a:ext cx="7863840" cy="18288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marL="0" indent="0" algn="ctr">
              <a:buNone/>
            </a:pPr>
            <a:r>
              <a:rPr lang="en-US" sz="307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After duplicate removal
</a:t>
            </a:r>
            <a:r>
              <a:rPr lang="en-US" sz="3070" b="1" dirty="0">
                <a:solidFill>
                  <a:srgbClr val="2D1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 = 124</a:t>
            </a:r>
            <a:endParaRPr lang="en-US" sz="3070" dirty="0"/>
          </a:p>
        </p:txBody>
      </p:sp>
      <p:sp>
        <p:nvSpPr>
          <p:cNvPr id="39" name="Shap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4737" y="35003232"/>
            <a:ext cx="0" cy="502920"/>
          </a:xfrm>
          <a:prstGeom prst="line">
            <a:avLst/>
          </a:prstGeom>
          <a:noFill/>
          <a:ln w="38100">
            <a:solidFill>
              <a:srgbClr val="6858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55480" y="33174432"/>
            <a:ext cx="2084832" cy="1719072"/>
          </a:xfrm>
          <a:prstGeom prst="roundRect">
            <a:avLst>
              <a:gd name="adj" fmla="val 3922"/>
            </a:avLst>
          </a:prstGeom>
          <a:solidFill>
            <a:srgbClr val="F0EDF8"/>
          </a:solidFill>
          <a:ln w="12700">
            <a:solidFill>
              <a:srgbClr val="C0B0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28632" y="33174432"/>
            <a:ext cx="1975104" cy="1719072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 algn="l">
              <a:lnSpc>
                <a:spcPct val="125000"/>
              </a:lnSpc>
              <a:buNone/>
            </a:pPr>
            <a:endParaRPr lang="en-US" sz="2000" dirty="0"/>
          </a:p>
        </p:txBody>
      </p:sp>
      <p:sp>
        <p:nvSpPr>
          <p:cNvPr id="42" name="Shape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5880" y="35451288"/>
            <a:ext cx="7863840" cy="1828800"/>
          </a:xfrm>
          <a:prstGeom prst="roundRect">
            <a:avLst>
              <a:gd name="adj" fmla="val 4000"/>
            </a:avLst>
          </a:prstGeom>
          <a:solidFill>
            <a:srgbClr val="EDE6F8"/>
          </a:solidFill>
          <a:ln w="12700">
            <a:solidFill>
              <a:srgbClr val="B0A0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41"/>
          <p:cNvSpPr/>
          <p:nvPr/>
        </p:nvSpPr>
        <p:spPr>
          <a:xfrm>
            <a:off x="1312817" y="35433000"/>
            <a:ext cx="7863840" cy="18288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marL="0" indent="0" algn="ctr">
              <a:buNone/>
            </a:pPr>
            <a:r>
              <a:rPr lang="en-US" sz="307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Records screened
</a:t>
            </a:r>
            <a:r>
              <a:rPr lang="en-US" sz="3070" b="1" dirty="0">
                <a:solidFill>
                  <a:srgbClr val="2D1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 = 124</a:t>
            </a:r>
            <a:endParaRPr lang="en-US" sz="3070" dirty="0"/>
          </a:p>
        </p:txBody>
      </p:sp>
      <p:sp>
        <p:nvSpPr>
          <p:cNvPr id="44" name="Shape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4737" y="37280088"/>
            <a:ext cx="0" cy="502920"/>
          </a:xfrm>
          <a:prstGeom prst="line">
            <a:avLst/>
          </a:prstGeom>
          <a:noFill/>
          <a:ln w="38100">
            <a:solidFill>
              <a:srgbClr val="6858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55480" y="35506152"/>
            <a:ext cx="2084832" cy="1719072"/>
          </a:xfrm>
          <a:prstGeom prst="roundRect">
            <a:avLst>
              <a:gd name="adj" fmla="val 3922"/>
            </a:avLst>
          </a:prstGeom>
          <a:solidFill>
            <a:srgbClr val="F0EDF8"/>
          </a:solidFill>
          <a:ln w="12700">
            <a:solidFill>
              <a:srgbClr val="C0B0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28632" y="35506152"/>
            <a:ext cx="1975104" cy="1719072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 algn="l">
              <a:lnSpc>
                <a:spcPct val="125000"/>
              </a:lnSpc>
              <a:buNone/>
            </a:pPr>
            <a:endParaRPr lang="en-US" sz="2000" dirty="0"/>
          </a:p>
        </p:txBody>
      </p:sp>
      <p:sp>
        <p:nvSpPr>
          <p:cNvPr id="47" name="Shape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5880" y="37819584"/>
            <a:ext cx="7863840" cy="1828800"/>
          </a:xfrm>
          <a:prstGeom prst="roundRect">
            <a:avLst>
              <a:gd name="adj" fmla="val 4000"/>
            </a:avLst>
          </a:prstGeom>
          <a:solidFill>
            <a:srgbClr val="EDE6F8"/>
          </a:solidFill>
          <a:ln w="12700">
            <a:solidFill>
              <a:srgbClr val="B0A0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46"/>
          <p:cNvSpPr/>
          <p:nvPr/>
        </p:nvSpPr>
        <p:spPr>
          <a:xfrm>
            <a:off x="1344168" y="37801296"/>
            <a:ext cx="7863840" cy="18288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marL="0" indent="0" algn="ctr">
              <a:buNone/>
            </a:pPr>
            <a:r>
              <a:rPr lang="en-US" sz="307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Full-text assessed for eligibility
</a:t>
            </a:r>
            <a:r>
              <a:rPr lang="en-US" sz="3070" b="1" dirty="0">
                <a:solidFill>
                  <a:srgbClr val="2D1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 = 8</a:t>
            </a:r>
            <a:endParaRPr lang="en-US" sz="3070" dirty="0"/>
          </a:p>
        </p:txBody>
      </p:sp>
      <p:sp>
        <p:nvSpPr>
          <p:cNvPr id="49" name="Shape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4737" y="39611808"/>
            <a:ext cx="0" cy="502920"/>
          </a:xfrm>
          <a:prstGeom prst="line">
            <a:avLst/>
          </a:prstGeom>
          <a:noFill/>
          <a:ln w="38100">
            <a:solidFill>
              <a:srgbClr val="6858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hape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3768" y="37837872"/>
            <a:ext cx="2066544" cy="1792224"/>
          </a:xfrm>
          <a:prstGeom prst="roundRect">
            <a:avLst>
              <a:gd name="adj" fmla="val 3922"/>
            </a:avLst>
          </a:prstGeom>
          <a:solidFill>
            <a:srgbClr val="FEF0EE"/>
          </a:solidFill>
          <a:ln w="12700">
            <a:solidFill>
              <a:srgbClr val="D8B0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49"/>
          <p:cNvSpPr/>
          <p:nvPr/>
        </p:nvSpPr>
        <p:spPr>
          <a:xfrm>
            <a:off x="9628632" y="35144220"/>
            <a:ext cx="1975104" cy="2267712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2000" dirty="0">
                <a:solidFill>
                  <a:srgbClr val="5A2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Excluded n = 116</a:t>
            </a:r>
            <a:endParaRPr lang="en-US" sz="2000" dirty="0"/>
          </a:p>
          <a:p>
            <a:pPr marL="0" indent="0" algn="l">
              <a:lnSpc>
                <a:spcPct val="125000"/>
              </a:lnSpc>
              <a:buNone/>
            </a:pPr>
            <a:r>
              <a:rPr lang="en-US" sz="2000" dirty="0">
                <a:solidFill>
                  <a:srgbClr val="5A2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Not relevant: 111</a:t>
            </a:r>
            <a:endParaRPr lang="en-US" sz="2000" dirty="0"/>
          </a:p>
          <a:p>
            <a:pPr marL="0" indent="0" algn="l">
              <a:lnSpc>
                <a:spcPct val="125000"/>
              </a:lnSpc>
              <a:buNone/>
            </a:pPr>
            <a:r>
              <a:rPr lang="en-US" sz="2000" dirty="0">
                <a:solidFill>
                  <a:srgbClr val="5A2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Not English: 5</a:t>
            </a:r>
            <a:endParaRPr lang="en-US" sz="2000" dirty="0"/>
          </a:p>
        </p:txBody>
      </p:sp>
      <p:sp>
        <p:nvSpPr>
          <p:cNvPr id="200" name="Text FTExcluded"/>
          <p:cNvSpPr/>
          <p:nvPr/>
        </p:nvSpPr>
        <p:spPr>
          <a:xfrm>
            <a:off x="9573768" y="37837872"/>
            <a:ext cx="2066544" cy="1792224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2000" dirty="0">
                <a:solidFill>
                  <a:srgbClr val="5A2820"/>
                </a:solidFill>
                <a:latin typeface="Calibri" pitchFamily="34" charset="0"/>
              </a:rPr>
              <a:t>Excluded n = 3</a:t>
            </a:r>
          </a:p>
          <a:p>
            <a:pPr marL="0" indent="0" algn="l">
              <a:lnSpc>
                <a:spcPct val="125000"/>
              </a:lnSpc>
              <a:buNone/>
            </a:pPr>
            <a:r>
              <a:rPr lang="en-US" sz="2000" dirty="0">
                <a:solidFill>
                  <a:srgbClr val="5A2820"/>
                </a:solidFill>
                <a:latin typeface="Calibri" pitchFamily="34" charset="0"/>
              </a:rPr>
              <a:t>• Full text not available: 3</a:t>
            </a:r>
          </a:p>
        </p:txBody>
      </p:sp>
      <p:sp>
        <p:nvSpPr>
          <p:cNvPr id="52" name="Shap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5880" y="40105584"/>
            <a:ext cx="7863840" cy="1828800"/>
          </a:xfrm>
          <a:prstGeom prst="roundRect">
            <a:avLst>
              <a:gd name="adj" fmla="val 4000"/>
            </a:avLst>
          </a:prstGeom>
          <a:solidFill>
            <a:srgbClr val="D8EED8"/>
          </a:solidFill>
          <a:ln w="12700">
            <a:solidFill>
              <a:srgbClr val="60A86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51"/>
          <p:cNvSpPr/>
          <p:nvPr/>
        </p:nvSpPr>
        <p:spPr>
          <a:xfrm>
            <a:off x="1289304" y="40078152"/>
            <a:ext cx="7863840" cy="18288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marL="0" indent="0" algn="ctr">
              <a:buNone/>
            </a:pPr>
            <a:r>
              <a:rPr lang="en-US" sz="3070" dirty="0">
                <a:solidFill>
                  <a:srgbClr val="1A3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Studies included in scoping review
</a:t>
            </a:r>
            <a:r>
              <a:rPr lang="en-US" sz="3070" b="1" dirty="0">
                <a:solidFill>
                  <a:srgbClr val="1548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 = 5</a:t>
            </a:r>
            <a:endParaRPr lang="en-US" sz="3070" dirty="0"/>
          </a:p>
        </p:txBody>
      </p:sp>
      <p:sp>
        <p:nvSpPr>
          <p:cNvPr id="54" name="Text 52"/>
          <p:cNvSpPr/>
          <p:nvPr/>
        </p:nvSpPr>
        <p:spPr>
          <a:xfrm>
            <a:off x="12408408" y="5696712"/>
            <a:ext cx="198973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kern="0" spc="150" dirty="0">
                <a:solidFill>
                  <a:srgbClr val="461D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MECHANISM OF DISEASE &amp; DUPILUMAB'S ROLE</a:t>
            </a:r>
            <a:endParaRPr lang="en-US" sz="3400" dirty="0"/>
          </a:p>
        </p:txBody>
      </p:sp>
      <p:sp>
        <p:nvSpPr>
          <p:cNvPr id="55" name="Shape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08408" y="6537960"/>
            <a:ext cx="19897344" cy="0"/>
          </a:xfrm>
          <a:prstGeom prst="line">
            <a:avLst/>
          </a:prstGeom>
          <a:noFill/>
          <a:ln w="381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54"/>
          <p:cNvSpPr/>
          <p:nvPr/>
        </p:nvSpPr>
        <p:spPr>
          <a:xfrm>
            <a:off x="12408408" y="20293281"/>
            <a:ext cx="19897344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2400" i="1" dirty="0">
                <a:solidFill>
                  <a:srgbClr val="4A3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1. Pathophysiology of hidradenitis suppurativa and mechanism of dupilumab action. Inset (lower left): dupilumab blocks the shared IL-4Rα subunit, simultaneously inhibiting Type I (IL-4) and Type II (IL-4/IL-13) receptor signaling — disrupting the inflammatory-fibrotic cascade. Adapted from BioRender.com.</a:t>
            </a:r>
            <a:endParaRPr lang="en-US" sz="2400" dirty="0"/>
          </a:p>
        </p:txBody>
      </p:sp>
      <p:sp>
        <p:nvSpPr>
          <p:cNvPr id="58" name="Shape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08408" y="21866049"/>
            <a:ext cx="256032" cy="1719072"/>
          </a:xfrm>
          <a:prstGeom prst="rect">
            <a:avLst/>
          </a:prstGeom>
          <a:solidFill>
            <a:srgbClr val="FDD023"/>
          </a:solidFill>
          <a:ln w="12700">
            <a:solidFill>
              <a:srgbClr val="FDD02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Shape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64440" y="21866049"/>
            <a:ext cx="19641312" cy="1719072"/>
          </a:xfrm>
          <a:prstGeom prst="rect">
            <a:avLst/>
          </a:prstGeom>
          <a:solidFill>
            <a:srgbClr val="FDF8E8"/>
          </a:solidFill>
          <a:ln w="12700">
            <a:solidFill>
              <a:srgbClr val="E8D8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Text 57"/>
          <p:cNvSpPr/>
          <p:nvPr/>
        </p:nvSpPr>
        <p:spPr>
          <a:xfrm>
            <a:off x="12792456" y="21957489"/>
            <a:ext cx="19394424" cy="1536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2800" i="1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Although IL-17/TNF-α pathways predominate, </a:t>
            </a:r>
            <a:r>
              <a:rPr lang="en-US" sz="2800" b="1" i="1" dirty="0">
                <a:solidFill>
                  <a:srgbClr val="2D1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emerging evidence suggests a contributory role of IL-4/IL-13 signaling</a:t>
            </a:r>
            <a:r>
              <a:rPr lang="en-US" sz="2800" i="1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supporting the use of IL-4Rα blockade (dupilumab) as a targeted adjunct.</a:t>
            </a:r>
            <a:endParaRPr lang="en-US" sz="2800" dirty="0"/>
          </a:p>
        </p:txBody>
      </p:sp>
      <p:sp>
        <p:nvSpPr>
          <p:cNvPr id="61" name="Shape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07240" y="23859441"/>
            <a:ext cx="20299680" cy="0"/>
          </a:xfrm>
          <a:prstGeom prst="line">
            <a:avLst/>
          </a:prstGeom>
          <a:noFill/>
          <a:ln w="15240">
            <a:solidFill>
              <a:srgbClr val="DDD4C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Shap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57080" y="23859441"/>
            <a:ext cx="0" cy="19208799"/>
          </a:xfrm>
          <a:prstGeom prst="line">
            <a:avLst/>
          </a:prstGeom>
          <a:noFill/>
          <a:ln w="15240">
            <a:solidFill>
              <a:srgbClr val="DDD4C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8" name="Text 2">
            <a:extLst>
              <a:ext uri="{FF2B5EF4-FFF2-40B4-BE49-F238E27FC236}">
                <a16:creationId xmlns:a16="http://schemas.microsoft.com/office/drawing/2014/main" id="{B7B8BFA9-C347-0423-28F9-E12317AC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4820" y="3343587"/>
            <a:ext cx="245516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4"/>
                </a:solidFill>
              </a:rPr>
              <a:t>Victoria Bourgeois, BS</a:t>
            </a:r>
            <a:r>
              <a:rPr lang="en-US" sz="3200" baseline="30000" dirty="0">
                <a:solidFill>
                  <a:schemeClr val="accent4"/>
                </a:solidFill>
              </a:rPr>
              <a:t>1</a:t>
            </a:r>
            <a:r>
              <a:rPr lang="en-US" sz="3200" dirty="0">
                <a:solidFill>
                  <a:schemeClr val="accent4"/>
                </a:solidFill>
              </a:rPr>
              <a:t>  ·  Hayley Sumich, BS</a:t>
            </a:r>
            <a:r>
              <a:rPr lang="en-US" sz="3200" baseline="30000" dirty="0">
                <a:solidFill>
                  <a:schemeClr val="accent4"/>
                </a:solidFill>
              </a:rPr>
              <a:t>1</a:t>
            </a:r>
            <a:r>
              <a:rPr lang="en-US" sz="3200" dirty="0">
                <a:solidFill>
                  <a:schemeClr val="accent4"/>
                </a:solidFill>
              </a:rPr>
              <a:t>  ·  Christopher James Haas, MD, FAAD</a:t>
            </a:r>
            <a:r>
              <a:rPr lang="en-US" sz="3200" baseline="30000" dirty="0">
                <a:solidFill>
                  <a:schemeClr val="accent4"/>
                </a:solidFill>
              </a:rPr>
              <a:t>2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63" name="Text 60"/>
          <p:cNvSpPr/>
          <p:nvPr/>
        </p:nvSpPr>
        <p:spPr>
          <a:xfrm>
            <a:off x="12390120" y="24133761"/>
            <a:ext cx="984808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kern="0" spc="150" dirty="0">
                <a:solidFill>
                  <a:srgbClr val="461D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RESULTS</a:t>
            </a:r>
            <a:endParaRPr lang="en-US" sz="3400" dirty="0"/>
          </a:p>
        </p:txBody>
      </p:sp>
      <p:sp>
        <p:nvSpPr>
          <p:cNvPr id="64" name="Shape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90120" y="24975009"/>
            <a:ext cx="9848088" cy="0"/>
          </a:xfrm>
          <a:prstGeom prst="line">
            <a:avLst/>
          </a:prstGeom>
          <a:noFill/>
          <a:ln w="381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Shape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90120" y="25231041"/>
            <a:ext cx="9848088" cy="1828800"/>
          </a:xfrm>
          <a:prstGeom prst="rect">
            <a:avLst/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6" name="Text 63"/>
          <p:cNvSpPr/>
          <p:nvPr/>
        </p:nvSpPr>
        <p:spPr>
          <a:xfrm>
            <a:off x="12390120" y="25231041"/>
            <a:ext cx="9848088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DD023"/>
                </a:solidFill>
              </a:rPr>
              <a:t>5 </a:t>
            </a:r>
            <a:r>
              <a:rPr lang="en-US" sz="2800" dirty="0">
                <a:solidFill>
                  <a:srgbClr val="FFFFFF"/>
                </a:solidFill>
              </a:rPr>
              <a:t>studies included</a:t>
            </a:r>
            <a:endParaRPr lang="en-US" sz="7200" dirty="0"/>
          </a:p>
        </p:txBody>
      </p:sp>
      <p:sp>
        <p:nvSpPr>
          <p:cNvPr id="67" name="Text 64"/>
          <p:cNvSpPr/>
          <p:nvPr/>
        </p:nvSpPr>
        <p:spPr>
          <a:xfrm>
            <a:off x="12390120" y="26401473"/>
            <a:ext cx="9848088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B8C8E8"/>
                </a:solidFill>
              </a:rPr>
              <a:t>case reports &amp; case series</a:t>
            </a:r>
            <a:endParaRPr lang="en-US" sz="2400" dirty="0"/>
          </a:p>
        </p:txBody>
      </p:sp>
      <p:graphicFrame>
        <p:nvGraphicFramePr>
          <p:cNvPr id="68" name="Tabl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49398"/>
              </p:ext>
            </p:extLst>
          </p:nvPr>
        </p:nvGraphicFramePr>
        <p:xfrm>
          <a:off x="12390120" y="27242720"/>
          <a:ext cx="9848088" cy="5226516"/>
        </p:xfrm>
        <a:graphic>
          <a:graphicData uri="http://schemas.openxmlformats.org/drawingml/2006/table">
            <a:tbl>
              <a:tblPr firstRow="1"/>
              <a:tblGrid>
                <a:gridCol w="354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62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Study Type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1D7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Primary Clinical Outcome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1D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62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Case reports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Reduction in nodule &amp; abscess burden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662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Case reports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Reduction in nodule, abscess &amp; sinus tract burden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62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All studies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Generally favorable safety profile; variable response noted</a:t>
                      </a:r>
                      <a:endParaRPr lang="en-US"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" name="Shape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95276" y="33011198"/>
            <a:ext cx="384048" cy="384048"/>
          </a:xfrm>
          <a:prstGeom prst="ellipse">
            <a:avLst/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0" name="Text 66"/>
          <p:cNvSpPr/>
          <p:nvPr/>
        </p:nvSpPr>
        <p:spPr>
          <a:xfrm>
            <a:off x="13167360" y="32900159"/>
            <a:ext cx="899381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6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Inflammatory nodule burden reduced across most reported cases</a:t>
            </a:r>
            <a:endParaRPr lang="en-US" sz="3060" dirty="0"/>
          </a:p>
        </p:txBody>
      </p:sp>
      <p:sp>
        <p:nvSpPr>
          <p:cNvPr id="71" name="Shape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99153" y="34114715"/>
            <a:ext cx="384048" cy="384048"/>
          </a:xfrm>
          <a:prstGeom prst="ellipse">
            <a:avLst/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2" name="Text 68"/>
          <p:cNvSpPr/>
          <p:nvPr/>
        </p:nvSpPr>
        <p:spPr>
          <a:xfrm>
            <a:off x="13167360" y="33987027"/>
            <a:ext cx="8993817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6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Subset of patients demonstrated arrest or regression of sinus tract progression</a:t>
            </a:r>
            <a:endParaRPr lang="en-US" sz="3060" dirty="0"/>
          </a:p>
        </p:txBody>
      </p:sp>
      <p:sp>
        <p:nvSpPr>
          <p:cNvPr id="73" name="Shape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03232" y="35205756"/>
            <a:ext cx="384048" cy="384048"/>
          </a:xfrm>
          <a:prstGeom prst="ellipse">
            <a:avLst/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4" name="Text 70"/>
          <p:cNvSpPr/>
          <p:nvPr/>
        </p:nvSpPr>
        <p:spPr>
          <a:xfrm>
            <a:off x="13167358" y="35022876"/>
            <a:ext cx="8993819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6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Generally favorable tolerability; one case reported treatment failure (Kluger, 2023)</a:t>
            </a:r>
            <a:endParaRPr lang="en-US" sz="3060" dirty="0"/>
          </a:p>
        </p:txBody>
      </p:sp>
      <p:sp>
        <p:nvSpPr>
          <p:cNvPr id="75" name="Shape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95276" y="36298634"/>
            <a:ext cx="384048" cy="384048"/>
          </a:xfrm>
          <a:prstGeom prst="ellipse">
            <a:avLst/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6" name="Text 72"/>
          <p:cNvSpPr/>
          <p:nvPr/>
        </p:nvSpPr>
        <p:spPr>
          <a:xfrm>
            <a:off x="13167357" y="36115754"/>
            <a:ext cx="89938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6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Responses seen in patients with prior biologic failure (adalimumab)</a:t>
            </a:r>
            <a:endParaRPr lang="en-US" sz="3060" dirty="0"/>
          </a:p>
        </p:txBody>
      </p:sp>
      <p:sp>
        <p:nvSpPr>
          <p:cNvPr id="77" name="Shape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92020" y="37411412"/>
            <a:ext cx="384048" cy="384048"/>
          </a:xfrm>
          <a:prstGeom prst="ellipse">
            <a:avLst/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8" name="Text 74"/>
          <p:cNvSpPr/>
          <p:nvPr/>
        </p:nvSpPr>
        <p:spPr>
          <a:xfrm>
            <a:off x="13160848" y="37325747"/>
            <a:ext cx="89938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6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Concurrent atopic dermatitis noted; consistent with shared IL-4/IL-13 pathophysiology</a:t>
            </a:r>
            <a:endParaRPr lang="en-US" sz="3060" dirty="0"/>
          </a:p>
        </p:txBody>
      </p:sp>
      <p:sp>
        <p:nvSpPr>
          <p:cNvPr id="79" name="Shape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64004" y="38816280"/>
            <a:ext cx="256032" cy="3291840"/>
          </a:xfrm>
          <a:prstGeom prst="rect">
            <a:avLst/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0" name="Shape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46152" y="38816280"/>
            <a:ext cx="9592056" cy="3291840"/>
          </a:xfrm>
          <a:prstGeom prst="rect">
            <a:avLst/>
          </a:prstGeom>
          <a:solidFill>
            <a:srgbClr val="EDE7F8"/>
          </a:solidFill>
          <a:ln w="12700">
            <a:solidFill>
              <a:srgbClr val="C8B8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1" name="Text 77"/>
          <p:cNvSpPr/>
          <p:nvPr/>
        </p:nvSpPr>
        <p:spPr>
          <a:xfrm>
            <a:off x="12842748" y="38990016"/>
            <a:ext cx="9317736" cy="30175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3060" b="1" i="1" dirty="0">
                <a:solidFill>
                  <a:srgbClr val="2D1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 Gap: </a:t>
            </a:r>
            <a:r>
              <a:rPr lang="en-US" sz="3060" i="1" dirty="0">
                <a:solidFill>
                  <a:srgbClr val="2A1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Existing literature consists entirely of case-level data — no randomized controlled trials or prospective cohort studies currently address dupilumab's specific role in sinus tract prevention in HS.</a:t>
            </a:r>
            <a:endParaRPr lang="en-US" sz="3060" dirty="0"/>
          </a:p>
        </p:txBody>
      </p:sp>
      <p:sp>
        <p:nvSpPr>
          <p:cNvPr id="82" name="Text 78"/>
          <p:cNvSpPr/>
          <p:nvPr/>
        </p:nvSpPr>
        <p:spPr>
          <a:xfrm>
            <a:off x="22539960" y="24133761"/>
            <a:ext cx="984808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kern="0" spc="150" dirty="0">
                <a:solidFill>
                  <a:srgbClr val="461D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CONCLUSION</a:t>
            </a:r>
            <a:endParaRPr lang="en-US" sz="3400" dirty="0"/>
          </a:p>
        </p:txBody>
      </p:sp>
      <p:sp>
        <p:nvSpPr>
          <p:cNvPr id="83" name="Shape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39960" y="24975009"/>
            <a:ext cx="9848088" cy="0"/>
          </a:xfrm>
          <a:prstGeom prst="line">
            <a:avLst/>
          </a:prstGeom>
          <a:noFill/>
          <a:ln w="381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4" name="Text 80"/>
          <p:cNvSpPr/>
          <p:nvPr/>
        </p:nvSpPr>
        <p:spPr>
          <a:xfrm>
            <a:off x="22539960" y="25231041"/>
            <a:ext cx="9848088" cy="84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8000"/>
              </a:lnSpc>
              <a:buNone/>
            </a:pPr>
            <a:r>
              <a:rPr lang="en-US" sz="306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Dupilumab demonstrates </a:t>
            </a:r>
            <a:r>
              <a:rPr lang="en-US" sz="3060" b="1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promising but variable early efficacy</a:t>
            </a:r>
            <a:r>
              <a:rPr lang="en-US" sz="306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hidradenitis suppurativa; most cases reported clinical improvement, while one documented treatment failure highlights the heterogeneity of patient response. Its potential to modulate the fibrotic cascade through targeted IL-4/IL-13 pathway blockade warrants further investigation.</a:t>
            </a:r>
            <a:endParaRPr lang="en-US" sz="3060" dirty="0"/>
          </a:p>
          <a:p>
            <a:pPr marL="0" indent="0" algn="l">
              <a:lnSpc>
                <a:spcPct val="138000"/>
              </a:lnSpc>
              <a:buNone/>
            </a:pPr>
            <a:endParaRPr lang="en-US" sz="3060" dirty="0"/>
          </a:p>
          <a:p>
            <a:pPr marL="0" indent="0" algn="l">
              <a:lnSpc>
                <a:spcPct val="138000"/>
              </a:lnSpc>
              <a:buNone/>
            </a:pPr>
            <a:r>
              <a:rPr lang="en-US" sz="306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evidence is limited to case reports and case series, representing a </a:t>
            </a:r>
            <a:endParaRPr lang="en-US" sz="3060" dirty="0"/>
          </a:p>
          <a:p>
            <a:pPr marL="0" indent="0" algn="l">
              <a:lnSpc>
                <a:spcPct val="138000"/>
              </a:lnSpc>
              <a:buNone/>
            </a:pPr>
            <a:r>
              <a:rPr lang="en-US" sz="3060" b="1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significant gap in high-quality data</a:t>
            </a:r>
            <a:r>
              <a:rPr lang="en-US" sz="3060" dirty="0">
                <a:solidFill>
                  <a:srgbClr val="1C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Prospective, randomized trials are essential to establish dupilumab's role in HS management, optimal dosing strategy, and long-term outcomes.</a:t>
            </a:r>
            <a:endParaRPr lang="en-US" sz="3060" dirty="0"/>
          </a:p>
        </p:txBody>
      </p:sp>
      <p:sp>
        <p:nvSpPr>
          <p:cNvPr id="85" name="Shape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39960" y="33186321"/>
            <a:ext cx="9848088" cy="3474720"/>
          </a:xfrm>
          <a:prstGeom prst="roundRect">
            <a:avLst>
              <a:gd name="adj" fmla="val 3158"/>
            </a:avLst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6" name="Text 82"/>
          <p:cNvSpPr/>
          <p:nvPr/>
        </p:nvSpPr>
        <p:spPr>
          <a:xfrm>
            <a:off x="22539960" y="33186321"/>
            <a:ext cx="9848088" cy="3474720"/>
          </a:xfrm>
          <a:prstGeom prst="rect">
            <a:avLst/>
          </a:prstGeom>
          <a:noFill/>
          <a:ln/>
        </p:spPr>
        <p:txBody>
          <a:bodyPr wrap="square" lIns="3810" tIns="3810" rIns="3810" bIns="3810" rtlCol="0" anchor="ctr"/>
          <a:lstStyle/>
          <a:p>
            <a:pPr marL="0" indent="0" algn="ctr">
              <a:lnSpc>
                <a:spcPct val="142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"IL-4/IL-13 blockade via dupilumab may represent a targeted approach to preventing sinus tract formation — the most debilitating and irreversible sequela of hidradenitis suppurativa."</a:t>
            </a:r>
            <a:endParaRPr lang="en-US" sz="2400" dirty="0"/>
          </a:p>
        </p:txBody>
      </p:sp>
      <p:sp>
        <p:nvSpPr>
          <p:cNvPr id="87" name="Text 83"/>
          <p:cNvSpPr/>
          <p:nvPr/>
        </p:nvSpPr>
        <p:spPr>
          <a:xfrm>
            <a:off x="22539960" y="36889641"/>
            <a:ext cx="984808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150" dirty="0">
                <a:solidFill>
                  <a:srgbClr val="461D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ACKNOWLEDGMENTS</a:t>
            </a:r>
            <a:endParaRPr lang="en-US" sz="2000" dirty="0"/>
          </a:p>
        </p:txBody>
      </p:sp>
      <p:sp>
        <p:nvSpPr>
          <p:cNvPr id="88" name="Text 84"/>
          <p:cNvSpPr/>
          <p:nvPr/>
        </p:nvSpPr>
        <p:spPr>
          <a:xfrm>
            <a:off x="22539960" y="37548009"/>
            <a:ext cx="984808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2500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authors acknowledge the LSUHSC Department of Dermatology for support in the development of this work.</a:t>
            </a:r>
            <a:endParaRPr lang="en-US" sz="2500" dirty="0"/>
          </a:p>
        </p:txBody>
      </p:sp>
      <p:sp>
        <p:nvSpPr>
          <p:cNvPr id="89" name="Text 85"/>
          <p:cNvSpPr/>
          <p:nvPr/>
        </p:nvSpPr>
        <p:spPr>
          <a:xfrm>
            <a:off x="22539960" y="38691009"/>
            <a:ext cx="984808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150" dirty="0">
                <a:solidFill>
                  <a:srgbClr val="461D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REFERENCES</a:t>
            </a:r>
            <a:endParaRPr lang="en-US" sz="2000" dirty="0"/>
          </a:p>
        </p:txBody>
      </p:sp>
      <p:sp>
        <p:nvSpPr>
          <p:cNvPr id="90" name="Text 86"/>
          <p:cNvSpPr/>
          <p:nvPr/>
        </p:nvSpPr>
        <p:spPr>
          <a:xfrm>
            <a:off x="22559493" y="39251092"/>
            <a:ext cx="9848088" cy="73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28000"/>
              </a:lnSpc>
              <a:buAutoNum type="arabicPeriod"/>
            </a:pPr>
            <a:r>
              <a:rPr lang="en-US" sz="1800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 MK, Shin JU, Kim DH, Lee HJ. Severe atopic dermatitis and concurrent severe hidradenitis suppurativa successfully treated with dupilumab. </a:t>
            </a:r>
            <a:r>
              <a:rPr lang="en-US" sz="1800" i="1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 Exp Dermatol.</a:t>
            </a:r>
            <a:r>
              <a:rPr lang="en-US" sz="1800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2022;47(12):2303–2305.
</a:t>
            </a:r>
            <a:r>
              <a:rPr lang="en-US" sz="1800" b="1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</a:t>
            </a:r>
            <a:r>
              <a:rPr lang="en-US" sz="1800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Gambardella A, et al. Atopic dermatitis and hidradenitis suppurativa successfully treated with dupilumab. </a:t>
            </a:r>
            <a:r>
              <a:rPr lang="en-US" sz="1800" i="1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 Eur Acad Dermatol Venereol.</a:t>
            </a:r>
            <a:r>
              <a:rPr lang="en-US" sz="1800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2020;34:e284–e286.
</a:t>
            </a:r>
            <a:r>
              <a:rPr lang="en-US" sz="1800" b="1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</a:t>
            </a:r>
            <a:r>
              <a:rPr lang="en-US" sz="1800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Molinelli E, et al. Successful and safe use of dupilumab in severe atopic dermatitis and concomitant HS. </a:t>
            </a:r>
            <a:r>
              <a:rPr lang="en-US" sz="1800" i="1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Dermatol Ther.</a:t>
            </a:r>
            <a:r>
              <a:rPr lang="en-US" sz="1800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2022;35(8):e15645.
</a:t>
            </a:r>
            <a:r>
              <a:rPr lang="en-US" sz="1800" b="1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</a:t>
            </a:r>
            <a:r>
              <a:rPr lang="en-US" sz="1800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McCormack S, et al. Alternate immune pathways in HS responding to dupilumab. </a:t>
            </a:r>
            <a:r>
              <a:rPr lang="en-US" sz="1800" i="1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Rep Dermatol Med.</a:t>
            </a:r>
            <a:r>
              <a:rPr lang="en-US" sz="1800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2023;2023:5189034.
</a:t>
            </a:r>
            <a:r>
              <a:rPr lang="en-US" sz="1800" b="1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</a:t>
            </a:r>
            <a:r>
              <a:rPr lang="en-US" sz="1800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Kluger N. Failure of dupilumab in a severe case of hidradenitis suppurativa. </a:t>
            </a:r>
            <a:r>
              <a:rPr lang="en-US" sz="1800" i="1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 Dermatol Venereol.</a:t>
            </a:r>
            <a:r>
              <a:rPr lang="en-US" sz="1800" dirty="0">
                <a:solidFill>
                  <a:srgbClr val="4A4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2023;150(3):241–242. doi:10.1016/j.annder.2023.03.006</a:t>
            </a:r>
          </a:p>
          <a:p>
            <a:pPr marL="342900" indent="-342900" algn="l">
              <a:lnSpc>
                <a:spcPct val="128000"/>
              </a:lnSpc>
              <a:buAutoNum type="arabicPeriod"/>
            </a:pPr>
            <a:endParaRPr lang="en-US" sz="1800" dirty="0"/>
          </a:p>
        </p:txBody>
      </p:sp>
      <p:sp>
        <p:nvSpPr>
          <p:cNvPr id="91" name="Shape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3068240"/>
            <a:ext cx="32918400" cy="822960"/>
          </a:xfrm>
          <a:prstGeom prst="rect">
            <a:avLst/>
          </a:prstGeom>
          <a:solidFill>
            <a:srgbClr val="461D7C"/>
          </a:solidFill>
          <a:ln w="12700">
            <a:solidFill>
              <a:srgbClr val="461D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2" name="Text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3068240"/>
            <a:ext cx="32918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B8C8E8"/>
                </a:solidFill>
              </a:rPr>
              <a:t>LSU Health New Orleans, School of Medicine  ·  Department of Dermatology  ·  MRD 2026</a:t>
            </a:r>
            <a:endParaRPr lang="en-US" sz="1800" dirty="0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1BF38A69-DD26-65F4-F13D-3281DB6E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48" y="1289305"/>
            <a:ext cx="5971032" cy="1679353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F8F2B49-EAD5-9B32-D5AA-EB6C596E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92"/>
          <a:stretch>
            <a:fillRect/>
          </a:stretch>
        </p:blipFill>
        <p:spPr>
          <a:xfrm>
            <a:off x="12401443" y="6794903"/>
            <a:ext cx="19904309" cy="132789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8ED67620-83ED-EEC6-4184-8F6BE62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51" t="5087" r="2302" b="4081"/>
          <a:stretch>
            <a:fillRect/>
          </a:stretch>
        </p:blipFill>
        <p:spPr>
          <a:xfrm>
            <a:off x="27705297" y="362003"/>
            <a:ext cx="4025406" cy="39211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895</Words>
  <Application>Microsoft Macintosh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Victoria Bourgeois</cp:lastModifiedBy>
  <cp:revision>7</cp:revision>
  <dcterms:created xsi:type="dcterms:W3CDTF">2026-04-16T14:39:20Z</dcterms:created>
  <dcterms:modified xsi:type="dcterms:W3CDTF">2026-04-18T19:31:45Z</dcterms:modified>
</cp:coreProperties>
</file>