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sldIdLst>
    <p:sldId id="256" r:id="rId5"/>
  </p:sldIdLst>
  <p:sldSz cx="27432000" cy="402336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CB8"/>
    <a:srgbClr val="FFECA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43A19-C28A-42C9-8018-8267D61774B2}" v="185" dt="2026-04-09T03:38:48.58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59" autoAdjust="0"/>
    <p:restoredTop sz="94676" autoAdjust="0"/>
  </p:normalViewPr>
  <p:slideViewPr>
    <p:cSldViewPr>
      <p:cViewPr varScale="1">
        <p:scale>
          <a:sx n="10" d="100"/>
          <a:sy n="10" d="100"/>
        </p:scale>
        <p:origin x="2371" y="91"/>
      </p:cViewPr>
      <p:guideLst>
        <p:guide orient="horz" pos="12672"/>
        <p:guide pos="86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1DC7-FC35-4849-B8C7-EEDF898772A5}"/>
              </a:ext>
            </a:extLst>
          </p:cNvPr>
          <p:cNvSpPr>
            <a:spLocks noGrp="1"/>
          </p:cNvSpPr>
          <p:nvPr>
            <p:ph type="ctrTitle"/>
          </p:nvPr>
        </p:nvSpPr>
        <p:spPr>
          <a:xfrm>
            <a:off x="3429000" y="6584530"/>
            <a:ext cx="20574000" cy="14007253"/>
          </a:xfrm>
        </p:spPr>
        <p:txBody>
          <a:bodyPr anchor="b"/>
          <a:lstStyle>
            <a:lvl1pPr algn="ctr">
              <a:defRPr sz="13500"/>
            </a:lvl1pPr>
          </a:lstStyle>
          <a:p>
            <a:r>
              <a:rPr lang="en-US"/>
              <a:t>Click to edit Master title style</a:t>
            </a:r>
          </a:p>
        </p:txBody>
      </p:sp>
      <p:sp>
        <p:nvSpPr>
          <p:cNvPr id="3" name="Subtitle 2">
            <a:extLst>
              <a:ext uri="{FF2B5EF4-FFF2-40B4-BE49-F238E27FC236}">
                <a16:creationId xmlns:a16="http://schemas.microsoft.com/office/drawing/2014/main" id="{DA87759C-B52C-4F67-ABB0-67C58651D405}"/>
              </a:ext>
            </a:extLst>
          </p:cNvPr>
          <p:cNvSpPr>
            <a:spLocks noGrp="1"/>
          </p:cNvSpPr>
          <p:nvPr>
            <p:ph type="subTitle" idx="1"/>
          </p:nvPr>
        </p:nvSpPr>
        <p:spPr>
          <a:xfrm>
            <a:off x="3429000" y="21131956"/>
            <a:ext cx="20574000" cy="9713804"/>
          </a:xfrm>
        </p:spPr>
        <p:txBody>
          <a:bodyPr/>
          <a:lstStyle>
            <a:lvl1pPr marL="0" indent="0" algn="ctr">
              <a:buNone/>
              <a:defRPr sz="5400"/>
            </a:lvl1pPr>
            <a:lvl2pPr marL="1028700" indent="0" algn="ctr">
              <a:buNone/>
              <a:defRPr sz="4500"/>
            </a:lvl2pPr>
            <a:lvl3pPr marL="2057400" indent="0" algn="ctr">
              <a:buNone/>
              <a:defRPr sz="4050"/>
            </a:lvl3pPr>
            <a:lvl4pPr marL="3086100" indent="0" algn="ctr">
              <a:buNone/>
              <a:defRPr sz="3600"/>
            </a:lvl4pPr>
            <a:lvl5pPr marL="4114800" indent="0" algn="ctr">
              <a:buNone/>
              <a:defRPr sz="3600"/>
            </a:lvl5pPr>
            <a:lvl6pPr marL="5143500" indent="0" algn="ctr">
              <a:buNone/>
              <a:defRPr sz="3600"/>
            </a:lvl6pPr>
            <a:lvl7pPr marL="6172200" indent="0" algn="ctr">
              <a:buNone/>
              <a:defRPr sz="3600"/>
            </a:lvl7pPr>
            <a:lvl8pPr marL="7200900" indent="0" algn="ctr">
              <a:buNone/>
              <a:defRPr sz="3600"/>
            </a:lvl8pPr>
            <a:lvl9pPr marL="8229600" indent="0" algn="ctr">
              <a:buNone/>
              <a:defRPr sz="3600"/>
            </a:lvl9pPr>
          </a:lstStyle>
          <a:p>
            <a:r>
              <a:rPr lang="en-US"/>
              <a:t>Click to edit Master subtitle style</a:t>
            </a:r>
          </a:p>
        </p:txBody>
      </p:sp>
      <p:sp>
        <p:nvSpPr>
          <p:cNvPr id="4" name="Date Placeholder 3">
            <a:extLst>
              <a:ext uri="{FF2B5EF4-FFF2-40B4-BE49-F238E27FC236}">
                <a16:creationId xmlns:a16="http://schemas.microsoft.com/office/drawing/2014/main" id="{DD5FC245-290D-49B3-87A2-5DF69F1A163D}"/>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5" name="Footer Placeholder 4">
            <a:extLst>
              <a:ext uri="{FF2B5EF4-FFF2-40B4-BE49-F238E27FC236}">
                <a16:creationId xmlns:a16="http://schemas.microsoft.com/office/drawing/2014/main" id="{4DFC3046-DD40-4637-81A0-D45B6C666E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72C63F-6B8F-4F59-9039-4979BE306A95}"/>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88218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7348-EF46-4390-91D5-EB2565D140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DAD6DB-A3F6-47CA-8E71-7536C094C9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B746D-D437-4732-9E77-EFC695FD9FE2}"/>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5" name="Footer Placeholder 4">
            <a:extLst>
              <a:ext uri="{FF2B5EF4-FFF2-40B4-BE49-F238E27FC236}">
                <a16:creationId xmlns:a16="http://schemas.microsoft.com/office/drawing/2014/main" id="{4CDFACFD-4E35-4AA7-8328-3C7374EDB5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C202EB-D215-44FF-B42E-ADC50D3EBFB4}"/>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70141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E9A4F-1815-43E8-A521-8BA797BB745E}"/>
              </a:ext>
            </a:extLst>
          </p:cNvPr>
          <p:cNvSpPr>
            <a:spLocks noGrp="1"/>
          </p:cNvSpPr>
          <p:nvPr>
            <p:ph type="title" orient="vert"/>
          </p:nvPr>
        </p:nvSpPr>
        <p:spPr>
          <a:xfrm>
            <a:off x="19631025" y="2142067"/>
            <a:ext cx="5915025" cy="3409611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131A3-8E34-4AFF-BF20-72A67801C9C0}"/>
              </a:ext>
            </a:extLst>
          </p:cNvPr>
          <p:cNvSpPr>
            <a:spLocks noGrp="1"/>
          </p:cNvSpPr>
          <p:nvPr>
            <p:ph type="body" orient="vert" idx="1"/>
          </p:nvPr>
        </p:nvSpPr>
        <p:spPr>
          <a:xfrm>
            <a:off x="1885950" y="2142067"/>
            <a:ext cx="17402175"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390FB-8F4E-4E40-B3E9-5D590FD86B62}"/>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5" name="Footer Placeholder 4">
            <a:extLst>
              <a:ext uri="{FF2B5EF4-FFF2-40B4-BE49-F238E27FC236}">
                <a16:creationId xmlns:a16="http://schemas.microsoft.com/office/drawing/2014/main" id="{A14B9BFE-7206-4620-B6CA-CDEB411D77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A574FB-97E1-453C-B90A-BEA15887D898}"/>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781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2670048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0"/>
            <a:ext cx="2743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35661600"/>
            <a:ext cx="27432000" cy="457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nstructions"/>
          <p:cNvSpPr/>
          <p:nvPr userDrawn="1"/>
        </p:nvSpPr>
        <p:spPr>
          <a:xfrm>
            <a:off x="-13716000" y="0"/>
            <a:ext cx="12801600" cy="402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400"/>
              </a:spcAft>
            </a:pPr>
            <a:r>
              <a:rPr lang="en-US" sz="8800" dirty="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400"/>
              </a:spcAft>
            </a:pPr>
            <a:r>
              <a:rPr lang="en-US" sz="6000" dirty="0">
                <a:solidFill>
                  <a:srgbClr val="7F7F7F"/>
                </a:solidFill>
                <a:latin typeface="Calibri" pitchFamily="34" charset="0"/>
                <a:cs typeface="Calibri" panose="020F0502020204030204" pitchFamily="34" charset="0"/>
              </a:rPr>
              <a:t>This poster template is 44” high by 30” wide but can be used to print any size poster with a similar aspect ratio.</a:t>
            </a:r>
          </a:p>
          <a:p>
            <a:pPr lvl="0">
              <a:spcBef>
                <a:spcPts val="0"/>
              </a:spcBef>
              <a:spcAft>
                <a:spcPts val="2400"/>
              </a:spcAft>
            </a:pPr>
            <a:r>
              <a:rPr lang="en-US" sz="8800" dirty="0">
                <a:solidFill>
                  <a:srgbClr val="7F7F7F"/>
                </a:solidFill>
                <a:latin typeface="Calibri" pitchFamily="34" charset="0"/>
                <a:cs typeface="Calibri" panose="020F0502020204030204" pitchFamily="34" charset="0"/>
              </a:rPr>
              <a:t>Placeholders</a:t>
            </a:r>
            <a:r>
              <a:rPr sz="8800" dirty="0">
                <a:solidFill>
                  <a:srgbClr val="7F7F7F"/>
                </a:solidFill>
                <a:latin typeface="Calibri" pitchFamily="34" charset="0"/>
                <a:cs typeface="Calibri" panose="020F0502020204030204" pitchFamily="34" charset="0"/>
              </a:rPr>
              <a:t>:</a:t>
            </a:r>
          </a:p>
          <a:p>
            <a:pPr lvl="0">
              <a:spcBef>
                <a:spcPts val="0"/>
              </a:spcBef>
              <a:spcAft>
                <a:spcPts val="2400"/>
              </a:spcAft>
            </a:pPr>
            <a:r>
              <a:rPr sz="6000" dirty="0">
                <a:solidFill>
                  <a:srgbClr val="7F7F7F"/>
                </a:solidFill>
                <a:latin typeface="Calibri" pitchFamily="34" charset="0"/>
                <a:cs typeface="Calibri" panose="020F0502020204030204" pitchFamily="34" charset="0"/>
              </a:rPr>
              <a:t>The </a:t>
            </a:r>
            <a:r>
              <a:rPr lang="en-US" sz="6000" dirty="0">
                <a:solidFill>
                  <a:srgbClr val="7F7F7F"/>
                </a:solidFill>
                <a:latin typeface="Calibri" pitchFamily="34" charset="0"/>
                <a:cs typeface="Calibri" panose="020F0502020204030204" pitchFamily="34" charset="0"/>
              </a:rPr>
              <a:t>various elements included</a:t>
            </a:r>
            <a:r>
              <a:rPr sz="6000" dirty="0">
                <a:solidFill>
                  <a:srgbClr val="7F7F7F"/>
                </a:solidFill>
                <a:latin typeface="Calibri" pitchFamily="34" charset="0"/>
                <a:cs typeface="Calibri" panose="020F0502020204030204" pitchFamily="34" charset="0"/>
              </a:rPr>
              <a:t> in this </a:t>
            </a:r>
            <a:r>
              <a:rPr lang="en-US" sz="6000" dirty="0">
                <a:solidFill>
                  <a:srgbClr val="7F7F7F"/>
                </a:solidFill>
                <a:latin typeface="Calibri" pitchFamily="34" charset="0"/>
                <a:cs typeface="Calibri" panose="020F0502020204030204" pitchFamily="34" charset="0"/>
              </a:rPr>
              <a:t>poster are ones</a:t>
            </a:r>
            <a:r>
              <a:rPr lang="en-US" sz="6000" baseline="0" dirty="0">
                <a:solidFill>
                  <a:srgbClr val="7F7F7F"/>
                </a:solidFill>
                <a:latin typeface="Calibri" pitchFamily="34" charset="0"/>
                <a:cs typeface="Calibri" panose="020F0502020204030204" pitchFamily="34" charset="0"/>
              </a:rPr>
              <a:t> we often see in medical, research, and scientific posters.</a:t>
            </a:r>
            <a:r>
              <a:rPr sz="6000" dirty="0">
                <a:solidFill>
                  <a:srgbClr val="7F7F7F"/>
                </a:solidFill>
                <a:latin typeface="Calibri" pitchFamily="34" charset="0"/>
                <a:cs typeface="Calibri" panose="020F0502020204030204" pitchFamily="34" charset="0"/>
              </a:rPr>
              <a:t> </a:t>
            </a:r>
            <a:r>
              <a:rPr lang="en-US" sz="6000" dirty="0">
                <a:solidFill>
                  <a:srgbClr val="7F7F7F"/>
                </a:solidFill>
                <a:latin typeface="Calibri" pitchFamily="34" charset="0"/>
                <a:cs typeface="Calibri" panose="020F0502020204030204" pitchFamily="34" charset="0"/>
              </a:rPr>
              <a:t>Feel</a:t>
            </a:r>
            <a:r>
              <a:rPr lang="en-US" sz="60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400"/>
              </a:spcAft>
            </a:pPr>
            <a:r>
              <a:rPr lang="en-US" sz="8800" dirty="0">
                <a:solidFill>
                  <a:srgbClr val="7F7F7F"/>
                </a:solidFill>
                <a:latin typeface="Calibri" pitchFamily="34" charset="0"/>
                <a:cs typeface="Calibri" panose="020F0502020204030204" pitchFamily="34" charset="0"/>
              </a:rPr>
              <a:t>Image</a:t>
            </a:r>
            <a:r>
              <a:rPr lang="en-US" sz="8800" baseline="0" dirty="0">
                <a:solidFill>
                  <a:srgbClr val="7F7F7F"/>
                </a:solidFill>
                <a:latin typeface="Calibri" pitchFamily="34" charset="0"/>
                <a:cs typeface="Calibri" panose="020F0502020204030204" pitchFamily="34" charset="0"/>
              </a:rPr>
              <a:t> Quality</a:t>
            </a:r>
            <a:r>
              <a:rPr lang="en-US" sz="8800" dirty="0">
                <a:solidFill>
                  <a:srgbClr val="7F7F7F"/>
                </a:solidFill>
                <a:latin typeface="Calibri" pitchFamily="34" charset="0"/>
                <a:cs typeface="Calibri" panose="020F0502020204030204" pitchFamily="34" charset="0"/>
              </a:rPr>
              <a:t>:</a:t>
            </a:r>
          </a:p>
          <a:p>
            <a:pPr lvl="0">
              <a:spcBef>
                <a:spcPts val="0"/>
              </a:spcBef>
              <a:spcAft>
                <a:spcPts val="2400"/>
              </a:spcAft>
            </a:pPr>
            <a:r>
              <a:rPr lang="en-US" sz="6000" dirty="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a:solidFill>
                  <a:srgbClr val="7F7F7F"/>
                </a:solidFill>
                <a:latin typeface="Calibri" pitchFamily="34" charset="0"/>
                <a:cs typeface="Calibri" panose="020F0502020204030204" pitchFamily="34" charset="0"/>
              </a:rPr>
              <a:t>Insert, Picture</a:t>
            </a:r>
            <a:r>
              <a:rPr lang="en-US" sz="60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a:solidFill>
                  <a:srgbClr val="7F7F7F"/>
                </a:solidFill>
                <a:latin typeface="Calibri" pitchFamily="34" charset="0"/>
                <a:cs typeface="Calibri" panose="020F0502020204030204" pitchFamily="34" charset="0"/>
              </a:rPr>
              <a:t>150-200 pixels per inch in their final printed size</a:t>
            </a:r>
            <a:r>
              <a:rPr lang="en-US" sz="6000" dirty="0">
                <a:solidFill>
                  <a:srgbClr val="7F7F7F"/>
                </a:solidFill>
                <a:latin typeface="Calibri" pitchFamily="34" charset="0"/>
                <a:cs typeface="Calibri" panose="020F0502020204030204" pitchFamily="34" charset="0"/>
              </a:rPr>
              <a:t>. For instance, a 1600 x 1200 pixel</a:t>
            </a:r>
            <a:r>
              <a:rPr lang="en-US" sz="6000" baseline="0" dirty="0">
                <a:solidFill>
                  <a:srgbClr val="7F7F7F"/>
                </a:solidFill>
                <a:latin typeface="Calibri" pitchFamily="34" charset="0"/>
                <a:cs typeface="Calibri" panose="020F0502020204030204" pitchFamily="34" charset="0"/>
              </a:rPr>
              <a:t> photo will usually look fine up to </a:t>
            </a:r>
            <a:r>
              <a:rPr lang="en-US" sz="6000" dirty="0">
                <a:solidFill>
                  <a:srgbClr val="7F7F7F"/>
                </a:solidFill>
                <a:latin typeface="Calibri" pitchFamily="34" charset="0"/>
                <a:cs typeface="Calibri" panose="020F0502020204030204" pitchFamily="34" charset="0"/>
              </a:rPr>
              <a:t>8“-10” wide on your printed poster.</a:t>
            </a:r>
          </a:p>
          <a:p>
            <a:pPr lvl="0">
              <a:spcBef>
                <a:spcPts val="0"/>
              </a:spcBef>
              <a:spcAft>
                <a:spcPts val="2400"/>
              </a:spcAft>
            </a:pPr>
            <a:r>
              <a:rPr lang="en-US" sz="60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400"/>
              </a:spcAft>
            </a:pPr>
            <a:r>
              <a:rPr lang="en-US" sz="60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400"/>
              </a:spcAft>
            </a:pPr>
            <a:br>
              <a:rPr lang="en-US" sz="4400" dirty="0">
                <a:solidFill>
                  <a:srgbClr val="7F7F7F"/>
                </a:solidFill>
                <a:latin typeface="Calibri" pitchFamily="34" charset="0"/>
                <a:cs typeface="Calibri" panose="020F0502020204030204" pitchFamily="34" charset="0"/>
              </a:rPr>
            </a:br>
            <a:r>
              <a:rPr lang="en-US" sz="4400" dirty="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28346400" y="0"/>
            <a:ext cx="12801600" cy="402336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8800" dirty="0">
                  <a:solidFill>
                    <a:schemeClr val="bg1">
                      <a:lumMod val="50000"/>
                    </a:schemeClr>
                  </a:solidFill>
                  <a:latin typeface="Calibri" pitchFamily="34" charset="0"/>
                  <a:cs typeface="Calibri" panose="020F0502020204030204" pitchFamily="34" charset="0"/>
                </a:rPr>
                <a:t>Change</a:t>
              </a:r>
              <a:r>
                <a:rPr lang="en-US" sz="8800" baseline="0" dirty="0">
                  <a:solidFill>
                    <a:schemeClr val="bg1">
                      <a:lumMod val="50000"/>
                    </a:schemeClr>
                  </a:solidFill>
                  <a:latin typeface="Calibri" pitchFamily="34" charset="0"/>
                  <a:cs typeface="Calibri" panose="020F0502020204030204" pitchFamily="34" charset="0"/>
                </a:rPr>
                <a:t> Color Theme</a:t>
              </a:r>
              <a:r>
                <a:rPr lang="en-US" sz="8800" dirty="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60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6000" baseline="0" dirty="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a:solidFill>
                    <a:schemeClr val="bg1">
                      <a:lumMod val="50000"/>
                    </a:schemeClr>
                  </a:solidFill>
                  <a:latin typeface="Calibri" pitchFamily="34" charset="0"/>
                  <a:cs typeface="Calibri" panose="020F0502020204030204" pitchFamily="34" charset="0"/>
                </a:rPr>
                <a:t>Design</a:t>
              </a:r>
              <a:r>
                <a:rPr lang="en-US" sz="6000" baseline="0" dirty="0">
                  <a:solidFill>
                    <a:schemeClr val="bg1">
                      <a:lumMod val="50000"/>
                    </a:schemeClr>
                  </a:solidFill>
                  <a:latin typeface="Calibri" pitchFamily="34" charset="0"/>
                  <a:cs typeface="Calibri" panose="020F0502020204030204" pitchFamily="34" charset="0"/>
                </a:rPr>
                <a:t> tab, then select the </a:t>
              </a:r>
              <a:r>
                <a:rPr lang="en-US" sz="6000" b="1" baseline="0" dirty="0">
                  <a:solidFill>
                    <a:schemeClr val="bg1">
                      <a:lumMod val="50000"/>
                    </a:schemeClr>
                  </a:solidFill>
                  <a:latin typeface="Calibri" pitchFamily="34" charset="0"/>
                  <a:cs typeface="Calibri" panose="020F0502020204030204" pitchFamily="34" charset="0"/>
                </a:rPr>
                <a:t>Colors</a:t>
              </a:r>
              <a:r>
                <a:rPr lang="en-US" sz="60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60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88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6000" dirty="0">
                  <a:solidFill>
                    <a:schemeClr val="bg1">
                      <a:lumMod val="50000"/>
                    </a:schemeClr>
                  </a:solidFill>
                  <a:latin typeface="Calibri" pitchFamily="34" charset="0"/>
                  <a:cs typeface="Calibri" panose="020F0502020204030204" pitchFamily="34" charset="0"/>
                </a:rPr>
                <a:t>Once your poster file is ready, visit</a:t>
              </a:r>
              <a:r>
                <a:rPr lang="en-US" sz="6000" baseline="0" dirty="0">
                  <a:solidFill>
                    <a:schemeClr val="bg1">
                      <a:lumMod val="50000"/>
                    </a:schemeClr>
                  </a:solidFill>
                  <a:latin typeface="Calibri" pitchFamily="34" charset="0"/>
                  <a:cs typeface="Calibri" panose="020F0502020204030204" pitchFamily="34" charset="0"/>
                </a:rPr>
                <a:t> </a:t>
              </a:r>
              <a:r>
                <a:rPr lang="en-US" sz="6000" b="1" baseline="0" dirty="0">
                  <a:solidFill>
                    <a:schemeClr val="bg1">
                      <a:lumMod val="50000"/>
                    </a:schemeClr>
                  </a:solidFill>
                  <a:latin typeface="Calibri" pitchFamily="34" charset="0"/>
                  <a:cs typeface="Calibri" panose="020F0502020204030204" pitchFamily="34" charset="0"/>
                </a:rPr>
                <a:t>www.genigraphics.com</a:t>
              </a:r>
              <a:r>
                <a:rPr lang="en-US" sz="60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60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1800"/>
                </a:spcAft>
              </a:pPr>
              <a:endParaRPr lang="en-US" sz="60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1800"/>
                </a:spcAft>
              </a:pPr>
              <a:r>
                <a:rPr lang="en-US" sz="6000" baseline="0" dirty="0">
                  <a:solidFill>
                    <a:schemeClr val="bg1">
                      <a:lumMod val="50000"/>
                    </a:schemeClr>
                  </a:solidFill>
                  <a:latin typeface="Calibri" pitchFamily="34" charset="0"/>
                  <a:cs typeface="Calibri" panose="020F0502020204030204" pitchFamily="34" charset="0"/>
                </a:rPr>
                <a:t>US and Canada:  1-800-790-4001</a:t>
              </a:r>
              <a:br>
                <a:rPr lang="en-US" sz="6000" baseline="0" dirty="0">
                  <a:solidFill>
                    <a:schemeClr val="bg1">
                      <a:lumMod val="50000"/>
                    </a:schemeClr>
                  </a:solidFill>
                  <a:latin typeface="Calibri" pitchFamily="34" charset="0"/>
                  <a:cs typeface="Calibri" panose="020F0502020204030204" pitchFamily="34" charset="0"/>
                </a:rPr>
              </a:br>
              <a:r>
                <a:rPr lang="en-US" sz="60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1800"/>
                </a:spcAft>
              </a:pPr>
              <a:br>
                <a:rPr lang="en-US" sz="4400" dirty="0">
                  <a:solidFill>
                    <a:schemeClr val="bg1">
                      <a:lumMod val="50000"/>
                    </a:schemeClr>
                  </a:solidFill>
                  <a:latin typeface="Calibri" pitchFamily="34" charset="0"/>
                  <a:cs typeface="Calibri" panose="020F0502020204030204" pitchFamily="34" charset="0"/>
                </a:rPr>
              </a:br>
              <a:r>
                <a:rPr lang="en-US" sz="4400" dirty="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977745"/>
              <a:ext cx="11904515" cy="10246927"/>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45600" y="39928800"/>
            <a:ext cx="5297435" cy="185928"/>
          </a:xfrm>
          <a:prstGeom prst="rect">
            <a:avLst/>
          </a:prstGeom>
        </p:spPr>
      </p:pic>
    </p:spTree>
    <p:extLst>
      <p:ext uri="{BB962C8B-B14F-4D97-AF65-F5344CB8AC3E}">
        <p14:creationId xmlns:p14="http://schemas.microsoft.com/office/powerpoint/2010/main" val="204695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8B89-D93F-4394-8D75-03B3FA50F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48426-7658-47F7-9193-28200AE3C4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DBD3D-38BA-4E6B-B71C-863FBD92C33F}"/>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5" name="Footer Placeholder 4">
            <a:extLst>
              <a:ext uri="{FF2B5EF4-FFF2-40B4-BE49-F238E27FC236}">
                <a16:creationId xmlns:a16="http://schemas.microsoft.com/office/drawing/2014/main" id="{1618B70E-1536-448A-A76A-699E89692A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78FFFE-C759-4624-AD14-3B47AD9FAE5B}"/>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57152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E2DF-CC63-404F-83E5-BC74B83B889A}"/>
              </a:ext>
            </a:extLst>
          </p:cNvPr>
          <p:cNvSpPr>
            <a:spLocks noGrp="1"/>
          </p:cNvSpPr>
          <p:nvPr>
            <p:ph type="title"/>
          </p:nvPr>
        </p:nvSpPr>
        <p:spPr>
          <a:xfrm>
            <a:off x="1871663" y="10030466"/>
            <a:ext cx="23660100" cy="16736057"/>
          </a:xfrm>
        </p:spPr>
        <p:txBody>
          <a:bodyPr anchor="b"/>
          <a:lstStyle>
            <a:lvl1pPr>
              <a:defRPr sz="13500"/>
            </a:lvl1pPr>
          </a:lstStyle>
          <a:p>
            <a:r>
              <a:rPr lang="en-US"/>
              <a:t>Click to edit Master title style</a:t>
            </a:r>
          </a:p>
        </p:txBody>
      </p:sp>
      <p:sp>
        <p:nvSpPr>
          <p:cNvPr id="3" name="Text Placeholder 2">
            <a:extLst>
              <a:ext uri="{FF2B5EF4-FFF2-40B4-BE49-F238E27FC236}">
                <a16:creationId xmlns:a16="http://schemas.microsoft.com/office/drawing/2014/main" id="{7A45162D-7B4B-4445-A485-2B6B89BDF001}"/>
              </a:ext>
            </a:extLst>
          </p:cNvPr>
          <p:cNvSpPr>
            <a:spLocks noGrp="1"/>
          </p:cNvSpPr>
          <p:nvPr>
            <p:ph type="body" idx="1"/>
          </p:nvPr>
        </p:nvSpPr>
        <p:spPr>
          <a:xfrm>
            <a:off x="1871663" y="26924853"/>
            <a:ext cx="23660100" cy="8801097"/>
          </a:xfrm>
        </p:spPr>
        <p:txBody>
          <a:bodyPr/>
          <a:lstStyle>
            <a:lvl1pPr marL="0" indent="0">
              <a:buNone/>
              <a:defRPr sz="5400">
                <a:solidFill>
                  <a:schemeClr val="tx1">
                    <a:tint val="75000"/>
                  </a:schemeClr>
                </a:solidFill>
              </a:defRPr>
            </a:lvl1pPr>
            <a:lvl2pPr marL="1028700" indent="0">
              <a:buNone/>
              <a:defRPr sz="4500">
                <a:solidFill>
                  <a:schemeClr val="tx1">
                    <a:tint val="75000"/>
                  </a:schemeClr>
                </a:solidFill>
              </a:defRPr>
            </a:lvl2pPr>
            <a:lvl3pPr marL="2057400" indent="0">
              <a:buNone/>
              <a:defRPr sz="4050">
                <a:solidFill>
                  <a:schemeClr val="tx1">
                    <a:tint val="75000"/>
                  </a:schemeClr>
                </a:solidFill>
              </a:defRPr>
            </a:lvl3pPr>
            <a:lvl4pPr marL="3086100" indent="0">
              <a:buNone/>
              <a:defRPr sz="3600">
                <a:solidFill>
                  <a:schemeClr val="tx1">
                    <a:tint val="75000"/>
                  </a:schemeClr>
                </a:solidFill>
              </a:defRPr>
            </a:lvl4pPr>
            <a:lvl5pPr marL="4114800" indent="0">
              <a:buNone/>
              <a:defRPr sz="3600">
                <a:solidFill>
                  <a:schemeClr val="tx1">
                    <a:tint val="75000"/>
                  </a:schemeClr>
                </a:solidFill>
              </a:defRPr>
            </a:lvl5pPr>
            <a:lvl6pPr marL="5143500" indent="0">
              <a:buNone/>
              <a:defRPr sz="3600">
                <a:solidFill>
                  <a:schemeClr val="tx1">
                    <a:tint val="75000"/>
                  </a:schemeClr>
                </a:solidFill>
              </a:defRPr>
            </a:lvl6pPr>
            <a:lvl7pPr marL="6172200" indent="0">
              <a:buNone/>
              <a:defRPr sz="3600">
                <a:solidFill>
                  <a:schemeClr val="tx1">
                    <a:tint val="75000"/>
                  </a:schemeClr>
                </a:solidFill>
              </a:defRPr>
            </a:lvl7pPr>
            <a:lvl8pPr marL="7200900" indent="0">
              <a:buNone/>
              <a:defRPr sz="3600">
                <a:solidFill>
                  <a:schemeClr val="tx1">
                    <a:tint val="75000"/>
                  </a:schemeClr>
                </a:solidFill>
              </a:defRPr>
            </a:lvl8pPr>
            <a:lvl9pPr marL="8229600" indent="0">
              <a:buNone/>
              <a:defRPr sz="3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B8EA8A-F22C-41D7-8490-1BBDFAE851E4}"/>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5" name="Footer Placeholder 4">
            <a:extLst>
              <a:ext uri="{FF2B5EF4-FFF2-40B4-BE49-F238E27FC236}">
                <a16:creationId xmlns:a16="http://schemas.microsoft.com/office/drawing/2014/main" id="{324DD495-A011-4ADE-B7A2-72B5D77C44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EA84B-1B2C-45EC-B490-59B0BFDA5C87}"/>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99465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65D9-DA60-493B-A8FD-107C6CE54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00E69B-8E48-420B-9900-FF25268FE257}"/>
              </a:ext>
            </a:extLst>
          </p:cNvPr>
          <p:cNvSpPr>
            <a:spLocks noGrp="1"/>
          </p:cNvSpPr>
          <p:nvPr>
            <p:ph sz="half" idx="1"/>
          </p:nvPr>
        </p:nvSpPr>
        <p:spPr>
          <a:xfrm>
            <a:off x="1885950" y="10710333"/>
            <a:ext cx="1165860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4B964-100E-4878-9C8A-2C183E19F3C0}"/>
              </a:ext>
            </a:extLst>
          </p:cNvPr>
          <p:cNvSpPr>
            <a:spLocks noGrp="1"/>
          </p:cNvSpPr>
          <p:nvPr>
            <p:ph sz="half" idx="2"/>
          </p:nvPr>
        </p:nvSpPr>
        <p:spPr>
          <a:xfrm>
            <a:off x="13887450" y="10710333"/>
            <a:ext cx="1165860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DAF6B-CD0C-4C75-93A2-06A0D2951F3F}"/>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6" name="Footer Placeholder 5">
            <a:extLst>
              <a:ext uri="{FF2B5EF4-FFF2-40B4-BE49-F238E27FC236}">
                <a16:creationId xmlns:a16="http://schemas.microsoft.com/office/drawing/2014/main" id="{9733998C-88E9-4157-B622-9AA4509E50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A0108-5D7F-4587-8AA9-E7B3F10BDAFE}"/>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27724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8FFA-B521-4C8B-8C74-7C6CAF508D99}"/>
              </a:ext>
            </a:extLst>
          </p:cNvPr>
          <p:cNvSpPr>
            <a:spLocks noGrp="1"/>
          </p:cNvSpPr>
          <p:nvPr>
            <p:ph type="title"/>
          </p:nvPr>
        </p:nvSpPr>
        <p:spPr>
          <a:xfrm>
            <a:off x="1889523" y="2142070"/>
            <a:ext cx="23660100" cy="7776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B678F-1DD1-48E7-84EA-59CD80AF75D7}"/>
              </a:ext>
            </a:extLst>
          </p:cNvPr>
          <p:cNvSpPr>
            <a:spLocks noGrp="1"/>
          </p:cNvSpPr>
          <p:nvPr>
            <p:ph type="body" idx="1"/>
          </p:nvPr>
        </p:nvSpPr>
        <p:spPr>
          <a:xfrm>
            <a:off x="1889524" y="9862823"/>
            <a:ext cx="11605021" cy="4833617"/>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Edit Master text styles</a:t>
            </a:r>
          </a:p>
        </p:txBody>
      </p:sp>
      <p:sp>
        <p:nvSpPr>
          <p:cNvPr id="4" name="Content Placeholder 3">
            <a:extLst>
              <a:ext uri="{FF2B5EF4-FFF2-40B4-BE49-F238E27FC236}">
                <a16:creationId xmlns:a16="http://schemas.microsoft.com/office/drawing/2014/main" id="{0EE0FD66-B2AB-4883-BA7B-FEEA4D9069AD}"/>
              </a:ext>
            </a:extLst>
          </p:cNvPr>
          <p:cNvSpPr>
            <a:spLocks noGrp="1"/>
          </p:cNvSpPr>
          <p:nvPr>
            <p:ph sz="half" idx="2"/>
          </p:nvPr>
        </p:nvSpPr>
        <p:spPr>
          <a:xfrm>
            <a:off x="1889524" y="14696440"/>
            <a:ext cx="11605021"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8C1EE-D15F-4943-B36D-CC876FA3C43F}"/>
              </a:ext>
            </a:extLst>
          </p:cNvPr>
          <p:cNvSpPr>
            <a:spLocks noGrp="1"/>
          </p:cNvSpPr>
          <p:nvPr>
            <p:ph type="body" sz="quarter" idx="3"/>
          </p:nvPr>
        </p:nvSpPr>
        <p:spPr>
          <a:xfrm>
            <a:off x="13887450" y="9862823"/>
            <a:ext cx="11662173" cy="4833617"/>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Edit Master text styles</a:t>
            </a:r>
          </a:p>
        </p:txBody>
      </p:sp>
      <p:sp>
        <p:nvSpPr>
          <p:cNvPr id="6" name="Content Placeholder 5">
            <a:extLst>
              <a:ext uri="{FF2B5EF4-FFF2-40B4-BE49-F238E27FC236}">
                <a16:creationId xmlns:a16="http://schemas.microsoft.com/office/drawing/2014/main" id="{41F1F7A0-E5C7-433C-8ABA-0768D0FAC6DA}"/>
              </a:ext>
            </a:extLst>
          </p:cNvPr>
          <p:cNvSpPr>
            <a:spLocks noGrp="1"/>
          </p:cNvSpPr>
          <p:nvPr>
            <p:ph sz="quarter" idx="4"/>
          </p:nvPr>
        </p:nvSpPr>
        <p:spPr>
          <a:xfrm>
            <a:off x="13887450" y="14696440"/>
            <a:ext cx="11662173"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755D7-ECCF-403A-B6A8-975ED9A240C8}"/>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8" name="Footer Placeholder 7">
            <a:extLst>
              <a:ext uri="{FF2B5EF4-FFF2-40B4-BE49-F238E27FC236}">
                <a16:creationId xmlns:a16="http://schemas.microsoft.com/office/drawing/2014/main" id="{4F97B1B6-E1ED-4B7A-B2ED-4E06A63727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DCC9B2-583C-46AE-B651-0BB7C6F75B57}"/>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58255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BD50-1B26-45EB-A870-4FE1A3AC1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165AB-3B6F-4CAE-958F-5EE80EE0F2BB}"/>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4" name="Footer Placeholder 3">
            <a:extLst>
              <a:ext uri="{FF2B5EF4-FFF2-40B4-BE49-F238E27FC236}">
                <a16:creationId xmlns:a16="http://schemas.microsoft.com/office/drawing/2014/main" id="{C483F596-4417-4DAD-99E3-048236F16C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9252A5-623F-4C43-81FC-678FDC08F723}"/>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6864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8FC5C-A8EC-4A85-B407-D69516FD4FAE}"/>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3" name="Footer Placeholder 2">
            <a:extLst>
              <a:ext uri="{FF2B5EF4-FFF2-40B4-BE49-F238E27FC236}">
                <a16:creationId xmlns:a16="http://schemas.microsoft.com/office/drawing/2014/main" id="{E3D79C1D-05C8-44A8-AD6C-EE136ABD33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F8404A-2714-494B-BFCA-173CE7292CF0}"/>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7528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A736-6BE8-4A89-92E0-4FBA4A405148}"/>
              </a:ext>
            </a:extLst>
          </p:cNvPr>
          <p:cNvSpPr>
            <a:spLocks noGrp="1"/>
          </p:cNvSpPr>
          <p:nvPr>
            <p:ph type="title"/>
          </p:nvPr>
        </p:nvSpPr>
        <p:spPr>
          <a:xfrm>
            <a:off x="1889524" y="2682240"/>
            <a:ext cx="8847533" cy="9387840"/>
          </a:xfrm>
        </p:spPr>
        <p:txBody>
          <a:bodyPr anchor="b"/>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CE314A34-D1B7-4E26-BE61-5B5958F492C9}"/>
              </a:ext>
            </a:extLst>
          </p:cNvPr>
          <p:cNvSpPr>
            <a:spLocks noGrp="1"/>
          </p:cNvSpPr>
          <p:nvPr>
            <p:ph idx="1"/>
          </p:nvPr>
        </p:nvSpPr>
        <p:spPr>
          <a:xfrm>
            <a:off x="11662173" y="5792896"/>
            <a:ext cx="13887450" cy="28591933"/>
          </a:xfrm>
        </p:spPr>
        <p:txBody>
          <a:bodyPr/>
          <a:lstStyle>
            <a:lvl1pPr>
              <a:defRPr sz="7200"/>
            </a:lvl1pPr>
            <a:lvl2pPr>
              <a:defRPr sz="6300"/>
            </a:lvl2pPr>
            <a:lvl3pPr>
              <a:defRPr sz="5400"/>
            </a:lvl3pPr>
            <a:lvl4pPr>
              <a:defRPr sz="4500"/>
            </a:lvl4pPr>
            <a:lvl5pPr>
              <a:defRPr sz="4500"/>
            </a:lvl5pPr>
            <a:lvl6pPr>
              <a:defRPr sz="4500"/>
            </a:lvl6pPr>
            <a:lvl7pPr>
              <a:defRPr sz="4500"/>
            </a:lvl7pPr>
            <a:lvl8pPr>
              <a:defRPr sz="4500"/>
            </a:lvl8pPr>
            <a:lvl9pPr>
              <a:defRPr sz="4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6BABC-41F1-4656-A0DA-594C7814B477}"/>
              </a:ext>
            </a:extLst>
          </p:cNvPr>
          <p:cNvSpPr>
            <a:spLocks noGrp="1"/>
          </p:cNvSpPr>
          <p:nvPr>
            <p:ph type="body" sz="half" idx="2"/>
          </p:nvPr>
        </p:nvSpPr>
        <p:spPr>
          <a:xfrm>
            <a:off x="1889524" y="12070080"/>
            <a:ext cx="8847533" cy="22361316"/>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Edit Master text styles</a:t>
            </a:r>
          </a:p>
        </p:txBody>
      </p:sp>
      <p:sp>
        <p:nvSpPr>
          <p:cNvPr id="5" name="Date Placeholder 4">
            <a:extLst>
              <a:ext uri="{FF2B5EF4-FFF2-40B4-BE49-F238E27FC236}">
                <a16:creationId xmlns:a16="http://schemas.microsoft.com/office/drawing/2014/main" id="{E161BAB2-9C67-4E5A-8B45-3E2FC4689D01}"/>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6" name="Footer Placeholder 5">
            <a:extLst>
              <a:ext uri="{FF2B5EF4-FFF2-40B4-BE49-F238E27FC236}">
                <a16:creationId xmlns:a16="http://schemas.microsoft.com/office/drawing/2014/main" id="{0C5FE875-F44F-457F-8C5E-5A9FE1F54D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72044B-73A4-4CD8-8DAF-567B30DE1B13}"/>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7949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BC1A-10DC-4C09-8C94-D80495E468E2}"/>
              </a:ext>
            </a:extLst>
          </p:cNvPr>
          <p:cNvSpPr>
            <a:spLocks noGrp="1"/>
          </p:cNvSpPr>
          <p:nvPr>
            <p:ph type="title"/>
          </p:nvPr>
        </p:nvSpPr>
        <p:spPr>
          <a:xfrm>
            <a:off x="1889524" y="2682240"/>
            <a:ext cx="8847533" cy="9387840"/>
          </a:xfrm>
        </p:spPr>
        <p:txBody>
          <a:bodyPr anchor="b"/>
          <a:lstStyle>
            <a:lvl1pPr>
              <a:defRPr sz="7200"/>
            </a:lvl1pPr>
          </a:lstStyle>
          <a:p>
            <a:r>
              <a:rPr lang="en-US"/>
              <a:t>Click to edit Master title style</a:t>
            </a:r>
          </a:p>
        </p:txBody>
      </p:sp>
      <p:sp>
        <p:nvSpPr>
          <p:cNvPr id="3" name="Picture Placeholder 2">
            <a:extLst>
              <a:ext uri="{FF2B5EF4-FFF2-40B4-BE49-F238E27FC236}">
                <a16:creationId xmlns:a16="http://schemas.microsoft.com/office/drawing/2014/main" id="{81DA3929-B57A-4277-A26E-C97DB0D3DD3F}"/>
              </a:ext>
            </a:extLst>
          </p:cNvPr>
          <p:cNvSpPr>
            <a:spLocks noGrp="1"/>
          </p:cNvSpPr>
          <p:nvPr>
            <p:ph type="pic" idx="1"/>
          </p:nvPr>
        </p:nvSpPr>
        <p:spPr>
          <a:xfrm>
            <a:off x="11662173" y="5792896"/>
            <a:ext cx="13887450" cy="28591933"/>
          </a:xfrm>
        </p:spPr>
        <p:txBody>
          <a:bodyPr/>
          <a:lstStyle>
            <a:lvl1pPr marL="0" indent="0">
              <a:buNone/>
              <a:defRPr sz="7200"/>
            </a:lvl1pPr>
            <a:lvl2pPr marL="1028700" indent="0">
              <a:buNone/>
              <a:defRPr sz="6300"/>
            </a:lvl2pPr>
            <a:lvl3pPr marL="2057400" indent="0">
              <a:buNone/>
              <a:defRPr sz="5400"/>
            </a:lvl3pPr>
            <a:lvl4pPr marL="3086100" indent="0">
              <a:buNone/>
              <a:defRPr sz="4500"/>
            </a:lvl4pPr>
            <a:lvl5pPr marL="4114800" indent="0">
              <a:buNone/>
              <a:defRPr sz="4500"/>
            </a:lvl5pPr>
            <a:lvl6pPr marL="5143500" indent="0">
              <a:buNone/>
              <a:defRPr sz="4500"/>
            </a:lvl6pPr>
            <a:lvl7pPr marL="6172200" indent="0">
              <a:buNone/>
              <a:defRPr sz="4500"/>
            </a:lvl7pPr>
            <a:lvl8pPr marL="7200900" indent="0">
              <a:buNone/>
              <a:defRPr sz="4500"/>
            </a:lvl8pPr>
            <a:lvl9pPr marL="8229600" indent="0">
              <a:buNone/>
              <a:defRPr sz="4500"/>
            </a:lvl9pPr>
          </a:lstStyle>
          <a:p>
            <a:endParaRPr lang="en-US"/>
          </a:p>
        </p:txBody>
      </p:sp>
      <p:sp>
        <p:nvSpPr>
          <p:cNvPr id="4" name="Text Placeholder 3">
            <a:extLst>
              <a:ext uri="{FF2B5EF4-FFF2-40B4-BE49-F238E27FC236}">
                <a16:creationId xmlns:a16="http://schemas.microsoft.com/office/drawing/2014/main" id="{02FFED32-E893-4621-AB2D-64E6779F6BE4}"/>
              </a:ext>
            </a:extLst>
          </p:cNvPr>
          <p:cNvSpPr>
            <a:spLocks noGrp="1"/>
          </p:cNvSpPr>
          <p:nvPr>
            <p:ph type="body" sz="half" idx="2"/>
          </p:nvPr>
        </p:nvSpPr>
        <p:spPr>
          <a:xfrm>
            <a:off x="1889524" y="12070080"/>
            <a:ext cx="8847533" cy="22361316"/>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Edit Master text styles</a:t>
            </a:r>
          </a:p>
        </p:txBody>
      </p:sp>
      <p:sp>
        <p:nvSpPr>
          <p:cNvPr id="5" name="Date Placeholder 4">
            <a:extLst>
              <a:ext uri="{FF2B5EF4-FFF2-40B4-BE49-F238E27FC236}">
                <a16:creationId xmlns:a16="http://schemas.microsoft.com/office/drawing/2014/main" id="{73D4A963-E511-4609-B88C-871E59868408}"/>
              </a:ext>
            </a:extLst>
          </p:cNvPr>
          <p:cNvSpPr>
            <a:spLocks noGrp="1"/>
          </p:cNvSpPr>
          <p:nvPr>
            <p:ph type="dt" sz="half" idx="10"/>
          </p:nvPr>
        </p:nvSpPr>
        <p:spPr/>
        <p:txBody>
          <a:bodyPr/>
          <a:lstStyle/>
          <a:p>
            <a:fld id="{985D6BDF-9D0E-4E2B-85B8-D8F4790360C9}" type="datetimeFigureOut">
              <a:rPr lang="en-US" smtClean="0"/>
              <a:t>4/10/2026</a:t>
            </a:fld>
            <a:endParaRPr lang="en-US" dirty="0"/>
          </a:p>
        </p:txBody>
      </p:sp>
      <p:sp>
        <p:nvSpPr>
          <p:cNvPr id="6" name="Footer Placeholder 5">
            <a:extLst>
              <a:ext uri="{FF2B5EF4-FFF2-40B4-BE49-F238E27FC236}">
                <a16:creationId xmlns:a16="http://schemas.microsoft.com/office/drawing/2014/main" id="{B26A76B6-DB82-429A-B493-6DE7FEE4C0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3B640-C664-4863-BDDF-D3FE23B30D1E}"/>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4547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A2320-7051-4086-BE30-05F3CED99B81}"/>
              </a:ext>
            </a:extLst>
          </p:cNvPr>
          <p:cNvSpPr>
            <a:spLocks noGrp="1"/>
          </p:cNvSpPr>
          <p:nvPr>
            <p:ph type="title"/>
          </p:nvPr>
        </p:nvSpPr>
        <p:spPr>
          <a:xfrm>
            <a:off x="1885950" y="2142070"/>
            <a:ext cx="2366010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CB6650-51D1-4FB7-8D77-2EAACEEADF8A}"/>
              </a:ext>
            </a:extLst>
          </p:cNvPr>
          <p:cNvSpPr>
            <a:spLocks noGrp="1"/>
          </p:cNvSpPr>
          <p:nvPr>
            <p:ph type="body" idx="1"/>
          </p:nvPr>
        </p:nvSpPr>
        <p:spPr>
          <a:xfrm>
            <a:off x="1885950" y="10710333"/>
            <a:ext cx="2366010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0E7C8-7FF9-4C9C-8025-3CCF1F580193}"/>
              </a:ext>
            </a:extLst>
          </p:cNvPr>
          <p:cNvSpPr>
            <a:spLocks noGrp="1"/>
          </p:cNvSpPr>
          <p:nvPr>
            <p:ph type="dt" sz="half" idx="2"/>
          </p:nvPr>
        </p:nvSpPr>
        <p:spPr>
          <a:xfrm>
            <a:off x="1885950" y="37290589"/>
            <a:ext cx="6172200" cy="2142067"/>
          </a:xfrm>
          <a:prstGeom prst="rect">
            <a:avLst/>
          </a:prstGeom>
        </p:spPr>
        <p:txBody>
          <a:bodyPr vert="horz" lIns="91440" tIns="45720" rIns="91440" bIns="45720" rtlCol="0" anchor="ctr"/>
          <a:lstStyle>
            <a:lvl1pPr algn="l">
              <a:defRPr sz="2700">
                <a:solidFill>
                  <a:schemeClr val="tx1">
                    <a:tint val="75000"/>
                  </a:schemeClr>
                </a:solidFill>
              </a:defRPr>
            </a:lvl1pPr>
          </a:lstStyle>
          <a:p>
            <a:fld id="{985D6BDF-9D0E-4E2B-85B8-D8F4790360C9}" type="datetimeFigureOut">
              <a:rPr lang="en-US" smtClean="0"/>
              <a:t>4/10/2026</a:t>
            </a:fld>
            <a:endParaRPr lang="en-US" dirty="0"/>
          </a:p>
        </p:txBody>
      </p:sp>
      <p:sp>
        <p:nvSpPr>
          <p:cNvPr id="5" name="Footer Placeholder 4">
            <a:extLst>
              <a:ext uri="{FF2B5EF4-FFF2-40B4-BE49-F238E27FC236}">
                <a16:creationId xmlns:a16="http://schemas.microsoft.com/office/drawing/2014/main" id="{FAC26B8D-9A00-4784-BBA0-627D012CA801}"/>
              </a:ext>
            </a:extLst>
          </p:cNvPr>
          <p:cNvSpPr>
            <a:spLocks noGrp="1"/>
          </p:cNvSpPr>
          <p:nvPr>
            <p:ph type="ftr" sz="quarter" idx="3"/>
          </p:nvPr>
        </p:nvSpPr>
        <p:spPr>
          <a:xfrm>
            <a:off x="9086850" y="37290589"/>
            <a:ext cx="9258300" cy="2142067"/>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6772DF0-F4C0-44E8-9F72-FFC4534F3346}"/>
              </a:ext>
            </a:extLst>
          </p:cNvPr>
          <p:cNvSpPr>
            <a:spLocks noGrp="1"/>
          </p:cNvSpPr>
          <p:nvPr>
            <p:ph type="sldNum" sz="quarter" idx="4"/>
          </p:nvPr>
        </p:nvSpPr>
        <p:spPr>
          <a:xfrm>
            <a:off x="19373850" y="37290589"/>
            <a:ext cx="6172200" cy="2142067"/>
          </a:xfrm>
          <a:prstGeom prst="rect">
            <a:avLst/>
          </a:prstGeom>
        </p:spPr>
        <p:txBody>
          <a:bodyPr vert="horz" lIns="91440" tIns="45720" rIns="91440" bIns="45720" rtlCol="0" anchor="ctr"/>
          <a:lstStyle>
            <a:lvl1pPr algn="r">
              <a:defRPr sz="27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26304128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2"/>
          <p:cNvSpPr txBox="1">
            <a:spLocks noChangeArrowheads="1"/>
          </p:cNvSpPr>
          <p:nvPr/>
        </p:nvSpPr>
        <p:spPr bwMode="auto">
          <a:xfrm>
            <a:off x="0" y="309772"/>
            <a:ext cx="2743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182880" rIns="91440" bIns="9144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6000" dirty="0">
                <a:solidFill>
                  <a:schemeClr val="accent3">
                    <a:lumMod val="20000"/>
                    <a:lumOff val="80000"/>
                  </a:schemeClr>
                </a:solidFill>
                <a:latin typeface="+mn-lt"/>
              </a:rPr>
              <a:t>Recognizing Granulomatosis with Polyangiitis in the Setting of </a:t>
            </a:r>
          </a:p>
          <a:p>
            <a:pPr algn="ctr" eaLnBrk="1" hangingPunct="1"/>
            <a:r>
              <a:rPr lang="en-US" sz="6000" dirty="0">
                <a:solidFill>
                  <a:schemeClr val="accent3">
                    <a:lumMod val="20000"/>
                    <a:lumOff val="80000"/>
                  </a:schemeClr>
                </a:solidFill>
                <a:latin typeface="+mn-lt"/>
              </a:rPr>
              <a:t>Intranasal Cocaine Use with a Multidisciplinary Approach</a:t>
            </a:r>
          </a:p>
        </p:txBody>
      </p:sp>
      <p:sp>
        <p:nvSpPr>
          <p:cNvPr id="40" name="Text Box 123"/>
          <p:cNvSpPr txBox="1">
            <a:spLocks noChangeArrowheads="1"/>
          </p:cNvSpPr>
          <p:nvPr/>
        </p:nvSpPr>
        <p:spPr bwMode="auto">
          <a:xfrm>
            <a:off x="4043868" y="2370310"/>
            <a:ext cx="19819042"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91440" rIns="91440" bIns="9144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rtl="0" fontAlgn="base"/>
            <a:r>
              <a:rPr lang="en-US" sz="2800" dirty="0">
                <a:solidFill>
                  <a:schemeClr val="accent3">
                    <a:lumMod val="20000"/>
                    <a:lumOff val="80000"/>
                  </a:schemeClr>
                </a:solidFill>
                <a:latin typeface="+mn-lt"/>
              </a:rPr>
              <a:t>Elise Peyroux1, Hanna Almoaswes M.D.2, Keisha Patel1, Nadjel Opamen M.D.2, Sanjay Kamboj M.D.2 </a:t>
            </a:r>
          </a:p>
          <a:p>
            <a:pPr algn="ctr" rtl="0" fontAlgn="base"/>
            <a:endParaRPr lang="en-US" sz="2800" dirty="0">
              <a:solidFill>
                <a:schemeClr val="accent3">
                  <a:lumMod val="20000"/>
                  <a:lumOff val="80000"/>
                </a:schemeClr>
              </a:solidFill>
              <a:latin typeface="+mn-lt"/>
            </a:endParaRPr>
          </a:p>
          <a:p>
            <a:pPr algn="ctr" rtl="0" fontAlgn="base"/>
            <a:r>
              <a:rPr lang="en-US" sz="2800" dirty="0">
                <a:solidFill>
                  <a:schemeClr val="accent3">
                    <a:lumMod val="20000"/>
                    <a:lumOff val="80000"/>
                  </a:schemeClr>
                </a:solidFill>
                <a:latin typeface="+mn-lt"/>
              </a:rPr>
              <a:t>1School of Medicine, Louisiana State University Health Sciences Center, New Orleans, LA; </a:t>
            </a:r>
          </a:p>
          <a:p>
            <a:pPr algn="ctr" rtl="0" fontAlgn="base"/>
            <a:r>
              <a:rPr lang="en-US" sz="2800" dirty="0">
                <a:solidFill>
                  <a:schemeClr val="accent3">
                    <a:lumMod val="20000"/>
                    <a:lumOff val="80000"/>
                  </a:schemeClr>
                </a:solidFill>
                <a:latin typeface="+mn-lt"/>
              </a:rPr>
              <a:t>2Department of Medicine, Louisiana State University Health Sciences Center, New Orleans, LA </a:t>
            </a:r>
          </a:p>
        </p:txBody>
      </p:sp>
      <p:sp>
        <p:nvSpPr>
          <p:cNvPr id="41" name="TextBox 40"/>
          <p:cNvSpPr txBox="1"/>
          <p:nvPr/>
        </p:nvSpPr>
        <p:spPr>
          <a:xfrm>
            <a:off x="748829" y="36512902"/>
            <a:ext cx="2750625" cy="2677656"/>
          </a:xfrm>
          <a:prstGeom prst="rect">
            <a:avLst/>
          </a:prstGeom>
          <a:noFill/>
        </p:spPr>
        <p:txBody>
          <a:bodyPr wrap="none" rtlCol="0">
            <a:spAutoFit/>
          </a:bodyPr>
          <a:lstStyle/>
          <a:p>
            <a:pPr algn="l" rtl="0" fontAlgn="base"/>
            <a:r>
              <a:rPr lang="en-US" sz="2400" b="0" i="0" u="none" strike="noStrike" dirty="0">
                <a:solidFill>
                  <a:srgbClr val="000000"/>
                </a:solidFill>
                <a:effectLst/>
                <a:latin typeface="Calibri" panose="020F0502020204030204" pitchFamily="34" charset="0"/>
              </a:rPr>
              <a:t>Elise A. Peyroux</a:t>
            </a:r>
          </a:p>
          <a:p>
            <a:pPr algn="l" rtl="0" fontAlgn="base"/>
            <a:r>
              <a:rPr lang="en-US" sz="2400" dirty="0">
                <a:solidFill>
                  <a:srgbClr val="000000"/>
                </a:solidFill>
                <a:latin typeface="Calibri" panose="020F0502020204030204" pitchFamily="34" charset="0"/>
              </a:rPr>
              <a:t>epeyro@lsuhsc.edu</a:t>
            </a:r>
          </a:p>
          <a:p>
            <a:pPr algn="l" rtl="0" fontAlgn="base"/>
            <a:endParaRPr lang="en-US" sz="2400" dirty="0">
              <a:solidFill>
                <a:srgbClr val="000000"/>
              </a:solidFill>
              <a:latin typeface="Calibri" panose="020F0502020204030204" pitchFamily="34" charset="0"/>
            </a:endParaRPr>
          </a:p>
          <a:p>
            <a:pPr algn="l" rtl="0" fontAlgn="base"/>
            <a:r>
              <a:rPr lang="en-US" sz="2400" dirty="0">
                <a:solidFill>
                  <a:srgbClr val="000000"/>
                </a:solidFill>
                <a:latin typeface="Calibri" panose="020F0502020204030204" pitchFamily="34" charset="0"/>
              </a:rPr>
              <a:t>Dr. Sanjay Kamboj </a:t>
            </a:r>
          </a:p>
          <a:p>
            <a:pPr fontAlgn="base"/>
            <a:r>
              <a:rPr lang="en-US" sz="2400" dirty="0">
                <a:solidFill>
                  <a:srgbClr val="000000"/>
                </a:solidFill>
                <a:latin typeface="Calibri" panose="020F0502020204030204" pitchFamily="34" charset="0"/>
              </a:rPr>
              <a:t>skambo@lsuhsc.edu</a:t>
            </a:r>
          </a:p>
          <a:p>
            <a:pPr algn="l" rtl="0" fontAlgn="base"/>
            <a:endParaRPr lang="en-US" sz="2400" b="0" i="0" u="none" strike="noStrike" dirty="0">
              <a:solidFill>
                <a:srgbClr val="000000"/>
              </a:solidFill>
              <a:effectLst/>
              <a:latin typeface="Calibri" panose="020F0502020204030204" pitchFamily="34" charset="0"/>
            </a:endParaRPr>
          </a:p>
          <a:p>
            <a:pPr algn="l" rtl="0" fontAlgn="base"/>
            <a:endParaRPr lang="en-US" sz="2400" b="0" i="0" u="none" strike="noStrike" dirty="0">
              <a:solidFill>
                <a:srgbClr val="000000"/>
              </a:solidFill>
              <a:effectLst/>
              <a:latin typeface="Calibri" panose="020F0502020204030204" pitchFamily="34" charset="0"/>
            </a:endParaRPr>
          </a:p>
        </p:txBody>
      </p:sp>
      <p:sp>
        <p:nvSpPr>
          <p:cNvPr id="42" name="TextBox 41"/>
          <p:cNvSpPr txBox="1"/>
          <p:nvPr/>
        </p:nvSpPr>
        <p:spPr>
          <a:xfrm>
            <a:off x="748829" y="35774591"/>
            <a:ext cx="1983685" cy="769441"/>
          </a:xfrm>
          <a:prstGeom prst="rect">
            <a:avLst/>
          </a:prstGeom>
          <a:noFill/>
        </p:spPr>
        <p:txBody>
          <a:bodyPr wrap="none" rtlCol="0">
            <a:spAutoFit/>
          </a:bodyPr>
          <a:lstStyle/>
          <a:p>
            <a:r>
              <a:rPr lang="en-US" sz="4400" b="1" dirty="0"/>
              <a:t>Contact</a:t>
            </a:r>
          </a:p>
        </p:txBody>
      </p:sp>
      <p:sp>
        <p:nvSpPr>
          <p:cNvPr id="43" name="TextBox 42"/>
          <p:cNvSpPr txBox="1"/>
          <p:nvPr/>
        </p:nvSpPr>
        <p:spPr>
          <a:xfrm>
            <a:off x="4290470" y="36512902"/>
            <a:ext cx="16232704" cy="4231928"/>
          </a:xfrm>
          <a:prstGeom prst="rect">
            <a:avLst/>
          </a:prstGeom>
          <a:noFill/>
        </p:spPr>
        <p:txBody>
          <a:bodyPr wrap="square" tIns="91440" bIns="91440" numCol="1" spcCol="457200" rtlCol="0">
            <a:spAutoFit/>
          </a:bodyPr>
          <a:lstStyle/>
          <a:p>
            <a:pPr marL="342900" indent="-342900" fontAlgn="base">
              <a:buFont typeface="+mj-lt"/>
              <a:buAutoNum type="arabicPeriod"/>
            </a:pPr>
            <a:r>
              <a:rPr lang="en-US" sz="1750" dirty="0"/>
              <a:t>Lutalo, P. M., &amp; D'Cruz, D. P. (2014). Diagnosis and classification of granulomatosis with polyangiitis (aka Wegener's granulomatosis). </a:t>
            </a:r>
            <a:r>
              <a:rPr lang="en-US" sz="1750" i="1" dirty="0"/>
              <a:t>Journal of autoimmunity</a:t>
            </a:r>
            <a:r>
              <a:rPr lang="en-US" sz="1750" dirty="0"/>
              <a:t>, </a:t>
            </a:r>
            <a:r>
              <a:rPr lang="en-US" sz="1750" i="1" dirty="0"/>
              <a:t>48-49</a:t>
            </a:r>
            <a:r>
              <a:rPr lang="en-US" sz="1750" dirty="0"/>
              <a:t>, 94–98. </a:t>
            </a:r>
            <a:r>
              <a:rPr lang="en-US" sz="1750" u="sng" dirty="0"/>
              <a:t>https://doi.org/10.1016/j.jaut.2014.01.028</a:t>
            </a:r>
            <a:r>
              <a:rPr lang="en-US" sz="1750" dirty="0"/>
              <a:t> </a:t>
            </a:r>
          </a:p>
          <a:p>
            <a:pPr marL="342900" indent="-342900" fontAlgn="base">
              <a:buFont typeface="+mj-lt"/>
              <a:buAutoNum type="arabicPeriod"/>
            </a:pPr>
            <a:r>
              <a:rPr lang="en-US" sz="1750" dirty="0" err="1"/>
              <a:t>Kronbichler</a:t>
            </a:r>
            <a:r>
              <a:rPr lang="en-US" sz="1750" dirty="0"/>
              <a:t>, A., Bajema, I. M., </a:t>
            </a:r>
            <a:r>
              <a:rPr lang="en-US" sz="1750" dirty="0" err="1"/>
              <a:t>Bruchfeld</a:t>
            </a:r>
            <a:r>
              <a:rPr lang="en-US" sz="1750" dirty="0"/>
              <a:t>, A., Mastroianni Kirsztajn, G., &amp; Stone, J. H. (2024). Diagnosis and management of ANCA-associated vasculitis. </a:t>
            </a:r>
            <a:r>
              <a:rPr lang="en-US" sz="1750" i="1" dirty="0"/>
              <a:t>Lancet (London, England)</a:t>
            </a:r>
            <a:r>
              <a:rPr lang="en-US" sz="1750" dirty="0"/>
              <a:t>, </a:t>
            </a:r>
            <a:r>
              <a:rPr lang="en-US" sz="1750" i="1" dirty="0"/>
              <a:t>403</a:t>
            </a:r>
            <a:r>
              <a:rPr lang="en-US" sz="1750" dirty="0"/>
              <a:t>(10427), 683–698. </a:t>
            </a:r>
            <a:r>
              <a:rPr lang="en-US" sz="1750" u="sng" dirty="0"/>
              <a:t>https://doi.org/10.1016/S0140-6736(23)01736-1</a:t>
            </a:r>
            <a:r>
              <a:rPr lang="en-US" sz="1750" dirty="0"/>
              <a:t> </a:t>
            </a:r>
          </a:p>
          <a:p>
            <a:pPr marL="342900" indent="-342900" fontAlgn="base">
              <a:buFont typeface="+mj-lt"/>
              <a:buAutoNum type="arabicPeriod"/>
            </a:pPr>
            <a:r>
              <a:rPr lang="en-US" sz="1750" dirty="0" err="1"/>
              <a:t>Armengot</a:t>
            </a:r>
            <a:r>
              <a:rPr lang="en-US" sz="1750" dirty="0"/>
              <a:t> M, </a:t>
            </a:r>
            <a:r>
              <a:rPr lang="en-US" sz="1750" dirty="0" err="1"/>
              <a:t>Garćia-Lliberós</a:t>
            </a:r>
            <a:r>
              <a:rPr lang="en-US" sz="1750" dirty="0"/>
              <a:t> A, Gómez MJ, Navarro A, Martorell A. Sinonasal Involvement in Systemic Vasculitides and Cocaine-Induced Midline Destructive Lesions: Diagnostic Controversies. </a:t>
            </a:r>
            <a:r>
              <a:rPr lang="en-US" sz="1750" i="1" dirty="0"/>
              <a:t>Allergy &amp; Rhinology</a:t>
            </a:r>
            <a:r>
              <a:rPr lang="en-US" sz="1750" dirty="0"/>
              <a:t>. 2013;4(2). doi:</a:t>
            </a:r>
            <a:r>
              <a:rPr lang="en-US" sz="1750" u="sng" dirty="0"/>
              <a:t>10.2500/ar.2013.4.0051</a:t>
            </a:r>
            <a:r>
              <a:rPr lang="en-US" sz="1750" dirty="0"/>
              <a:t> </a:t>
            </a:r>
          </a:p>
          <a:p>
            <a:pPr marL="342900" indent="-342900" fontAlgn="base">
              <a:buFont typeface="+mj-lt"/>
              <a:buAutoNum type="arabicPeriod"/>
            </a:pPr>
            <a:r>
              <a:rPr lang="en-US" sz="1750" dirty="0"/>
              <a:t>Pendolino, A. L., </a:t>
            </a:r>
            <a:r>
              <a:rPr lang="en-US" sz="1750" dirty="0" err="1"/>
              <a:t>Benshetrit</a:t>
            </a:r>
            <a:r>
              <a:rPr lang="en-US" sz="1750" dirty="0"/>
              <a:t>, G., Navaratnam, A. V., To, C., Bandino, F., Scarpa, B., Kwame, I., Ludwig, D. R., McAdoo, S., Kuchai, R., Gane, S., Saleh, H., Pusey, C. D., Randhawa, P. S., &amp; Andrews, P. J. (2024). The role of ANCA in the management of cocaine-induced midline destructive lesions or ENT pseudo-granulomatosis with polyangiitis: a London </a:t>
            </a:r>
            <a:r>
              <a:rPr lang="en-US" sz="1750" dirty="0" err="1"/>
              <a:t>multicentre</a:t>
            </a:r>
            <a:r>
              <a:rPr lang="en-US" sz="1750" dirty="0"/>
              <a:t> case series. </a:t>
            </a:r>
            <a:r>
              <a:rPr lang="en-US" sz="1750" i="1" dirty="0"/>
              <a:t>The Laryngoscope</a:t>
            </a:r>
            <a:r>
              <a:rPr lang="en-US" sz="1750" dirty="0"/>
              <a:t>, </a:t>
            </a:r>
            <a:r>
              <a:rPr lang="en-US" sz="1750" i="1" dirty="0"/>
              <a:t>134</a:t>
            </a:r>
            <a:r>
              <a:rPr lang="en-US" sz="1750" dirty="0"/>
              <a:t>(6), 2609–2616. </a:t>
            </a:r>
            <a:r>
              <a:rPr lang="en-US" sz="1750" u="sng" dirty="0"/>
              <a:t>https://doi.org/10.1002/lary.31219</a:t>
            </a:r>
            <a:r>
              <a:rPr lang="en-US" sz="1750" dirty="0"/>
              <a:t> </a:t>
            </a:r>
          </a:p>
          <a:p>
            <a:pPr marL="342900" indent="-342900" fontAlgn="base">
              <a:buFont typeface="+mj-lt"/>
              <a:buAutoNum type="arabicPeriod"/>
            </a:pPr>
            <a:r>
              <a:rPr lang="en-US" sz="1750" dirty="0"/>
              <a:t>Iorio, L., Davanzo, F., </a:t>
            </a:r>
            <a:r>
              <a:rPr lang="en-US" sz="1750" dirty="0" err="1"/>
              <a:t>Cazzador</a:t>
            </a:r>
            <a:r>
              <a:rPr lang="en-US" sz="1750" dirty="0"/>
              <a:t>, D., </a:t>
            </a:r>
            <a:r>
              <a:rPr lang="en-US" sz="1750" dirty="0" err="1"/>
              <a:t>Codirenzi</a:t>
            </a:r>
            <a:r>
              <a:rPr lang="en-US" sz="1750" dirty="0"/>
              <a:t>, M., Fiorin, E., Zanatta, E., Nicolai, P., Doria, A., &amp; </a:t>
            </a:r>
            <a:r>
              <a:rPr lang="en-US" sz="1750" dirty="0" err="1"/>
              <a:t>Padoan</a:t>
            </a:r>
            <a:r>
              <a:rPr lang="en-US" sz="1750" dirty="0"/>
              <a:t>, R. (2024). Cocaine- and Levamisole-Induced Vasculitis: Defining the Spectrum of Autoimmune Manifestations. </a:t>
            </a:r>
            <a:r>
              <a:rPr lang="en-US" sz="1750" i="1" dirty="0"/>
              <a:t>Journal of clinical medicine</a:t>
            </a:r>
            <a:r>
              <a:rPr lang="en-US" sz="1750" dirty="0"/>
              <a:t>, </a:t>
            </a:r>
            <a:r>
              <a:rPr lang="en-US" sz="1750" i="1" dirty="0"/>
              <a:t>13</a:t>
            </a:r>
            <a:r>
              <a:rPr lang="en-US" sz="1750" dirty="0"/>
              <a:t>(17), 5116. </a:t>
            </a:r>
            <a:r>
              <a:rPr lang="en-US" sz="1750" u="sng" dirty="0"/>
              <a:t>https://doi.org/10.3390/jcm13175116</a:t>
            </a:r>
            <a:r>
              <a:rPr lang="en-US" sz="1750" dirty="0"/>
              <a:t> </a:t>
            </a:r>
          </a:p>
          <a:p>
            <a:pPr marL="342900" indent="-342900" fontAlgn="base">
              <a:buFont typeface="+mj-lt"/>
              <a:buAutoNum type="arabicPeriod"/>
            </a:pPr>
            <a:r>
              <a:rPr lang="en-US" sz="1750" dirty="0"/>
              <a:t>Major T, Nagy G, Szabó J, et al. Granulomatosis with polyangiitis or its mimic? A case report. </a:t>
            </a:r>
            <a:r>
              <a:rPr lang="en-US" sz="1750" i="1" dirty="0"/>
              <a:t>Journal of International Medical Research</a:t>
            </a:r>
            <a:r>
              <a:rPr lang="en-US" sz="1750" dirty="0"/>
              <a:t>. 2024;52(4). doi:</a:t>
            </a:r>
            <a:r>
              <a:rPr lang="en-US" sz="1750" u="sng" dirty="0"/>
              <a:t>10.1177/03000605241237876</a:t>
            </a:r>
            <a:r>
              <a:rPr lang="en-US" sz="1750" dirty="0"/>
              <a:t> </a:t>
            </a:r>
          </a:p>
          <a:p>
            <a:pPr marL="342900" indent="-342900" fontAlgn="base">
              <a:buFont typeface="+mj-lt"/>
              <a:buAutoNum type="arabicPeriod"/>
            </a:pPr>
            <a:endParaRPr lang="en-US" sz="1750" dirty="0"/>
          </a:p>
          <a:p>
            <a:pPr marL="342900" indent="-342900">
              <a:buFont typeface="+mj-lt"/>
              <a:buAutoNum type="arabicPeriod"/>
            </a:pPr>
            <a:endParaRPr lang="en-US" dirty="0"/>
          </a:p>
        </p:txBody>
      </p:sp>
      <p:sp>
        <p:nvSpPr>
          <p:cNvPr id="46" name="TextBox 45"/>
          <p:cNvSpPr txBox="1"/>
          <p:nvPr/>
        </p:nvSpPr>
        <p:spPr>
          <a:xfrm>
            <a:off x="4290470" y="35794896"/>
            <a:ext cx="2749663" cy="769441"/>
          </a:xfrm>
          <a:prstGeom prst="rect">
            <a:avLst/>
          </a:prstGeom>
          <a:noFill/>
        </p:spPr>
        <p:txBody>
          <a:bodyPr wrap="none" rtlCol="0">
            <a:spAutoFit/>
          </a:bodyPr>
          <a:lstStyle/>
          <a:p>
            <a:r>
              <a:rPr lang="en-US" sz="4400" b="1" dirty="0"/>
              <a:t>References</a:t>
            </a:r>
          </a:p>
        </p:txBody>
      </p:sp>
      <p:sp>
        <p:nvSpPr>
          <p:cNvPr id="47" name="Text Box 189"/>
          <p:cNvSpPr txBox="1">
            <a:spLocks noChangeArrowheads="1"/>
          </p:cNvSpPr>
          <p:nvPr/>
        </p:nvSpPr>
        <p:spPr bwMode="auto">
          <a:xfrm>
            <a:off x="833343" y="5682735"/>
            <a:ext cx="12781503" cy="10864513"/>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fontAlgn="base"/>
            <a:r>
              <a:rPr lang="en-US" dirty="0"/>
              <a:t>Granulomatosis with polyangiitis (GPA) is a rare, necrotizing small-vessel Antineutrophil Cytoplasmic Antibody (ANCA)-associated vasculitis, characterized by granulomatous inflammation primarily affecting the upper respiratory tract, lungs, and kidneys. It is strongly associated with proteinase-3 antineutrophil cytoplasmic antibodies (PR3-ANCA) and can be found in 70-90% of patients with generalized GPA, and around 60-70% of those with limited GPA without systemic involvement. Clinically, most commonly (90%) presents with upper airway involvement,  including chronic sinusitis, nasal congestion, epistaxis, and crusting</a:t>
            </a:r>
            <a:r>
              <a:rPr lang="en-US" baseline="30000" dirty="0"/>
              <a:t>1,2</a:t>
            </a:r>
            <a:r>
              <a:rPr lang="en-US" dirty="0"/>
              <a:t>. As disease systemically progresses, patients may develop nasal septal perforation with saddle-nose deformity, pulmonary nodules, hemoptysis, and glomerulonephritis. Diagnosis of GPA is based on a combination of clinical presentation, serologic testing, imaging, and histopathology, rather than a single definitive test. As stated, PR3-ANCA does have a high specificity for GPA, but it is not entirely diagnostic by itself. Histological findings of necrotizing granulomatous inflammation and vasculitis remain the gold standard when obtainable, though biopsy results may be nonspecific, particularly in limited disease. </a:t>
            </a:r>
          </a:p>
          <a:p>
            <a:pPr fontAlgn="base"/>
            <a:endParaRPr lang="en-US" dirty="0"/>
          </a:p>
          <a:p>
            <a:pPr fontAlgn="base"/>
            <a:r>
              <a:rPr lang="en-US" dirty="0"/>
              <a:t>A major diagnostic challenge arises from conditions that mimic GPA, particularly in patients presenting with isolated sinonasal involvement. One of the most important mimickers is cocaine-induced midline destructive lesions (CIMDL), also referred to as ENT pseudo-GPA. Chronic intranasal cocaine use can cause ischemia, mucosal necrosis, and progressive destruction of midline structures, leading to septal perforation and chronic sinusitis that are clinically and radiographically indistinguishable from GPA</a:t>
            </a:r>
            <a:r>
              <a:rPr lang="en-US" baseline="30000" dirty="0"/>
              <a:t>3,4</a:t>
            </a:r>
            <a:r>
              <a:rPr lang="en-US" dirty="0"/>
              <a:t>. To further enhance the challenge in deciphering the source of nasal destruction, cocaine use has also been associated with positive ANCA serologies, including PR3-ANCA, likely due to immune activation</a:t>
            </a:r>
            <a:r>
              <a:rPr lang="en-US" baseline="30000" dirty="0"/>
              <a:t>4,5</a:t>
            </a:r>
            <a:r>
              <a:rPr lang="en-US" dirty="0"/>
              <a:t>. This overlap in both clinical presentation and laboratory findings makes it particularly difficult to distinguish between true autoimmune vasculitis and drug-induced disease. </a:t>
            </a:r>
          </a:p>
          <a:p>
            <a:pPr fontAlgn="base"/>
            <a:endParaRPr lang="en-US" dirty="0"/>
          </a:p>
          <a:p>
            <a:pPr fontAlgn="base"/>
            <a:r>
              <a:rPr lang="en-US" dirty="0"/>
              <a:t>Accurate differentiation between GPA and cocaine-induced disease is critical because management strategies differ significantly. GPA requires prompt immunosuppressive therapy to prevent irreversible organ damage and reduce mortality, whereas cocaine-induced disease is primarily managed through cessation of exposure and supportive care. Misclassification may therefore lead to either unnecessary immunosuppression or delayed treatment of a potentially life-threatening vasculitis. </a:t>
            </a:r>
          </a:p>
        </p:txBody>
      </p:sp>
      <p:sp>
        <p:nvSpPr>
          <p:cNvPr id="48" name="Rectangle 47"/>
          <p:cNvSpPr/>
          <p:nvPr/>
        </p:nvSpPr>
        <p:spPr>
          <a:xfrm>
            <a:off x="833343" y="5042656"/>
            <a:ext cx="12801600" cy="64008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3">
                    <a:lumMod val="20000"/>
                    <a:lumOff val="80000"/>
                  </a:schemeClr>
                </a:solidFill>
              </a:rPr>
              <a:t>Introduction</a:t>
            </a:r>
          </a:p>
        </p:txBody>
      </p:sp>
      <p:sp>
        <p:nvSpPr>
          <p:cNvPr id="55" name="Rectangle 54"/>
          <p:cNvSpPr/>
          <p:nvPr/>
        </p:nvSpPr>
        <p:spPr>
          <a:xfrm>
            <a:off x="843468" y="16917199"/>
            <a:ext cx="12801600" cy="64008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3">
                    <a:lumMod val="20000"/>
                    <a:lumOff val="80000"/>
                  </a:schemeClr>
                </a:solidFill>
              </a:rPr>
              <a:t>Case Presentation</a:t>
            </a:r>
          </a:p>
        </p:txBody>
      </p:sp>
      <p:sp>
        <p:nvSpPr>
          <p:cNvPr id="56" name="Text Box 192"/>
          <p:cNvSpPr txBox="1">
            <a:spLocks noChangeArrowheads="1"/>
          </p:cNvSpPr>
          <p:nvPr/>
        </p:nvSpPr>
        <p:spPr bwMode="auto">
          <a:xfrm>
            <a:off x="13771021" y="20942705"/>
            <a:ext cx="12801600" cy="9171742"/>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fontAlgn="base"/>
            <a:r>
              <a:rPr lang="en-US" dirty="0"/>
              <a:t>This case highlights the diagnostic challenge of distinguishing granulomatosis with polyangiitis (GPA) from cocaine-induced midline destructive lesions (CIMDL). The patient’s 10-year history of intranasal cocaine use and presence of nasal septal perforation initially supported cocaine-induced disease, a known cause of sinonasal destruction due to vasoconstriction and ischemic injury. Additionally, cocaine exposure has been associated with ANCA positivity, including PR3, further complicating interpretation.  </a:t>
            </a:r>
          </a:p>
          <a:p>
            <a:pPr fontAlgn="base"/>
            <a:r>
              <a:rPr lang="en-US" dirty="0"/>
              <a:t>  </a:t>
            </a:r>
          </a:p>
          <a:p>
            <a:pPr fontAlgn="base"/>
            <a:r>
              <a:rPr lang="en-US" dirty="0"/>
              <a:t>Emerging evidence suggests that cocaine may not only mimic vasculitis but may also trigger or unmask ANCA-associated vasculitis in susceptible individuals. Proposed mechanisms include chronic mucosal injury leading to antigen exposure, immune dysregulation, and neutrophil activation with autoantibody formation. This may result in persistent or evolving ANCA positivity rather than the transient patterns more typically seen in isolated drug-induced disease. </a:t>
            </a:r>
          </a:p>
          <a:p>
            <a:pPr fontAlgn="base"/>
            <a:r>
              <a:rPr lang="en-US" dirty="0"/>
              <a:t>  </a:t>
            </a:r>
          </a:p>
          <a:p>
            <a:pPr fontAlgn="base"/>
            <a:r>
              <a:rPr lang="en-US" dirty="0"/>
              <a:t>However, several features raised concern for an underlying vasculitis process. The patient demonstrated persistently elevated PR3 antibodies, rather than transient serologic findings, along with progression of symptoms despite cessation of cocaine use prior to the initial ENT visit. She also developed new respiratory symptoms, including dyspnea and a single episode of hemoptysis, suggesting evolving systemic involvement. Notably, she lacked renal manifestations, but this does not exclude GPA, as limited disease may initially spare the kidneys. </a:t>
            </a:r>
          </a:p>
          <a:p>
            <a:pPr fontAlgn="base"/>
            <a:r>
              <a:rPr lang="en-US" dirty="0"/>
              <a:t>  </a:t>
            </a:r>
          </a:p>
          <a:p>
            <a:pPr fontAlgn="base"/>
            <a:r>
              <a:rPr lang="en-US" dirty="0"/>
              <a:t>This case demonstrates the risk of premature diagnostic anchoring in patients with known cocaine use. A key clinical takeaway is that cocaine use does not exclude ANCA-associated vasculitis. Instead, diagnosis should rely on longitudinal assessment, integrating clinical progression, repeat serologies, and multidisciplinary evaluation. Early recognition is critical, as delayed treatment of GPA can lead to irreversible organ damage, whereas cocaine-induced disease is managed with cessation alone. </a:t>
            </a:r>
          </a:p>
        </p:txBody>
      </p:sp>
      <p:sp>
        <p:nvSpPr>
          <p:cNvPr id="57" name="Rectangle 56"/>
          <p:cNvSpPr/>
          <p:nvPr/>
        </p:nvSpPr>
        <p:spPr>
          <a:xfrm>
            <a:off x="13771021" y="20302625"/>
            <a:ext cx="12801600" cy="64008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3">
                    <a:lumMod val="20000"/>
                    <a:lumOff val="80000"/>
                  </a:schemeClr>
                </a:solidFill>
              </a:rPr>
              <a:t>Discussion</a:t>
            </a:r>
          </a:p>
        </p:txBody>
      </p:sp>
      <p:sp>
        <p:nvSpPr>
          <p:cNvPr id="63" name="Text Box 190"/>
          <p:cNvSpPr txBox="1">
            <a:spLocks noChangeArrowheads="1"/>
          </p:cNvSpPr>
          <p:nvPr/>
        </p:nvSpPr>
        <p:spPr bwMode="auto">
          <a:xfrm>
            <a:off x="841450" y="17557279"/>
            <a:ext cx="12801600" cy="14588609"/>
          </a:xfrm>
          <a:prstGeom prst="rect">
            <a:avLst/>
          </a:prstGeom>
          <a:solidFill>
            <a:schemeClr val="bg1"/>
          </a:solidFill>
          <a:ln w="12700">
            <a:solidFill>
              <a:schemeClr val="accent1">
                <a:lumMod val="75000"/>
              </a:schemeClr>
            </a:solidFill>
          </a:ln>
          <a:effectLst/>
        </p:spPr>
        <p:txBody>
          <a:bodyPr lIns="182880" tIns="182880" rIns="182880" bIns="182880"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fontAlgn="base"/>
            <a:r>
              <a:rPr lang="en-US" dirty="0"/>
              <a:t>A 50-year-old woman with a history of hypertension and hyperlipidemia, and a social history notable for intranasal cocaine use for over a decade, presented to an otolaryngology clinic with progressive nasal obstruction, anosmia, rhinorrhea, facial pressure, and postnasal drip that had worsened over several years. Several years prior, she had undergone endoscopic sinus surgery for nasal polyps, with symptomatic improvement lasting only a few months. After discontinuing topical steroid therapy and being lost to follow-up, her symptoms gradually returned and progressed. At the time of presentation to otolaryngology, diagnostic nasal endoscopy demonstrated severe grade 4 bilateral nasal polyposis, diffuse mucosal edema with boggy turbinates and thick mucopurulent secretions, with a Lund–Kennedy score of 12, consistent with severe inflammatory disease. During this evaluation, a large nasal septal perforation was identified. In the context of her history, this finding was initially attributed to cocaine-induced midline destructive lesions (CIMDL). At this time, she was referred to Allergy/Immunology to manage chronic rhinitis for further evaluation. She was initiated on topical therapies, including corticosteroid nasal rinses. </a:t>
            </a:r>
          </a:p>
          <a:p>
            <a:pPr fontAlgn="base"/>
            <a:endParaRPr lang="en-US" dirty="0"/>
          </a:p>
          <a:p>
            <a:pPr fontAlgn="base"/>
            <a:r>
              <a:rPr lang="en-US" dirty="0"/>
              <a:t>Computed tomography of the Maxillofacial area with contrast was ordered and later revealed chronic sinusitis with probable pharyngeal polyposis and postsurgical changes from bilateral antrostomy. Histopathologic evaluation of sinonasal tissue showed necrotic inflammatory debris and granulation tissue, without evidence of fungal infection. Lab evaluation revealed elevated anti-proteinase 3 (PR3) antibody level (&gt;8.0), with negative myeloperoxidase (MPO) antibodies and initially negative c-ANCA and p-ANCA by immunofluorescence. Though the immunofluorescence pattern was negative, the positive antigen specific immunoassay result of PR3-ANCA was of concern for an ANCA-associated vasculitis, so the patient was referred to Rheumatology for evaluation of possible systemic inflammatory disease in the upcoming months.  </a:t>
            </a:r>
          </a:p>
          <a:p>
            <a:pPr fontAlgn="base"/>
            <a:endParaRPr lang="en-US" dirty="0"/>
          </a:p>
          <a:p>
            <a:pPr fontAlgn="base"/>
            <a:r>
              <a:rPr lang="en-US" dirty="0"/>
              <a:t>Over the ensuing weeks, serial ENT follow-up demonstrated objective improvement in endoscopic findings, with resolution of visible polyposis but persistent mucosal edema and secretions. Her Lund–Kennedy scores improved from 12 to 8 and subsequently to 6, reflecting decreasing but ongoing inflammatory activity. Despite improvement in sinonasal findings, she developed new lower respiratory symptoms, including intermittent dyspnea and chronic cough requiring bronchodilator use, along with a single episode of mild hemoptysis. At rheumatologic evaluation, repeat laboratory testing demonstrated persistent high-titer PR3 antibody elevation, with new development of positive p-ANCA, while MPO antibodies remained negative. There was no associated eosinophilia, and infectious workup was still negative. These evolving serologic findings further increased suspicion for ANCA-associated vasculitis, yet still not showing signs of renal involvement.  </a:t>
            </a:r>
          </a:p>
          <a:p>
            <a:pPr fontAlgn="base"/>
            <a:endParaRPr lang="en-US" dirty="0"/>
          </a:p>
          <a:p>
            <a:pPr fontAlgn="base"/>
            <a:r>
              <a:rPr lang="en-US" dirty="0"/>
              <a:t>Through a coordinated multidisciplinary approach involving otolaryngology, allergy/immunology, and rheumatology, and the combination of chronic refractory sinonasal disease, nasal septal perforation, persistent PR3 elevation, new pulmonary symptoms, and evolving p-ANCA serologies, the likelihood for limited granulomatosis with polyangiitis was high. The decision was made to initiate methotrexate with folic acid supplementation. Over subsequent weeks, the patient reported improvement in respiratory symptoms and overall clinical stability, and she continues to undergo close follow-up across specialties with plans for ongoing monitoring of symptoms and serologic markers.</a:t>
            </a:r>
          </a:p>
        </p:txBody>
      </p:sp>
      <p:sp>
        <p:nvSpPr>
          <p:cNvPr id="64" name="Rectangle 63"/>
          <p:cNvSpPr/>
          <p:nvPr/>
        </p:nvSpPr>
        <p:spPr>
          <a:xfrm>
            <a:off x="13765500" y="30203751"/>
            <a:ext cx="12801600" cy="64008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3">
                    <a:lumMod val="20000"/>
                    <a:lumOff val="80000"/>
                  </a:schemeClr>
                </a:solidFill>
              </a:rPr>
              <a:t>Conclusion</a:t>
            </a:r>
          </a:p>
        </p:txBody>
      </p:sp>
      <p:pic>
        <p:nvPicPr>
          <p:cNvPr id="12" name="Picture 11">
            <a:extLst>
              <a:ext uri="{FF2B5EF4-FFF2-40B4-BE49-F238E27FC236}">
                <a16:creationId xmlns:a16="http://schemas.microsoft.com/office/drawing/2014/main" id="{4313A01B-9D3F-7CDE-5014-7ACAA9147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6247" y="36867874"/>
            <a:ext cx="5769765" cy="2429375"/>
          </a:xfrm>
          <a:prstGeom prst="rect">
            <a:avLst/>
          </a:prstGeom>
        </p:spPr>
      </p:pic>
      <p:sp>
        <p:nvSpPr>
          <p:cNvPr id="20" name="Text Box 192">
            <a:extLst>
              <a:ext uri="{FF2B5EF4-FFF2-40B4-BE49-F238E27FC236}">
                <a16:creationId xmlns:a16="http://schemas.microsoft.com/office/drawing/2014/main" id="{4082440E-D201-CDE7-D807-4D28B83F4CE6}"/>
              </a:ext>
            </a:extLst>
          </p:cNvPr>
          <p:cNvSpPr txBox="1">
            <a:spLocks noChangeArrowheads="1"/>
          </p:cNvSpPr>
          <p:nvPr/>
        </p:nvSpPr>
        <p:spPr bwMode="auto">
          <a:xfrm>
            <a:off x="13765500" y="30815256"/>
            <a:ext cx="12801600" cy="4770537"/>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fontAlgn="base"/>
            <a:r>
              <a:rPr lang="en-US" dirty="0"/>
              <a:t>Granulomatosis with polyangiitis (GPA) remains a critical do-not-miss diagnosis, particularly when presenting with destructive sinonasal disease. This case emphasizes that even in patients with a clear alternative explanation, such as intranasal cocaine use, clinicians must keep their differential diagnosis broad until disease pathophysiology is truly confirmed.  </a:t>
            </a:r>
          </a:p>
          <a:p>
            <a:pPr fontAlgn="base"/>
            <a:r>
              <a:rPr lang="en-US" dirty="0"/>
              <a:t>  </a:t>
            </a:r>
          </a:p>
          <a:p>
            <a:pPr fontAlgn="base"/>
            <a:r>
              <a:rPr lang="en-US" dirty="0"/>
              <a:t>In regions where cocaine use is prevalent, there is an increased risk of potential bias, leading to missed or delayed recognition of GPA. Awareness across multiple specialties, including ENT, allergy/immunology, rheumatology, and primary care, is essential to ensure timely referral, appropriate workup, and early treatment. Ultimately, recognizing GPA requires looking beyond a single risk factor and instead focusing on the overall clinical trajectory, ensuring that subtle but significant patterns are not overlooked. While prior case reports have highlighted this diagnostic overlap, the accumulation of additional cases remains important to expand the evidence base and support future investigations, including case series and broader analyses</a:t>
            </a:r>
            <a:r>
              <a:rPr lang="en-US" baseline="30000" dirty="0"/>
              <a:t>6</a:t>
            </a:r>
            <a:r>
              <a:rPr lang="en-US" dirty="0"/>
              <a:t>. </a:t>
            </a:r>
          </a:p>
        </p:txBody>
      </p:sp>
      <p:pic>
        <p:nvPicPr>
          <p:cNvPr id="26" name="Picture 25">
            <a:extLst>
              <a:ext uri="{FF2B5EF4-FFF2-40B4-BE49-F238E27FC236}">
                <a16:creationId xmlns:a16="http://schemas.microsoft.com/office/drawing/2014/main" id="{66E8979C-61ED-143C-AB71-685BC25A748A}"/>
              </a:ext>
            </a:extLst>
          </p:cNvPr>
          <p:cNvPicPr>
            <a:picLocks noChangeAspect="1"/>
          </p:cNvPicPr>
          <p:nvPr/>
        </p:nvPicPr>
        <p:blipFill>
          <a:blip r:embed="rId3"/>
          <a:srcRect l="7111" t="6196" r="4985" b="28262"/>
          <a:stretch>
            <a:fillRect/>
          </a:stretch>
        </p:blipFill>
        <p:spPr>
          <a:xfrm>
            <a:off x="20166300" y="10218206"/>
            <a:ext cx="6279822" cy="4062651"/>
          </a:xfrm>
          <a:prstGeom prst="rect">
            <a:avLst/>
          </a:prstGeom>
        </p:spPr>
      </p:pic>
      <p:pic>
        <p:nvPicPr>
          <p:cNvPr id="34" name="Picture 33">
            <a:extLst>
              <a:ext uri="{FF2B5EF4-FFF2-40B4-BE49-F238E27FC236}">
                <a16:creationId xmlns:a16="http://schemas.microsoft.com/office/drawing/2014/main" id="{88F796BC-3E22-7BE9-26AC-4463D79BCB3A}"/>
              </a:ext>
            </a:extLst>
          </p:cNvPr>
          <p:cNvPicPr>
            <a:picLocks noChangeAspect="1"/>
          </p:cNvPicPr>
          <p:nvPr/>
        </p:nvPicPr>
        <p:blipFill>
          <a:blip r:embed="rId4"/>
          <a:srcRect t="10509" r="6777" b="36878"/>
          <a:stretch>
            <a:fillRect/>
          </a:stretch>
        </p:blipFill>
        <p:spPr>
          <a:xfrm>
            <a:off x="13765500" y="10247796"/>
            <a:ext cx="6279823" cy="4066605"/>
          </a:xfrm>
          <a:prstGeom prst="rect">
            <a:avLst/>
          </a:prstGeom>
        </p:spPr>
      </p:pic>
      <p:pic>
        <p:nvPicPr>
          <p:cNvPr id="67" name="Picture 66">
            <a:extLst>
              <a:ext uri="{FF2B5EF4-FFF2-40B4-BE49-F238E27FC236}">
                <a16:creationId xmlns:a16="http://schemas.microsoft.com/office/drawing/2014/main" id="{6A721FCE-3A2C-6F6A-8776-65589F8A0661}"/>
              </a:ext>
            </a:extLst>
          </p:cNvPr>
          <p:cNvPicPr>
            <a:picLocks noChangeAspect="1"/>
          </p:cNvPicPr>
          <p:nvPr/>
        </p:nvPicPr>
        <p:blipFill>
          <a:blip r:embed="rId5"/>
          <a:srcRect r="13171"/>
          <a:stretch>
            <a:fillRect/>
          </a:stretch>
        </p:blipFill>
        <p:spPr>
          <a:xfrm>
            <a:off x="2286000" y="32374544"/>
            <a:ext cx="6811775" cy="2956797"/>
          </a:xfrm>
          <a:prstGeom prst="rect">
            <a:avLst/>
          </a:prstGeom>
          <a:noFill/>
          <a:ln>
            <a:solidFill>
              <a:schemeClr val="tx1"/>
            </a:solidFill>
          </a:ln>
        </p:spPr>
      </p:pic>
      <p:pic>
        <p:nvPicPr>
          <p:cNvPr id="1035" name="Picture 11">
            <a:extLst>
              <a:ext uri="{FF2B5EF4-FFF2-40B4-BE49-F238E27FC236}">
                <a16:creationId xmlns:a16="http://schemas.microsoft.com/office/drawing/2014/main" id="{F7CF4DB8-F3F0-B655-4D95-E5F5766EF1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88857" y="4974531"/>
            <a:ext cx="2828198" cy="212114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CBCACD59-693C-089D-5010-BA95156162CC}"/>
              </a:ext>
            </a:extLst>
          </p:cNvPr>
          <p:cNvSpPr txBox="1"/>
          <p:nvPr/>
        </p:nvSpPr>
        <p:spPr>
          <a:xfrm>
            <a:off x="13753531" y="14379759"/>
            <a:ext cx="12781503" cy="923330"/>
          </a:xfrm>
          <a:prstGeom prst="rect">
            <a:avLst/>
          </a:prstGeom>
          <a:solidFill>
            <a:srgbClr val="F4ECB8"/>
          </a:solidFill>
          <a:ln>
            <a:solidFill>
              <a:schemeClr val="tx1"/>
            </a:solidFill>
          </a:ln>
        </p:spPr>
        <p:txBody>
          <a:bodyPr wrap="square" rtlCol="0">
            <a:spAutoFit/>
          </a:bodyPr>
          <a:lstStyle/>
          <a:p>
            <a:pPr algn="ctr"/>
            <a:r>
              <a:rPr lang="en-US" b="1" dirty="0">
                <a:latin typeface="Courier New" panose="02070309020205020404" pitchFamily="49" charset="0"/>
                <a:cs typeface="Courier New" panose="02070309020205020404" pitchFamily="49" charset="0"/>
              </a:rPr>
              <a:t>IMPRESSION:</a:t>
            </a:r>
          </a:p>
          <a:p>
            <a:pPr algn="ctr"/>
            <a:r>
              <a:rPr lang="en-US" b="1" dirty="0">
                <a:latin typeface="Courier New" panose="02070309020205020404" pitchFamily="49" charset="0"/>
                <a:cs typeface="Courier New" panose="02070309020205020404" pitchFamily="49" charset="0"/>
              </a:rPr>
              <a:t>Chronic sinusitis, Post surgical changes of bilateral antrostomy, </a:t>
            </a:r>
          </a:p>
          <a:p>
            <a:pPr algn="ctr"/>
            <a:r>
              <a:rPr lang="en-US" b="1" dirty="0">
                <a:latin typeface="Courier New" panose="02070309020205020404" pitchFamily="49" charset="0"/>
                <a:cs typeface="Courier New" panose="02070309020205020404" pitchFamily="49" charset="0"/>
              </a:rPr>
              <a:t>Sinonasal polyps, Probable pharyngeal polyposis </a:t>
            </a:r>
          </a:p>
        </p:txBody>
      </p:sp>
      <p:pic>
        <p:nvPicPr>
          <p:cNvPr id="77" name="Picture 76">
            <a:extLst>
              <a:ext uri="{FF2B5EF4-FFF2-40B4-BE49-F238E27FC236}">
                <a16:creationId xmlns:a16="http://schemas.microsoft.com/office/drawing/2014/main" id="{31BE8389-B175-8897-3381-2D2A4781B79B}"/>
              </a:ext>
            </a:extLst>
          </p:cNvPr>
          <p:cNvPicPr>
            <a:picLocks noChangeAspect="1"/>
          </p:cNvPicPr>
          <p:nvPr/>
        </p:nvPicPr>
        <p:blipFill>
          <a:blip r:embed="rId7"/>
          <a:stretch>
            <a:fillRect/>
          </a:stretch>
        </p:blipFill>
        <p:spPr>
          <a:xfrm>
            <a:off x="22406602" y="7244658"/>
            <a:ext cx="3192709" cy="1954603"/>
          </a:xfrm>
          <a:prstGeom prst="rect">
            <a:avLst/>
          </a:prstGeom>
          <a:ln>
            <a:solidFill>
              <a:schemeClr val="tx1"/>
            </a:solidFill>
          </a:ln>
        </p:spPr>
      </p:pic>
      <p:sp>
        <p:nvSpPr>
          <p:cNvPr id="82" name="TextBox 81">
            <a:extLst>
              <a:ext uri="{FF2B5EF4-FFF2-40B4-BE49-F238E27FC236}">
                <a16:creationId xmlns:a16="http://schemas.microsoft.com/office/drawing/2014/main" id="{AE379F8A-7D5C-0F52-0192-A55EA8EFDFB2}"/>
              </a:ext>
            </a:extLst>
          </p:cNvPr>
          <p:cNvSpPr txBox="1"/>
          <p:nvPr/>
        </p:nvSpPr>
        <p:spPr>
          <a:xfrm>
            <a:off x="9525000" y="33072997"/>
            <a:ext cx="2971800" cy="1477328"/>
          </a:xfrm>
          <a:prstGeom prst="rect">
            <a:avLst/>
          </a:prstGeom>
          <a:noFill/>
        </p:spPr>
        <p:txBody>
          <a:bodyPr wrap="square" rtlCol="0">
            <a:spAutoFit/>
          </a:bodyPr>
          <a:lstStyle/>
          <a:p>
            <a:r>
              <a:rPr lang="en-US" b="1" dirty="0"/>
              <a:t>Figure 1: </a:t>
            </a:r>
            <a:r>
              <a:rPr lang="en-US" dirty="0"/>
              <a:t>Lab Results from the Anti-Neutrophil Cytoplasmic Antibody panel. Elevated anti-proteinase 3 (PR3) antibody level (&gt;8.0). </a:t>
            </a:r>
          </a:p>
        </p:txBody>
      </p:sp>
      <p:sp>
        <p:nvSpPr>
          <p:cNvPr id="85" name="TextBox 84">
            <a:extLst>
              <a:ext uri="{FF2B5EF4-FFF2-40B4-BE49-F238E27FC236}">
                <a16:creationId xmlns:a16="http://schemas.microsoft.com/office/drawing/2014/main" id="{5592D052-692B-B331-310D-E3E2B556F24C}"/>
              </a:ext>
            </a:extLst>
          </p:cNvPr>
          <p:cNvSpPr txBox="1"/>
          <p:nvPr/>
        </p:nvSpPr>
        <p:spPr>
          <a:xfrm>
            <a:off x="13773851" y="9473560"/>
            <a:ext cx="7082838" cy="646331"/>
          </a:xfrm>
          <a:prstGeom prst="rect">
            <a:avLst/>
          </a:prstGeom>
          <a:noFill/>
        </p:spPr>
        <p:txBody>
          <a:bodyPr wrap="square" rtlCol="0">
            <a:spAutoFit/>
          </a:bodyPr>
          <a:lstStyle/>
          <a:p>
            <a:r>
              <a:rPr lang="en-US" b="1" dirty="0"/>
              <a:t>Table 1: </a:t>
            </a:r>
            <a:r>
              <a:rPr lang="en-US" dirty="0"/>
              <a:t>Lund-Kennedy Endoscopy Score </a:t>
            </a:r>
          </a:p>
          <a:p>
            <a:endParaRPr lang="en-US" dirty="0"/>
          </a:p>
        </p:txBody>
      </p:sp>
      <p:sp>
        <p:nvSpPr>
          <p:cNvPr id="87" name="TextBox 86">
            <a:extLst>
              <a:ext uri="{FF2B5EF4-FFF2-40B4-BE49-F238E27FC236}">
                <a16:creationId xmlns:a16="http://schemas.microsoft.com/office/drawing/2014/main" id="{FA31ED0D-1F4D-EE68-9B6E-D4EA4135E43A}"/>
              </a:ext>
            </a:extLst>
          </p:cNvPr>
          <p:cNvSpPr txBox="1"/>
          <p:nvPr/>
        </p:nvSpPr>
        <p:spPr>
          <a:xfrm>
            <a:off x="23893390" y="16834982"/>
            <a:ext cx="1750385" cy="2862322"/>
          </a:xfrm>
          <a:prstGeom prst="rect">
            <a:avLst/>
          </a:prstGeom>
          <a:noFill/>
        </p:spPr>
        <p:txBody>
          <a:bodyPr wrap="square" rtlCol="0">
            <a:spAutoFit/>
          </a:bodyPr>
          <a:lstStyle/>
          <a:p>
            <a:r>
              <a:rPr lang="en-US" b="1" dirty="0"/>
              <a:t>Table 2: </a:t>
            </a:r>
            <a:r>
              <a:rPr lang="en-US" dirty="0"/>
              <a:t>Comparison Table of Granulomatosis with Polyangiitis (GPA) to Cocaine-Induced Midline Destructive Lesions (CIMDL).  </a:t>
            </a:r>
          </a:p>
        </p:txBody>
      </p:sp>
      <p:sp>
        <p:nvSpPr>
          <p:cNvPr id="92" name="TextBox 91">
            <a:extLst>
              <a:ext uri="{FF2B5EF4-FFF2-40B4-BE49-F238E27FC236}">
                <a16:creationId xmlns:a16="http://schemas.microsoft.com/office/drawing/2014/main" id="{91FCDA0F-0498-5028-E254-2E4CC9F606C0}"/>
              </a:ext>
            </a:extLst>
          </p:cNvPr>
          <p:cNvSpPr txBox="1"/>
          <p:nvPr/>
        </p:nvSpPr>
        <p:spPr>
          <a:xfrm>
            <a:off x="22126093" y="9194238"/>
            <a:ext cx="4114714" cy="646331"/>
          </a:xfrm>
          <a:prstGeom prst="rect">
            <a:avLst/>
          </a:prstGeom>
          <a:noFill/>
        </p:spPr>
        <p:txBody>
          <a:bodyPr wrap="square">
            <a:spAutoFit/>
          </a:bodyPr>
          <a:lstStyle/>
          <a:p>
            <a:r>
              <a:rPr lang="en-US" b="1" dirty="0"/>
              <a:t>Figure 2:</a:t>
            </a:r>
            <a:r>
              <a:rPr lang="en-US" dirty="0"/>
              <a:t> Endoscopic View of Nasal Polyp </a:t>
            </a:r>
          </a:p>
          <a:p>
            <a:r>
              <a:rPr lang="en-US" b="1" dirty="0"/>
              <a:t>Figure 3</a:t>
            </a:r>
            <a:r>
              <a:rPr lang="en-US" dirty="0"/>
              <a:t>: Biopsy results of Sinus Contents</a:t>
            </a:r>
          </a:p>
        </p:txBody>
      </p:sp>
      <p:sp>
        <p:nvSpPr>
          <p:cNvPr id="94" name="TextBox 93">
            <a:extLst>
              <a:ext uri="{FF2B5EF4-FFF2-40B4-BE49-F238E27FC236}">
                <a16:creationId xmlns:a16="http://schemas.microsoft.com/office/drawing/2014/main" id="{204C59BB-9D28-4F53-2E05-6A75C769B6F7}"/>
              </a:ext>
            </a:extLst>
          </p:cNvPr>
          <p:cNvSpPr txBox="1"/>
          <p:nvPr/>
        </p:nvSpPr>
        <p:spPr>
          <a:xfrm>
            <a:off x="13716000" y="15262079"/>
            <a:ext cx="3429000" cy="646331"/>
          </a:xfrm>
          <a:prstGeom prst="rect">
            <a:avLst/>
          </a:prstGeom>
          <a:noFill/>
        </p:spPr>
        <p:txBody>
          <a:bodyPr wrap="square">
            <a:spAutoFit/>
          </a:bodyPr>
          <a:lstStyle/>
          <a:p>
            <a:r>
              <a:rPr lang="en-US" b="1" dirty="0"/>
              <a:t>Figure 4 &amp; Figure 5</a:t>
            </a:r>
            <a:r>
              <a:rPr lang="en-US" dirty="0"/>
              <a:t>: CT of the Maxillofacial area with contrast </a:t>
            </a:r>
          </a:p>
        </p:txBody>
      </p:sp>
      <p:pic>
        <p:nvPicPr>
          <p:cNvPr id="11" name="Picture 10">
            <a:extLst>
              <a:ext uri="{FF2B5EF4-FFF2-40B4-BE49-F238E27FC236}">
                <a16:creationId xmlns:a16="http://schemas.microsoft.com/office/drawing/2014/main" id="{6AB6572D-E4E2-8AF2-2713-45EB63B2F7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39282" y="5015035"/>
            <a:ext cx="7974602" cy="4485714"/>
          </a:xfrm>
          <a:prstGeom prst="rect">
            <a:avLst/>
          </a:prstGeom>
        </p:spPr>
      </p:pic>
      <p:pic>
        <p:nvPicPr>
          <p:cNvPr id="23" name="Picture 22">
            <a:extLst>
              <a:ext uri="{FF2B5EF4-FFF2-40B4-BE49-F238E27FC236}">
                <a16:creationId xmlns:a16="http://schemas.microsoft.com/office/drawing/2014/main" id="{D2BEECE2-CD52-30E8-8EAC-C4FCDA5849AB}"/>
              </a:ext>
            </a:extLst>
          </p:cNvPr>
          <p:cNvPicPr>
            <a:picLocks noChangeAspect="1"/>
          </p:cNvPicPr>
          <p:nvPr/>
        </p:nvPicPr>
        <p:blipFill>
          <a:blip r:embed="rId9" cstate="print">
            <a:extLst>
              <a:ext uri="{28A0092B-C50C-407E-A947-70E740481C1C}">
                <a14:useLocalDpi xmlns:a14="http://schemas.microsoft.com/office/drawing/2010/main" val="0"/>
              </a:ext>
            </a:extLst>
          </a:blip>
          <a:srcRect r="1402" b="14712"/>
          <a:stretch>
            <a:fillRect/>
          </a:stretch>
        </p:blipFill>
        <p:spPr>
          <a:xfrm>
            <a:off x="15468600" y="16021095"/>
            <a:ext cx="8201550" cy="3990581"/>
          </a:xfrm>
          <a:prstGeom prst="rect">
            <a:avLst/>
          </a:prstGeom>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32E62"/>
      </a:dk2>
      <a:lt2>
        <a:srgbClr val="EAE5EB"/>
      </a:lt2>
      <a:accent1>
        <a:srgbClr val="665EB8"/>
      </a:accent1>
      <a:accent2>
        <a:srgbClr val="D7BBED"/>
      </a:accent2>
      <a:accent3>
        <a:srgbClr val="665EB8"/>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5BCC1DD97BDF41BB49C51E60384515" ma:contentTypeVersion="16" ma:contentTypeDescription="Create a new document." ma:contentTypeScope="" ma:versionID="67c99d1aa328fec560b31a8c3e33e80d">
  <xsd:schema xmlns:xsd="http://www.w3.org/2001/XMLSchema" xmlns:xs="http://www.w3.org/2001/XMLSchema" xmlns:p="http://schemas.microsoft.com/office/2006/metadata/properties" xmlns:ns3="43ce1187-5bf1-4b33-b399-c323ce656b31" xmlns:ns4="24479447-c0b8-474a-b99b-efa6a3cb4718" targetNamespace="http://schemas.microsoft.com/office/2006/metadata/properties" ma:root="true" ma:fieldsID="f2545db08311a794e9a4b42381f2169f" ns3:_="" ns4:_="">
    <xsd:import namespace="43ce1187-5bf1-4b33-b399-c323ce656b31"/>
    <xsd:import namespace="24479447-c0b8-474a-b99b-efa6a3cb471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4:SharedWithUsers" minOccurs="0"/>
                <xsd:element ref="ns4:SharedWithDetails" minOccurs="0"/>
                <xsd:element ref="ns4:SharingHintHash" minOccurs="0"/>
                <xsd:element ref="ns3:MediaServiceSearchPropertie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e1187-5bf1-4b33-b399-c323ce656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479447-c0b8-474a-b99b-efa6a3cb47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3ce1187-5bf1-4b33-b399-c323ce656b31" xsi:nil="true"/>
  </documentManagement>
</p:properties>
</file>

<file path=customXml/itemProps1.xml><?xml version="1.0" encoding="utf-8"?>
<ds:datastoreItem xmlns:ds="http://schemas.openxmlformats.org/officeDocument/2006/customXml" ds:itemID="{DADF6DF2-B9C1-4EE0-A964-DB50AA1DFDA5}">
  <ds:schemaRefs>
    <ds:schemaRef ds:uri="http://schemas.microsoft.com/sharepoint/v3/contenttype/forms"/>
  </ds:schemaRefs>
</ds:datastoreItem>
</file>

<file path=customXml/itemProps2.xml><?xml version="1.0" encoding="utf-8"?>
<ds:datastoreItem xmlns:ds="http://schemas.openxmlformats.org/officeDocument/2006/customXml" ds:itemID="{F6C64CB3-20D1-4D0D-B62D-D87F5401D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e1187-5bf1-4b33-b399-c323ce656b31"/>
    <ds:schemaRef ds:uri="24479447-c0b8-474a-b99b-efa6a3cb47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55AF64-66E1-4E51-AC55-A823732308A3}">
  <ds:schemaRefs>
    <ds:schemaRef ds:uri="http://purl.org/dc/dcmitype/"/>
    <ds:schemaRef ds:uri="http://schemas.microsoft.com/office/2006/metadata/properties"/>
    <ds:schemaRef ds:uri="http://purl.org/dc/terms/"/>
    <ds:schemaRef ds:uri="24479447-c0b8-474a-b99b-efa6a3cb4718"/>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3ce1187-5bf1-4b33-b399-c323ce656b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3260</TotalTime>
  <Words>1990</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Courier New</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44x30</dc:title>
  <dc:creator>Jay Larson</dc:creator>
  <dc:description>Quality poster printing
www.genigraphics.com
1-800-790-4001</dc:description>
  <cp:lastModifiedBy>Elise Peyroux</cp:lastModifiedBy>
  <cp:revision>91</cp:revision>
  <cp:lastPrinted>2013-02-12T02:21:55Z</cp:lastPrinted>
  <dcterms:created xsi:type="dcterms:W3CDTF">2013-02-10T21:14:48Z</dcterms:created>
  <dcterms:modified xsi:type="dcterms:W3CDTF">2026-04-10T19:44:34Z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0x010100F05BCC1DD97BDF41BB49C51E60384515</vt:lpwstr>
  </property>
</Properties>
</file>