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8" r:id="rId2"/>
  </p:sldIdLst>
  <p:sldSz cx="38404800" cy="384048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13" userDrawn="1">
          <p15:clr>
            <a:srgbClr val="A4A3A4"/>
          </p15:clr>
        </p15:guide>
        <p15:guide id="2" pos="20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4FF"/>
    <a:srgbClr val="B72317"/>
    <a:srgbClr val="66FFFF"/>
    <a:srgbClr val="66FF33"/>
    <a:srgbClr val="FF3300"/>
    <a:srgbClr val="D8E0E0"/>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4" autoAdjust="0"/>
    <p:restoredTop sz="94672" autoAdjust="0"/>
  </p:normalViewPr>
  <p:slideViewPr>
    <p:cSldViewPr>
      <p:cViewPr varScale="1">
        <p:scale>
          <a:sx n="18" d="100"/>
          <a:sy n="18" d="100"/>
        </p:scale>
        <p:origin x="344" y="480"/>
      </p:cViewPr>
      <p:guideLst>
        <p:guide orient="horz" pos="1613"/>
        <p:guide pos="2045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3319463" y="492125"/>
            <a:ext cx="261461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404654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1022"/>
            <a:ext cx="32644080" cy="8231505"/>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lvl1pPr>
            <a:lvl2pPr marL="410072" indent="0" algn="ctr">
              <a:buNone/>
              <a:defRPr/>
            </a:lvl2pPr>
            <a:lvl3pPr marL="820146" indent="0" algn="ctr">
              <a:buNone/>
              <a:defRPr/>
            </a:lvl3pPr>
            <a:lvl4pPr marL="1230219" indent="0" algn="ctr">
              <a:buNone/>
              <a:defRPr/>
            </a:lvl4pPr>
            <a:lvl5pPr marL="1640289" indent="0" algn="ctr">
              <a:buNone/>
              <a:defRPr/>
            </a:lvl5pPr>
            <a:lvl6pPr marL="2050362" indent="0" algn="ctr">
              <a:buNone/>
              <a:defRPr/>
            </a:lvl6pPr>
            <a:lvl7pPr marL="2460436" indent="0" algn="ctr">
              <a:buNone/>
              <a:defRPr/>
            </a:lvl7pPr>
            <a:lvl8pPr marL="2870508" indent="0" algn="ctr">
              <a:buNone/>
              <a:defRPr/>
            </a:lvl8pPr>
            <a:lvl9pPr marL="328058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934403" y="45724"/>
            <a:ext cx="8730788" cy="340918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615" y="45724"/>
            <a:ext cx="26078412" cy="34091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83579" y="45727"/>
            <a:ext cx="29637644" cy="3966209"/>
          </a:xfrm>
        </p:spPr>
        <p:txBody>
          <a:bodyPr/>
          <a:lstStyle/>
          <a:p>
            <a:r>
              <a:rPr lang="en-US"/>
              <a:t>Click to edit Master title style</a:t>
            </a:r>
          </a:p>
        </p:txBody>
      </p:sp>
      <p:sp>
        <p:nvSpPr>
          <p:cNvPr id="3" name="Text Placeholder 2"/>
          <p:cNvSpPr>
            <a:spLocks noGrp="1"/>
          </p:cNvSpPr>
          <p:nvPr>
            <p:ph type="body" sz="half" idx="1"/>
          </p:nvPr>
        </p:nvSpPr>
        <p:spPr>
          <a:xfrm>
            <a:off x="1739616" y="6311266"/>
            <a:ext cx="17404599" cy="27826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9260590" y="6311266"/>
            <a:ext cx="17404600" cy="13820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9260590" y="20314924"/>
            <a:ext cx="17404600" cy="13822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4319" y="24679275"/>
            <a:ext cx="32644080" cy="7627620"/>
          </a:xfrm>
        </p:spPr>
        <p:txBody>
          <a:bodyPr anchor="t"/>
          <a:lstStyle>
            <a:lvl1pPr algn="l">
              <a:defRPr sz="3627" b="1" cap="all"/>
            </a:lvl1pPr>
          </a:lstStyle>
          <a:p>
            <a:r>
              <a:rPr lang="en-US"/>
              <a:t>Click to edit Master title style</a:t>
            </a:r>
          </a:p>
        </p:txBody>
      </p:sp>
      <p:sp>
        <p:nvSpPr>
          <p:cNvPr id="3" name="Text Placeholder 2"/>
          <p:cNvSpPr>
            <a:spLocks noGrp="1"/>
          </p:cNvSpPr>
          <p:nvPr>
            <p:ph type="body" idx="1"/>
          </p:nvPr>
        </p:nvSpPr>
        <p:spPr>
          <a:xfrm>
            <a:off x="3034319" y="16278228"/>
            <a:ext cx="32644080" cy="8401050"/>
          </a:xfrm>
        </p:spPr>
        <p:txBody>
          <a:bodyPr anchor="b"/>
          <a:lstStyle>
            <a:lvl1pPr marL="0" indent="0">
              <a:buNone/>
              <a:defRPr sz="1814"/>
            </a:lvl1pPr>
            <a:lvl2pPr marL="410072" indent="0">
              <a:buNone/>
              <a:defRPr sz="1623"/>
            </a:lvl2pPr>
            <a:lvl3pPr marL="820146" indent="0">
              <a:buNone/>
              <a:defRPr sz="1432"/>
            </a:lvl3pPr>
            <a:lvl4pPr marL="1230219" indent="0">
              <a:buNone/>
              <a:defRPr sz="1241"/>
            </a:lvl4pPr>
            <a:lvl5pPr marL="1640289" indent="0">
              <a:buNone/>
              <a:defRPr sz="1241"/>
            </a:lvl5pPr>
            <a:lvl6pPr marL="2050362" indent="0">
              <a:buNone/>
              <a:defRPr sz="1241"/>
            </a:lvl6pPr>
            <a:lvl7pPr marL="2460436" indent="0">
              <a:buNone/>
              <a:defRPr sz="1241"/>
            </a:lvl7pPr>
            <a:lvl8pPr marL="2870508" indent="0">
              <a:buNone/>
              <a:defRPr sz="1241"/>
            </a:lvl8pPr>
            <a:lvl9pPr marL="3280580" indent="0">
              <a:buNone/>
              <a:defRPr sz="124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616" y="6311266"/>
            <a:ext cx="17404599"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0590" y="6311266"/>
            <a:ext cx="17404600"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336"/>
            <a:ext cx="3456432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8597269"/>
            <a:ext cx="16969394"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4" name="Content Placeholder 3"/>
          <p:cNvSpPr>
            <a:spLocks noGrp="1"/>
          </p:cNvSpPr>
          <p:nvPr>
            <p:ph sz="half" idx="2"/>
          </p:nvPr>
        </p:nvSpPr>
        <p:spPr>
          <a:xfrm>
            <a:off x="1920241" y="12178670"/>
            <a:ext cx="16969394"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8" y="8597269"/>
            <a:ext cx="16975455"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6" name="Content Placeholder 5"/>
          <p:cNvSpPr>
            <a:spLocks noGrp="1"/>
          </p:cNvSpPr>
          <p:nvPr>
            <p:ph sz="quarter" idx="4"/>
          </p:nvPr>
        </p:nvSpPr>
        <p:spPr>
          <a:xfrm>
            <a:off x="19509108" y="12178670"/>
            <a:ext cx="16975455"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715"/>
            <a:ext cx="12635519" cy="6507480"/>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15015210" y="1529718"/>
            <a:ext cx="21469350" cy="32777430"/>
          </a:xfrm>
        </p:spPr>
        <p:txBody>
          <a:bodyPr/>
          <a:lstStyle>
            <a:lvl1pPr>
              <a:defRPr sz="2864"/>
            </a:lvl1pPr>
            <a:lvl2pPr>
              <a:defRPr sz="2482"/>
            </a:lvl2pPr>
            <a:lvl3pPr>
              <a:defRPr sz="21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8037198"/>
            <a:ext cx="12635519" cy="2626995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214" y="26883361"/>
            <a:ext cx="23042880" cy="317373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7528214" y="3430906"/>
            <a:ext cx="23042880" cy="23042880"/>
          </a:xfrm>
        </p:spPr>
        <p:txBody>
          <a:bodyPr/>
          <a:lstStyle>
            <a:lvl1pPr marL="0" indent="0">
              <a:buNone/>
              <a:defRPr sz="2864"/>
            </a:lvl1pPr>
            <a:lvl2pPr marL="410072" indent="0">
              <a:buNone/>
              <a:defRPr sz="2482"/>
            </a:lvl2pPr>
            <a:lvl3pPr marL="820146" indent="0">
              <a:buNone/>
              <a:defRPr sz="2195"/>
            </a:lvl3pPr>
            <a:lvl4pPr marL="1230219" indent="0">
              <a:buNone/>
              <a:defRPr sz="1814"/>
            </a:lvl4pPr>
            <a:lvl5pPr marL="1640289" indent="0">
              <a:buNone/>
              <a:defRPr sz="1814"/>
            </a:lvl5pPr>
            <a:lvl6pPr marL="2050362" indent="0">
              <a:buNone/>
              <a:defRPr sz="1814"/>
            </a:lvl6pPr>
            <a:lvl7pPr marL="2460436" indent="0">
              <a:buNone/>
              <a:defRPr sz="1814"/>
            </a:lvl7pPr>
            <a:lvl8pPr marL="2870508" indent="0">
              <a:buNone/>
              <a:defRPr sz="1814"/>
            </a:lvl8pPr>
            <a:lvl9pPr marL="3280580" indent="0">
              <a:buNone/>
              <a:defRPr sz="1814"/>
            </a:lvl9pPr>
          </a:lstStyle>
          <a:p>
            <a:pPr lvl="0"/>
            <a:endParaRPr lang="en-US" noProof="0"/>
          </a:p>
        </p:txBody>
      </p:sp>
      <p:sp>
        <p:nvSpPr>
          <p:cNvPr id="4" name="Text Placeholder 3"/>
          <p:cNvSpPr>
            <a:spLocks noGrp="1"/>
          </p:cNvSpPr>
          <p:nvPr>
            <p:ph type="body" sz="half" idx="2"/>
          </p:nvPr>
        </p:nvSpPr>
        <p:spPr>
          <a:xfrm>
            <a:off x="7528214" y="30057091"/>
            <a:ext cx="23042880" cy="450723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83579" y="45727"/>
            <a:ext cx="29637644" cy="3966209"/>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39612" y="6311266"/>
            <a:ext cx="34925577" cy="278263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2881572"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5727">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120428" y="34991040"/>
            <a:ext cx="12163945"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5727">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7522228"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5727">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691946" rtl="0" eaLnBrk="0" fontAlgn="base" hangingPunct="0">
        <a:spcBef>
          <a:spcPct val="0"/>
        </a:spcBef>
        <a:spcAft>
          <a:spcPct val="0"/>
        </a:spcAft>
        <a:defRPr sz="7254" b="1">
          <a:solidFill>
            <a:schemeClr val="bg1"/>
          </a:solidFill>
          <a:latin typeface="+mj-lt"/>
          <a:ea typeface="+mj-ea"/>
          <a:cs typeface="+mj-cs"/>
        </a:defRPr>
      </a:lvl1pPr>
      <a:lvl2pPr algn="ctr" defTabSz="16691946" rtl="0" eaLnBrk="0" fontAlgn="base" hangingPunct="0">
        <a:spcBef>
          <a:spcPct val="0"/>
        </a:spcBef>
        <a:spcAft>
          <a:spcPct val="0"/>
        </a:spcAft>
        <a:defRPr sz="7254" b="1">
          <a:solidFill>
            <a:schemeClr val="bg1"/>
          </a:solidFill>
          <a:latin typeface="Arial" charset="0"/>
        </a:defRPr>
      </a:lvl2pPr>
      <a:lvl3pPr algn="ctr" defTabSz="16691946" rtl="0" eaLnBrk="0" fontAlgn="base" hangingPunct="0">
        <a:spcBef>
          <a:spcPct val="0"/>
        </a:spcBef>
        <a:spcAft>
          <a:spcPct val="0"/>
        </a:spcAft>
        <a:defRPr sz="7254" b="1">
          <a:solidFill>
            <a:schemeClr val="bg1"/>
          </a:solidFill>
          <a:latin typeface="Arial" charset="0"/>
        </a:defRPr>
      </a:lvl3pPr>
      <a:lvl4pPr algn="ctr" defTabSz="16691946" rtl="0" eaLnBrk="0" fontAlgn="base" hangingPunct="0">
        <a:spcBef>
          <a:spcPct val="0"/>
        </a:spcBef>
        <a:spcAft>
          <a:spcPct val="0"/>
        </a:spcAft>
        <a:defRPr sz="7254" b="1">
          <a:solidFill>
            <a:schemeClr val="bg1"/>
          </a:solidFill>
          <a:latin typeface="Arial" charset="0"/>
        </a:defRPr>
      </a:lvl4pPr>
      <a:lvl5pPr algn="ctr" defTabSz="16691946" rtl="0" eaLnBrk="0" fontAlgn="base" hangingPunct="0">
        <a:spcBef>
          <a:spcPct val="0"/>
        </a:spcBef>
        <a:spcAft>
          <a:spcPct val="0"/>
        </a:spcAft>
        <a:defRPr sz="7254" b="1">
          <a:solidFill>
            <a:schemeClr val="bg1"/>
          </a:solidFill>
          <a:latin typeface="Arial" charset="0"/>
        </a:defRPr>
      </a:lvl5pPr>
      <a:lvl6pPr marL="410072" algn="ctr" defTabSz="16691946" rtl="0" fontAlgn="base">
        <a:spcBef>
          <a:spcPct val="0"/>
        </a:spcBef>
        <a:spcAft>
          <a:spcPct val="0"/>
        </a:spcAft>
        <a:defRPr sz="7254" b="1">
          <a:solidFill>
            <a:schemeClr val="bg1"/>
          </a:solidFill>
          <a:latin typeface="Arial" charset="0"/>
        </a:defRPr>
      </a:lvl6pPr>
      <a:lvl7pPr marL="820146" algn="ctr" defTabSz="16691946" rtl="0" fontAlgn="base">
        <a:spcBef>
          <a:spcPct val="0"/>
        </a:spcBef>
        <a:spcAft>
          <a:spcPct val="0"/>
        </a:spcAft>
        <a:defRPr sz="7254" b="1">
          <a:solidFill>
            <a:schemeClr val="bg1"/>
          </a:solidFill>
          <a:latin typeface="Arial" charset="0"/>
        </a:defRPr>
      </a:lvl7pPr>
      <a:lvl8pPr marL="1230219" algn="ctr" defTabSz="16691946" rtl="0" fontAlgn="base">
        <a:spcBef>
          <a:spcPct val="0"/>
        </a:spcBef>
        <a:spcAft>
          <a:spcPct val="0"/>
        </a:spcAft>
        <a:defRPr sz="7254" b="1">
          <a:solidFill>
            <a:schemeClr val="bg1"/>
          </a:solidFill>
          <a:latin typeface="Arial" charset="0"/>
        </a:defRPr>
      </a:lvl8pPr>
      <a:lvl9pPr marL="1640289" algn="ctr" defTabSz="16691946" rtl="0" fontAlgn="base">
        <a:spcBef>
          <a:spcPct val="0"/>
        </a:spcBef>
        <a:spcAft>
          <a:spcPct val="0"/>
        </a:spcAft>
        <a:defRPr sz="7254" b="1">
          <a:solidFill>
            <a:schemeClr val="bg1"/>
          </a:solidFill>
          <a:latin typeface="Arial" charset="0"/>
        </a:defRPr>
      </a:lvl9pPr>
    </p:titleStyle>
    <p:body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p:bodyStyle>
    <p:otherStyle>
      <a:defPPr>
        <a:defRPr lang="en-US"/>
      </a:defPPr>
      <a:lvl1pPr marL="0" algn="l" defTabSz="820146" rtl="0" eaLnBrk="1" latinLnBrk="0" hangingPunct="1">
        <a:defRPr sz="1623" kern="1200">
          <a:solidFill>
            <a:schemeClr val="tx1"/>
          </a:solidFill>
          <a:latin typeface="+mn-lt"/>
          <a:ea typeface="+mn-ea"/>
          <a:cs typeface="+mn-cs"/>
        </a:defRPr>
      </a:lvl1pPr>
      <a:lvl2pPr marL="410072" algn="l" defTabSz="820146" rtl="0" eaLnBrk="1" latinLnBrk="0" hangingPunct="1">
        <a:defRPr sz="1623" kern="1200">
          <a:solidFill>
            <a:schemeClr val="tx1"/>
          </a:solidFill>
          <a:latin typeface="+mn-lt"/>
          <a:ea typeface="+mn-ea"/>
          <a:cs typeface="+mn-cs"/>
        </a:defRPr>
      </a:lvl2pPr>
      <a:lvl3pPr marL="820146" algn="l" defTabSz="820146" rtl="0" eaLnBrk="1" latinLnBrk="0" hangingPunct="1">
        <a:defRPr sz="1623" kern="1200">
          <a:solidFill>
            <a:schemeClr val="tx1"/>
          </a:solidFill>
          <a:latin typeface="+mn-lt"/>
          <a:ea typeface="+mn-ea"/>
          <a:cs typeface="+mn-cs"/>
        </a:defRPr>
      </a:lvl3pPr>
      <a:lvl4pPr marL="1230219" algn="l" defTabSz="820146" rtl="0" eaLnBrk="1" latinLnBrk="0" hangingPunct="1">
        <a:defRPr sz="1623" kern="1200">
          <a:solidFill>
            <a:schemeClr val="tx1"/>
          </a:solidFill>
          <a:latin typeface="+mn-lt"/>
          <a:ea typeface="+mn-ea"/>
          <a:cs typeface="+mn-cs"/>
        </a:defRPr>
      </a:lvl4pPr>
      <a:lvl5pPr marL="1640289" algn="l" defTabSz="820146" rtl="0" eaLnBrk="1" latinLnBrk="0" hangingPunct="1">
        <a:defRPr sz="1623" kern="1200">
          <a:solidFill>
            <a:schemeClr val="tx1"/>
          </a:solidFill>
          <a:latin typeface="+mn-lt"/>
          <a:ea typeface="+mn-ea"/>
          <a:cs typeface="+mn-cs"/>
        </a:defRPr>
      </a:lvl5pPr>
      <a:lvl6pPr marL="2050362" algn="l" defTabSz="820146" rtl="0" eaLnBrk="1" latinLnBrk="0" hangingPunct="1">
        <a:defRPr sz="1623" kern="1200">
          <a:solidFill>
            <a:schemeClr val="tx1"/>
          </a:solidFill>
          <a:latin typeface="+mn-lt"/>
          <a:ea typeface="+mn-ea"/>
          <a:cs typeface="+mn-cs"/>
        </a:defRPr>
      </a:lvl6pPr>
      <a:lvl7pPr marL="2460436" algn="l" defTabSz="820146" rtl="0" eaLnBrk="1" latinLnBrk="0" hangingPunct="1">
        <a:defRPr sz="1623" kern="1200">
          <a:solidFill>
            <a:schemeClr val="tx1"/>
          </a:solidFill>
          <a:latin typeface="+mn-lt"/>
          <a:ea typeface="+mn-ea"/>
          <a:cs typeface="+mn-cs"/>
        </a:defRPr>
      </a:lvl7pPr>
      <a:lvl8pPr marL="2870508" algn="l" defTabSz="820146" rtl="0" eaLnBrk="1" latinLnBrk="0" hangingPunct="1">
        <a:defRPr sz="1623" kern="1200">
          <a:solidFill>
            <a:schemeClr val="tx1"/>
          </a:solidFill>
          <a:latin typeface="+mn-lt"/>
          <a:ea typeface="+mn-ea"/>
          <a:cs typeface="+mn-cs"/>
        </a:defRPr>
      </a:lvl8pPr>
      <a:lvl9pPr marL="3280580" algn="l" defTabSz="820146" rtl="0" eaLnBrk="1" latinLnBrk="0" hangingPunct="1">
        <a:defRPr sz="16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ubmed.ncbi.nlm.nih.gov/34051985/?utm_source=chatgpt.com" TargetMode="External"/><Relationship Id="rId3" Type="http://schemas.openxmlformats.org/officeDocument/2006/relationships/image" Target="../media/image1.jpg"/><Relationship Id="rId7" Type="http://schemas.openxmlformats.org/officeDocument/2006/relationships/hyperlink" Target="https://pubmed.ncbi.nlm.nih.gov/27914655/?utm_source=chatgpt.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nejm.org/doi/full/10.1056/NEJMra1907607?utm_source=openevidence" TargetMode="External"/><Relationship Id="rId5" Type="http://schemas.openxmlformats.org/officeDocument/2006/relationships/image" Target="../media/image3.tiff"/><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pmc.ncbi.nlm.nih.gov/articles/PMC8988893/?utm_source=chatgp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48" descr="case report"/>
          <p:cNvSpPr>
            <a:spLocks noChangeArrowheads="1"/>
          </p:cNvSpPr>
          <p:nvPr/>
        </p:nvSpPr>
        <p:spPr bwMode="auto">
          <a:xfrm>
            <a:off x="12026768" y="7027715"/>
            <a:ext cx="12761787" cy="1738756"/>
          </a:xfrm>
          <a:prstGeom prst="rect">
            <a:avLst/>
          </a:prstGeom>
          <a:solidFill>
            <a:schemeClr val="accent6">
              <a:lumMod val="20000"/>
              <a:lumOff val="80000"/>
            </a:schemeClr>
          </a:solidFill>
          <a:ln w="9525">
            <a:noFill/>
            <a:miter lim="800000"/>
            <a:headEnd/>
            <a:tailEnd/>
          </a:ln>
        </p:spPr>
        <p:txBody>
          <a:bodyPr wrap="none" lIns="82020" tIns="41010" rIns="82020" bIns="41010" anchor="ctr"/>
          <a:lstStyle/>
          <a:p>
            <a:pPr algn="ctr"/>
            <a:endParaRPr lang="en-US" sz="2195" dirty="0"/>
          </a:p>
        </p:txBody>
      </p:sp>
      <p:sp>
        <p:nvSpPr>
          <p:cNvPr id="1027" name="Rectangle 2" descr="title: to steroid or not to steroid: decision making in crohn's flares&#10;"/>
          <p:cNvSpPr>
            <a:spLocks noChangeArrowheads="1"/>
          </p:cNvSpPr>
          <p:nvPr/>
        </p:nvSpPr>
        <p:spPr bwMode="auto">
          <a:xfrm>
            <a:off x="0" y="-104509"/>
            <a:ext cx="38404800" cy="6499784"/>
          </a:xfrm>
          <a:prstGeom prst="rect">
            <a:avLst/>
          </a:prstGeom>
          <a:solidFill>
            <a:schemeClr val="accent6">
              <a:lumMod val="20000"/>
              <a:lumOff val="80000"/>
            </a:schemeClr>
          </a:solidFill>
          <a:ln w="9525">
            <a:noFill/>
            <a:miter lim="800000"/>
            <a:headEnd/>
            <a:tailEnd/>
          </a:ln>
        </p:spPr>
        <p:txBody>
          <a:bodyPr wrap="none" lIns="82020" tIns="41010" rIns="82020" bIns="41010" anchor="ctr"/>
          <a:lstStyle/>
          <a:p>
            <a:endParaRPr lang="en-US" sz="2195">
              <a:solidFill>
                <a:schemeClr val="accent6">
                  <a:lumMod val="20000"/>
                  <a:lumOff val="80000"/>
                </a:schemeClr>
              </a:solidFill>
            </a:endParaRPr>
          </a:p>
        </p:txBody>
      </p:sp>
      <p:sp>
        <p:nvSpPr>
          <p:cNvPr id="1028" name="Rectangle 4"/>
          <p:cNvSpPr>
            <a:spLocks noGrp="1" noChangeAspect="1" noChangeArrowheads="1"/>
          </p:cNvSpPr>
          <p:nvPr>
            <p:ph type="title"/>
          </p:nvPr>
        </p:nvSpPr>
        <p:spPr>
          <a:xfrm>
            <a:off x="8492955" y="2467965"/>
            <a:ext cx="24425445" cy="5355312"/>
          </a:xfrm>
          <a:noFill/>
        </p:spPr>
        <p:txBody>
          <a:bodyPr vert="horz" wrap="square" lIns="0" tIns="0" rIns="0" bIns="0" numCol="1" anchor="ctr" anchorCtr="0" compatLnSpc="1">
            <a:prstTxWarp prst="textNoShape">
              <a:avLst/>
            </a:prstTxWarp>
            <a:spAutoFit/>
          </a:bodyPr>
          <a:lstStyle/>
          <a:p>
            <a:r>
              <a:rPr lang="en-US" sz="5400" dirty="0">
                <a:solidFill>
                  <a:schemeClr val="tx1"/>
                </a:solidFill>
              </a:rPr>
              <a:t>To Steroid or Not to Steroid: Decision-Making in Crohn’s Flares </a:t>
            </a:r>
            <a:br>
              <a:rPr lang="en-US" sz="5400" dirty="0">
                <a:solidFill>
                  <a:schemeClr val="tx1"/>
                </a:solidFill>
              </a:rPr>
            </a:br>
            <a:r>
              <a:rPr lang="en-US" sz="4400" dirty="0">
                <a:solidFill>
                  <a:schemeClr val="tx1"/>
                </a:solidFill>
              </a:rPr>
              <a:t>Hanna </a:t>
            </a:r>
            <a:r>
              <a:rPr lang="en-US" sz="4400" dirty="0" err="1">
                <a:solidFill>
                  <a:schemeClr val="tx1"/>
                </a:solidFill>
              </a:rPr>
              <a:t>Almoaswes</a:t>
            </a:r>
            <a:r>
              <a:rPr lang="en-US" sz="4400" dirty="0">
                <a:solidFill>
                  <a:schemeClr val="tx1"/>
                </a:solidFill>
              </a:rPr>
              <a:t> M.D., </a:t>
            </a:r>
            <a:r>
              <a:rPr lang="en-US" sz="4400" dirty="0" err="1">
                <a:solidFill>
                  <a:schemeClr val="tx1"/>
                </a:solidFill>
              </a:rPr>
              <a:t>Pranaya</a:t>
            </a:r>
            <a:r>
              <a:rPr lang="en-US" sz="4400" dirty="0">
                <a:solidFill>
                  <a:schemeClr val="tx1"/>
                </a:solidFill>
              </a:rPr>
              <a:t> Pakala M.D., Autumn Collins M.D., </a:t>
            </a:r>
            <a:r>
              <a:rPr lang="en-US" sz="4400" dirty="0" err="1">
                <a:solidFill>
                  <a:schemeClr val="tx1"/>
                </a:solidFill>
              </a:rPr>
              <a:t>Gurtaj</a:t>
            </a:r>
            <a:r>
              <a:rPr lang="en-US" sz="4400" dirty="0">
                <a:solidFill>
                  <a:schemeClr val="tx1"/>
                </a:solidFill>
              </a:rPr>
              <a:t> </a:t>
            </a:r>
            <a:r>
              <a:rPr lang="en-US" sz="4400" dirty="0" err="1">
                <a:solidFill>
                  <a:schemeClr val="tx1"/>
                </a:solidFill>
              </a:rPr>
              <a:t>Mahil</a:t>
            </a:r>
            <a:r>
              <a:rPr lang="en-US" sz="4400" dirty="0">
                <a:solidFill>
                  <a:schemeClr val="tx1"/>
                </a:solidFill>
              </a:rPr>
              <a:t> D.O., Farhan Mohiuddin M.D., Dr. Hope </a:t>
            </a:r>
            <a:r>
              <a:rPr lang="en-US" sz="4400" dirty="0" err="1">
                <a:solidFill>
                  <a:schemeClr val="tx1"/>
                </a:solidFill>
              </a:rPr>
              <a:t>Oddo</a:t>
            </a:r>
            <a:r>
              <a:rPr lang="en-US" sz="4400" dirty="0">
                <a:solidFill>
                  <a:schemeClr val="tx1"/>
                </a:solidFill>
              </a:rPr>
              <a:t> </a:t>
            </a:r>
            <a:r>
              <a:rPr lang="en-US" sz="4400" dirty="0" err="1">
                <a:solidFill>
                  <a:schemeClr val="tx1"/>
                </a:solidFill>
              </a:rPr>
              <a:t>Moise</a:t>
            </a:r>
            <a:r>
              <a:rPr lang="en-US" sz="4400" dirty="0">
                <a:solidFill>
                  <a:schemeClr val="tx1"/>
                </a:solidFill>
              </a:rPr>
              <a:t> M.D.</a:t>
            </a:r>
            <a:br>
              <a:rPr lang="en-US" sz="4400" dirty="0">
                <a:solidFill>
                  <a:schemeClr val="tx1"/>
                </a:solidFill>
              </a:rPr>
            </a:br>
            <a:r>
              <a:rPr lang="en-US" sz="3600" dirty="0">
                <a:solidFill>
                  <a:schemeClr val="tx1"/>
                </a:solidFill>
              </a:rPr>
              <a:t>Department of Medicine, Louisiana State University Health Sciences Center, New Orleans, LA </a:t>
            </a:r>
            <a:br>
              <a:rPr lang="en-US" sz="6000" dirty="0">
                <a:solidFill>
                  <a:schemeClr val="tx1"/>
                </a:solidFill>
              </a:rPr>
            </a:br>
            <a:r>
              <a:rPr lang="en-US" sz="6000" dirty="0">
                <a:solidFill>
                  <a:schemeClr val="tx1"/>
                </a:solidFill>
              </a:rPr>
              <a:t> </a:t>
            </a:r>
            <a:br>
              <a:rPr lang="en-US" sz="6000" dirty="0">
                <a:solidFill>
                  <a:schemeClr val="tx1"/>
                </a:solidFill>
              </a:rPr>
            </a:br>
            <a:br>
              <a:rPr lang="en-US" sz="4800" dirty="0">
                <a:solidFill>
                  <a:schemeClr val="tx1"/>
                </a:solidFill>
              </a:rPr>
            </a:br>
            <a:br>
              <a:rPr lang="en-US" sz="4000" dirty="0">
                <a:solidFill>
                  <a:schemeClr val="tx1"/>
                </a:solidFill>
              </a:rPr>
            </a:br>
            <a:endParaRPr lang="en-US" sz="1800" b="0" dirty="0">
              <a:solidFill>
                <a:schemeClr val="tx1"/>
              </a:solidFill>
            </a:endParaRPr>
          </a:p>
        </p:txBody>
      </p:sp>
      <p:sp>
        <p:nvSpPr>
          <p:cNvPr id="1029" name="Text Box 1147"/>
          <p:cNvSpPr txBox="1">
            <a:spLocks noChangeArrowheads="1"/>
          </p:cNvSpPr>
          <p:nvPr/>
        </p:nvSpPr>
        <p:spPr bwMode="auto">
          <a:xfrm>
            <a:off x="419792" y="8810179"/>
            <a:ext cx="10760205" cy="12221021"/>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r>
              <a:rPr lang="en-US" sz="4800" dirty="0"/>
              <a:t>Crohn’s disease is a chronic, relapsing inflammatory bowel disease characterized by transmural inflammation, most commonly involving the terminal ileum and proximal colon. Symptoms include abdominal pain, chronic diarrhea, weight loss, and fatigue. Complications may include strictures, fistulas, and bowel obstruction. Treatment is typically guided by disease severity and phenotype, with biologic therapies forming the cornerstone of moderate to severe disease management. Corticosteroids are reserved for short-term induction therapy due to significant adverse effects and lack of long-term benefit.</a:t>
            </a:r>
            <a:r>
              <a:rPr lang="en-US" sz="6000" dirty="0"/>
              <a:t> </a:t>
            </a:r>
            <a:endParaRPr lang="en-US" sz="6000" b="1" dirty="0"/>
          </a:p>
          <a:p>
            <a:pPr eaLnBrk="0" hangingPunct="0"/>
            <a:endParaRPr lang="en-US" sz="2195" dirty="0"/>
          </a:p>
        </p:txBody>
      </p:sp>
      <p:sp>
        <p:nvSpPr>
          <p:cNvPr id="1030" name="Rectangle 1148" descr="introductioon&#10;"/>
          <p:cNvSpPr>
            <a:spLocks noChangeArrowheads="1"/>
          </p:cNvSpPr>
          <p:nvPr/>
        </p:nvSpPr>
        <p:spPr bwMode="auto">
          <a:xfrm>
            <a:off x="389576" y="7027715"/>
            <a:ext cx="10790421" cy="1738756"/>
          </a:xfrm>
          <a:prstGeom prst="rect">
            <a:avLst/>
          </a:prstGeom>
          <a:solidFill>
            <a:schemeClr val="accent6">
              <a:lumMod val="20000"/>
              <a:lumOff val="80000"/>
            </a:schemeClr>
          </a:solidFill>
          <a:ln w="9525">
            <a:noFill/>
            <a:miter lim="800000"/>
            <a:headEnd/>
            <a:tailEnd/>
          </a:ln>
        </p:spPr>
        <p:txBody>
          <a:bodyPr wrap="none" lIns="82020" tIns="41010" rIns="82020" bIns="41010" anchor="ctr"/>
          <a:lstStyle/>
          <a:p>
            <a:pPr algn="ctr"/>
            <a:endParaRPr lang="en-US" sz="2195" dirty="0"/>
          </a:p>
        </p:txBody>
      </p:sp>
      <p:sp>
        <p:nvSpPr>
          <p:cNvPr id="1035" name="Rectangle 1154"/>
          <p:cNvSpPr>
            <a:spLocks noChangeArrowheads="1"/>
          </p:cNvSpPr>
          <p:nvPr/>
        </p:nvSpPr>
        <p:spPr bwMode="auto">
          <a:xfrm>
            <a:off x="12399886" y="7341184"/>
            <a:ext cx="11933528" cy="665320"/>
          </a:xfrm>
          <a:prstGeom prst="rect">
            <a:avLst/>
          </a:prstGeom>
          <a:noFill/>
          <a:ln w="9525">
            <a:noFill/>
            <a:miter lim="800000"/>
            <a:headEnd/>
            <a:tailEnd/>
          </a:ln>
        </p:spPr>
        <p:txBody>
          <a:bodyPr lIns="0" tIns="0" rIns="0" bIns="0"/>
          <a:lstStyle/>
          <a:p>
            <a:pPr defTabSz="16691946">
              <a:spcBef>
                <a:spcPct val="20000"/>
              </a:spcBef>
            </a:pPr>
            <a:r>
              <a:rPr lang="en-US" sz="6600" b="1" dirty="0">
                <a:latin typeface="Arial" charset="0"/>
              </a:rPr>
              <a:t>Case Report</a:t>
            </a:r>
          </a:p>
        </p:txBody>
      </p:sp>
      <p:sp>
        <p:nvSpPr>
          <p:cNvPr id="1049" name="Rectangle 1149"/>
          <p:cNvSpPr>
            <a:spLocks noGrp="1" noChangeArrowheads="1"/>
          </p:cNvSpPr>
          <p:nvPr>
            <p:ph type="body" sz="half" idx="1"/>
          </p:nvPr>
        </p:nvSpPr>
        <p:spPr>
          <a:xfrm>
            <a:off x="705076" y="7383399"/>
            <a:ext cx="5599603" cy="21502167"/>
          </a:xfrm>
          <a:noFill/>
        </p:spPr>
        <p:txBody>
          <a:bodyPr/>
          <a:lstStyle/>
          <a:p>
            <a:pPr marL="0" indent="0" eaLnBrk="1" hangingPunct="1"/>
            <a:r>
              <a:rPr lang="en-US" sz="6600" b="1" dirty="0"/>
              <a:t>Introduction</a:t>
            </a:r>
          </a:p>
        </p:txBody>
      </p:sp>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0" y="1175914"/>
            <a:ext cx="3429000" cy="3532910"/>
          </a:xfrm>
          <a:prstGeom prst="rect">
            <a:avLst/>
          </a:prstGeom>
          <a:noFill/>
        </p:spPr>
      </p:pic>
      <p:sp>
        <p:nvSpPr>
          <p:cNvPr id="27" name="Rectangle 1148" descr="discussion"/>
          <p:cNvSpPr>
            <a:spLocks noChangeArrowheads="1"/>
          </p:cNvSpPr>
          <p:nvPr/>
        </p:nvSpPr>
        <p:spPr bwMode="auto">
          <a:xfrm>
            <a:off x="25663067" y="7027715"/>
            <a:ext cx="12218034" cy="1738756"/>
          </a:xfrm>
          <a:prstGeom prst="rect">
            <a:avLst/>
          </a:prstGeom>
          <a:solidFill>
            <a:schemeClr val="accent6">
              <a:lumMod val="20000"/>
              <a:lumOff val="80000"/>
            </a:schemeClr>
          </a:solidFill>
          <a:ln w="9525">
            <a:noFill/>
            <a:miter lim="800000"/>
            <a:headEnd/>
            <a:tailEnd/>
          </a:ln>
        </p:spPr>
        <p:txBody>
          <a:bodyPr wrap="none" lIns="82020" tIns="41010" rIns="82020" bIns="41010" anchor="ctr"/>
          <a:lstStyle/>
          <a:p>
            <a:pPr algn="ctr"/>
            <a:endParaRPr lang="en-US" sz="2195" dirty="0"/>
          </a:p>
        </p:txBody>
      </p:sp>
      <p:sp>
        <p:nvSpPr>
          <p:cNvPr id="28" name="Rectangle 1154"/>
          <p:cNvSpPr>
            <a:spLocks noChangeArrowheads="1"/>
          </p:cNvSpPr>
          <p:nvPr/>
        </p:nvSpPr>
        <p:spPr bwMode="auto">
          <a:xfrm>
            <a:off x="26060400" y="7283845"/>
            <a:ext cx="6168044" cy="989215"/>
          </a:xfrm>
          <a:prstGeom prst="rect">
            <a:avLst/>
          </a:prstGeom>
          <a:noFill/>
          <a:ln w="9525">
            <a:noFill/>
            <a:miter lim="800000"/>
            <a:headEnd/>
            <a:tailEnd/>
          </a:ln>
        </p:spPr>
        <p:txBody>
          <a:bodyPr lIns="0" tIns="0" rIns="0" bIns="0"/>
          <a:lstStyle/>
          <a:p>
            <a:pPr defTabSz="16691946">
              <a:spcBef>
                <a:spcPct val="20000"/>
              </a:spcBef>
            </a:pPr>
            <a:r>
              <a:rPr lang="en-US" sz="6600" b="1" dirty="0">
                <a:latin typeface="Arial" charset="0"/>
              </a:rPr>
              <a:t>Discussion</a:t>
            </a:r>
          </a:p>
        </p:txBody>
      </p:sp>
      <p:sp>
        <p:nvSpPr>
          <p:cNvPr id="33" name="Rectangle 1148" descr="references&#10;"/>
          <p:cNvSpPr>
            <a:spLocks noChangeArrowheads="1"/>
          </p:cNvSpPr>
          <p:nvPr/>
        </p:nvSpPr>
        <p:spPr bwMode="auto">
          <a:xfrm>
            <a:off x="25547156" y="22202796"/>
            <a:ext cx="12185651" cy="1738756"/>
          </a:xfrm>
          <a:prstGeom prst="rect">
            <a:avLst/>
          </a:prstGeom>
          <a:solidFill>
            <a:schemeClr val="accent6">
              <a:lumMod val="20000"/>
              <a:lumOff val="80000"/>
            </a:schemeClr>
          </a:solidFill>
          <a:ln w="9525">
            <a:noFill/>
            <a:miter lim="800000"/>
            <a:headEnd/>
            <a:tailEnd/>
          </a:ln>
        </p:spPr>
        <p:txBody>
          <a:bodyPr wrap="none" lIns="82020" tIns="41010" rIns="82020" bIns="41010" anchor="ctr"/>
          <a:lstStyle/>
          <a:p>
            <a:pPr algn="ctr"/>
            <a:endParaRPr lang="en-US" sz="2195" dirty="0"/>
          </a:p>
        </p:txBody>
      </p:sp>
      <p:sp>
        <p:nvSpPr>
          <p:cNvPr id="34" name="Rectangle 1154"/>
          <p:cNvSpPr>
            <a:spLocks noChangeArrowheads="1"/>
          </p:cNvSpPr>
          <p:nvPr/>
        </p:nvSpPr>
        <p:spPr bwMode="auto">
          <a:xfrm>
            <a:off x="25823622" y="22632547"/>
            <a:ext cx="7675631" cy="989215"/>
          </a:xfrm>
          <a:prstGeom prst="rect">
            <a:avLst/>
          </a:prstGeom>
          <a:noFill/>
          <a:ln w="9525">
            <a:noFill/>
            <a:miter lim="800000"/>
            <a:headEnd/>
            <a:tailEnd/>
          </a:ln>
        </p:spPr>
        <p:txBody>
          <a:bodyPr lIns="0" tIns="0" rIns="0" bIns="0"/>
          <a:lstStyle/>
          <a:p>
            <a:pPr defTabSz="16691946">
              <a:spcBef>
                <a:spcPct val="20000"/>
              </a:spcBef>
            </a:pPr>
            <a:r>
              <a:rPr lang="en-US" sz="6600" b="1" dirty="0">
                <a:latin typeface="Arial" charset="0"/>
              </a:rPr>
              <a:t>References</a:t>
            </a:r>
          </a:p>
        </p:txBody>
      </p:sp>
      <p:sp>
        <p:nvSpPr>
          <p:cNvPr id="37" name="Text Box 1167">
            <a:extLst>
              <a:ext uri="{FF2B5EF4-FFF2-40B4-BE49-F238E27FC236}">
                <a16:creationId xmlns:a16="http://schemas.microsoft.com/office/drawing/2014/main" id="{693CF817-4E06-3547-B550-B54E3D61B329}"/>
              </a:ext>
            </a:extLst>
          </p:cNvPr>
          <p:cNvSpPr txBox="1">
            <a:spLocks noChangeArrowheads="1"/>
          </p:cNvSpPr>
          <p:nvPr/>
        </p:nvSpPr>
        <p:spPr bwMode="auto">
          <a:xfrm>
            <a:off x="25663067" y="9398911"/>
            <a:ext cx="12218034" cy="12310474"/>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r>
              <a:rPr lang="en-US" sz="4400" dirty="0"/>
              <a:t>Guideline-based management of Crohn's disease recommends biological agents such as TNF inhibitors like infliximab as first-line therapy for moderate to severe disease. While steroids are effective for short-term relief, they do not impact long-term remission outcomes compared to optimization of biologic therapy guided by endoscopic assessment. They are reserved for life-threatening flares or those with impending surgical complications due to their unfavorable safety profile such as increased risk of infection, osteoporosis, adrenal suppression, weight gain, and symptoms relapse. In this case, symptomatic treatment without steroids in a stable patient avoided unnecessary risk. This case highlights a prudent, guideline-aligned approach to managing a Crohn's flare, emphasizing early optimization of biologic therapy and endoscopic reassessment over short-term steroid use. </a:t>
            </a:r>
          </a:p>
        </p:txBody>
      </p:sp>
      <p:pic>
        <p:nvPicPr>
          <p:cNvPr id="3" name="Picture 2" descr="diagnostic criteria for crohn's&#10;">
            <a:extLst>
              <a:ext uri="{FF2B5EF4-FFF2-40B4-BE49-F238E27FC236}">
                <a16:creationId xmlns:a16="http://schemas.microsoft.com/office/drawing/2014/main" id="{6E633529-A889-4246-AAF5-81A0E307FC10}"/>
              </a:ext>
            </a:extLst>
          </p:cNvPr>
          <p:cNvPicPr>
            <a:picLocks noChangeAspect="1"/>
          </p:cNvPicPr>
          <p:nvPr/>
        </p:nvPicPr>
        <p:blipFill>
          <a:blip r:embed="rId4"/>
          <a:stretch>
            <a:fillRect/>
          </a:stretch>
        </p:blipFill>
        <p:spPr>
          <a:xfrm>
            <a:off x="7772400" y="30049520"/>
            <a:ext cx="18089190" cy="8329827"/>
          </a:xfrm>
          <a:prstGeom prst="rect">
            <a:avLst/>
          </a:prstGeom>
        </p:spPr>
      </p:pic>
      <p:sp>
        <p:nvSpPr>
          <p:cNvPr id="1044" name="Text Box 1163"/>
          <p:cNvSpPr txBox="1">
            <a:spLocks noChangeArrowheads="1"/>
          </p:cNvSpPr>
          <p:nvPr/>
        </p:nvSpPr>
        <p:spPr bwMode="auto">
          <a:xfrm>
            <a:off x="12090353" y="8810179"/>
            <a:ext cx="12698201" cy="21669822"/>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571500" indent="-571500">
              <a:buFont typeface="Arial" panose="020B0604020202020204" pitchFamily="34" charset="0"/>
              <a:buChar char="•"/>
            </a:pPr>
            <a:r>
              <a:rPr lang="en-US" sz="4400" dirty="0"/>
              <a:t>A 71-year-old man with hypertension, Crohn's disease on </a:t>
            </a:r>
            <a:r>
              <a:rPr lang="en-US" sz="4400" dirty="0" err="1"/>
              <a:t>ustekinumab</a:t>
            </a:r>
            <a:r>
              <a:rPr lang="en-US" sz="4400" dirty="0"/>
              <a:t> and mesalamine, prior small bowel obstruction, and bilateral inguinal hernia repair presented with gradually worsening, sharp, non-radiating epigastric pain. He reported nausea without vomiting, melena, appetite changes, fever, or recent illness. His baseline Crohn's associated diarrhea was unchanged. </a:t>
            </a:r>
          </a:p>
          <a:p>
            <a:pPr marL="571500" indent="-571500">
              <a:buFont typeface="Arial" panose="020B0604020202020204" pitchFamily="34" charset="0"/>
              <a:buChar char="•"/>
            </a:pPr>
            <a:r>
              <a:rPr lang="en-US" sz="4400" dirty="0"/>
              <a:t>Laboratory workup showed: fecal calprotectin 673 micrograms/gram, CK 521 U/L, CRP 1.4mg/</a:t>
            </a:r>
            <a:r>
              <a:rPr lang="en-US" sz="4400" dirty="0" err="1"/>
              <a:t>dL</a:t>
            </a:r>
            <a:r>
              <a:rPr lang="en-US" sz="4400" dirty="0"/>
              <a:t>, and without leukocytosis, anemia, or lactic acidosis. Stool studies, including Clostridium difficile and enteric pathogen panel were negative. Computed tomography (CT) of the abdomen/pelvis showed enteritis with stricture formation; CT </a:t>
            </a:r>
            <a:r>
              <a:rPr lang="en-US" sz="4400" dirty="0" err="1"/>
              <a:t>enterography</a:t>
            </a:r>
            <a:r>
              <a:rPr lang="en-US" sz="4400" dirty="0"/>
              <a:t> showed </a:t>
            </a:r>
            <a:r>
              <a:rPr lang="en-US" sz="4400" dirty="0" err="1"/>
              <a:t>multisegmented</a:t>
            </a:r>
            <a:r>
              <a:rPr lang="en-US" sz="4400" dirty="0"/>
              <a:t> small bowel wall thickening and a 4 cm upstream dilation. Endoscopy was notably only for a diaphragmatic hernia. Colonoscopy revealed significant inflammation in the terminal ileum. Biopsy of the ileum showed chronic villous blunting; sigmoid colon biopsies showed chronic inactive colitis and a tubular adenoma. No granulomas or dysplasia/malignancy were noted. </a:t>
            </a:r>
          </a:p>
          <a:p>
            <a:pPr marL="571500" indent="-571500">
              <a:buFont typeface="Arial" panose="020B0604020202020204" pitchFamily="34" charset="0"/>
              <a:buChar char="•"/>
            </a:pPr>
            <a:r>
              <a:rPr lang="en-US" sz="4400" dirty="0"/>
              <a:t>Given the absence of systemic hemodynamic instability or surgical urgency, corticosteroid therapy was deferred. The patient experienced significant improvement in abdominal pain and nausea with just home mesalamine and supportive therapy. He was discharged with plans to initiate infliximab and undergo repeat colonoscopy within 6 months to monitor a subepithelial lesion. </a:t>
            </a:r>
          </a:p>
          <a:p>
            <a:endParaRPr lang="en-US" sz="6600" dirty="0"/>
          </a:p>
        </p:txBody>
      </p:sp>
      <p:pic>
        <p:nvPicPr>
          <p:cNvPr id="2" name="Picture 1" descr="picture of transmural skip lessions in crohn's&#10;">
            <a:extLst>
              <a:ext uri="{FF2B5EF4-FFF2-40B4-BE49-F238E27FC236}">
                <a16:creationId xmlns:a16="http://schemas.microsoft.com/office/drawing/2014/main" id="{A2F32E68-CA6C-3947-B2B9-93383BBA8E42}"/>
              </a:ext>
            </a:extLst>
          </p:cNvPr>
          <p:cNvPicPr>
            <a:picLocks noChangeAspect="1"/>
          </p:cNvPicPr>
          <p:nvPr/>
        </p:nvPicPr>
        <p:blipFill>
          <a:blip r:embed="rId5"/>
          <a:stretch>
            <a:fillRect/>
          </a:stretch>
        </p:blipFill>
        <p:spPr>
          <a:xfrm>
            <a:off x="453659" y="21608417"/>
            <a:ext cx="9586068" cy="8397395"/>
          </a:xfrm>
          <a:prstGeom prst="rect">
            <a:avLst/>
          </a:prstGeom>
        </p:spPr>
      </p:pic>
      <p:sp>
        <p:nvSpPr>
          <p:cNvPr id="1048" name="Text Box 1167" descr="references&#10;"/>
          <p:cNvSpPr txBox="1">
            <a:spLocks noChangeArrowheads="1"/>
          </p:cNvSpPr>
          <p:nvPr/>
        </p:nvSpPr>
        <p:spPr bwMode="auto">
          <a:xfrm>
            <a:off x="25499855" y="24536855"/>
            <a:ext cx="12248192" cy="10057490"/>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r>
              <a:rPr lang="en-US" b="1" dirty="0"/>
              <a:t>Newer Biologic and Small-Molecule Therapies for Inflammatory Bowel Disease</a:t>
            </a:r>
            <a:br>
              <a:rPr lang="en-US" dirty="0"/>
            </a:br>
            <a:r>
              <a:rPr lang="en-US" dirty="0" err="1"/>
              <a:t>Baumgart</a:t>
            </a:r>
            <a:r>
              <a:rPr lang="en-US" dirty="0"/>
              <a:t>, Daniel C., and Catherine Le </a:t>
            </a:r>
            <a:r>
              <a:rPr lang="en-US" dirty="0" err="1"/>
              <a:t>Berre</a:t>
            </a:r>
            <a:r>
              <a:rPr lang="en-US" dirty="0"/>
              <a:t>. </a:t>
            </a:r>
            <a:r>
              <a:rPr lang="en-US" i="1" dirty="0"/>
              <a:t>Newer Biologic and Small-Molecule Therapies for Inflammatory Bowel Disease.</a:t>
            </a:r>
            <a:r>
              <a:rPr lang="en-US" dirty="0"/>
              <a:t> </a:t>
            </a:r>
            <a:r>
              <a:rPr lang="en-US" i="1" dirty="0"/>
              <a:t>New England Journal of Medicine</a:t>
            </a:r>
            <a:r>
              <a:rPr lang="en-US" dirty="0"/>
              <a:t>, vol. 385, no. 14, 29 Sept. 2021, pp. 1302–1315, doi:10.1056/NEJMra1907607. </a:t>
            </a:r>
            <a:r>
              <a:rPr lang="en-US" i="1" dirty="0" err="1"/>
              <a:t>NEJM.org</a:t>
            </a:r>
            <a:r>
              <a:rPr lang="en-US" dirty="0"/>
              <a:t>, </a:t>
            </a:r>
            <a:r>
              <a:rPr lang="en-US" dirty="0">
                <a:hlinkClick r:id="rId6">
                  <a:extLst>
                    <a:ext uri="{A12FA001-AC4F-418D-AE19-62706E023703}">
                      <ahyp:hlinkClr xmlns:ahyp="http://schemas.microsoft.com/office/drawing/2018/hyperlinkcolor" val="tx"/>
                    </a:ext>
                  </a:extLst>
                </a:hlinkClick>
              </a:rPr>
              <a:t>https://www.nejm.org/doi/full/10.1056/NEJMra1907607?utm_source=openevidence</a:t>
            </a:r>
            <a:r>
              <a:rPr lang="en-US" dirty="0"/>
              <a:t>. </a:t>
            </a:r>
          </a:p>
          <a:p>
            <a:r>
              <a:rPr lang="en-US" b="1" dirty="0"/>
              <a:t>Crohn’s Disease (PubMed PMID 27914655)</a:t>
            </a:r>
            <a:br>
              <a:rPr lang="en-US" dirty="0"/>
            </a:br>
            <a:r>
              <a:rPr lang="en-US" dirty="0"/>
              <a:t>Torres, Joana, et al. “Crohn’s Disease.” </a:t>
            </a:r>
            <a:r>
              <a:rPr lang="en-US" i="1" dirty="0"/>
              <a:t>Lancet</a:t>
            </a:r>
            <a:r>
              <a:rPr lang="en-US" dirty="0"/>
              <a:t>, vol. 389, no. 10080, 29 Apr. 2017, pp. 1741–1755, doi:10.1016/S0140-6736(16)31711-1. </a:t>
            </a:r>
            <a:r>
              <a:rPr lang="en-US" i="1" dirty="0"/>
              <a:t>PubMed</a:t>
            </a:r>
            <a:r>
              <a:rPr lang="en-US" dirty="0"/>
              <a:t>, </a:t>
            </a:r>
            <a:r>
              <a:rPr lang="en-US" dirty="0">
                <a:hlinkClick r:id="rId7">
                  <a:extLst>
                    <a:ext uri="{A12FA001-AC4F-418D-AE19-62706E023703}">
                      <ahyp:hlinkClr xmlns:ahyp="http://schemas.microsoft.com/office/drawing/2018/hyperlinkcolor" val="tx"/>
                    </a:ext>
                  </a:extLst>
                </a:hlinkClick>
              </a:rPr>
              <a:t>https://pubmed.ncbi.nlm.nih.gov/27914655/</a:t>
            </a:r>
            <a:r>
              <a:rPr lang="en-US" dirty="0"/>
              <a:t>. </a:t>
            </a:r>
          </a:p>
          <a:p>
            <a:r>
              <a:rPr lang="en-US" b="1" dirty="0"/>
              <a:t>AGA Technical Review on Moderate to Severe Luminal and Fistulizing Crohn’s Disease (PubMed PMID 34051985)</a:t>
            </a:r>
            <a:br>
              <a:rPr lang="en-US" dirty="0"/>
            </a:br>
            <a:r>
              <a:rPr lang="en-US" dirty="0"/>
              <a:t>Singh, Siddharth, et al. “AGA Technical Review on the Medical Management of Moderate to Severe Luminal and Fistulizing Crohn’s Disease.” </a:t>
            </a:r>
            <a:r>
              <a:rPr lang="en-US" i="1" dirty="0"/>
              <a:t>Gastroenterology</a:t>
            </a:r>
            <a:r>
              <a:rPr lang="en-US" dirty="0"/>
              <a:t>, vol. 160, no. 7, 2021, pp. 2512–2556.e9, doi:10.1053/j.gastro.2021.04.023. </a:t>
            </a:r>
            <a:r>
              <a:rPr lang="en-US" i="1" dirty="0"/>
              <a:t>PubMed</a:t>
            </a:r>
            <a:r>
              <a:rPr lang="en-US" dirty="0"/>
              <a:t>, </a:t>
            </a:r>
            <a:r>
              <a:rPr lang="en-US" dirty="0">
                <a:hlinkClick r:id="rId8">
                  <a:extLst>
                    <a:ext uri="{A12FA001-AC4F-418D-AE19-62706E023703}">
                      <ahyp:hlinkClr xmlns:ahyp="http://schemas.microsoft.com/office/drawing/2018/hyperlinkcolor" val="tx"/>
                    </a:ext>
                  </a:extLst>
                </a:hlinkClick>
              </a:rPr>
              <a:t>https://pubmed.ncbi.nlm.nih.gov/34051985/</a:t>
            </a:r>
            <a:r>
              <a:rPr lang="en-US" sz="2000" dirty="0"/>
              <a:t> </a:t>
            </a:r>
          </a:p>
          <a:p>
            <a:r>
              <a:rPr lang="en-US" b="1" dirty="0"/>
              <a:t>AGA Clinical Practice Guideline on Moderate to Severe Luminal and Fistulizing Crohn’s Disease (PMC8988893)</a:t>
            </a:r>
            <a:br>
              <a:rPr lang="en-US" dirty="0"/>
            </a:br>
            <a:r>
              <a:rPr lang="en-US" dirty="0"/>
              <a:t>Feuerstein, Joseph D., et al. “American Gastroenterological Association Clinical Practice Guideline on the Medical Management of Moderate to Severe Luminal and Fistulizing Crohn’s Disease.” </a:t>
            </a:r>
            <a:r>
              <a:rPr lang="en-US" i="1" dirty="0"/>
              <a:t>Gastroenterology</a:t>
            </a:r>
            <a:r>
              <a:rPr lang="en-US" dirty="0"/>
              <a:t>, vol. 160, no. 7, June 2021, pp. 2496–2508, doi:10.1053/j.gastro.2021.04.022. </a:t>
            </a:r>
            <a:r>
              <a:rPr lang="en-US" i="1" dirty="0"/>
              <a:t>PubMed Central</a:t>
            </a:r>
            <a:r>
              <a:rPr lang="en-US" dirty="0"/>
              <a:t>, </a:t>
            </a:r>
            <a:r>
              <a:rPr lang="en-US" dirty="0">
                <a:hlinkClick r:id="rId9">
                  <a:extLst>
                    <a:ext uri="{A12FA001-AC4F-418D-AE19-62706E023703}">
                      <ahyp:hlinkClr xmlns:ahyp="http://schemas.microsoft.com/office/drawing/2018/hyperlinkcolor" val="tx"/>
                    </a:ext>
                  </a:extLst>
                </a:hlinkClick>
              </a:rPr>
              <a:t>https://pmc.ncbi.nlm.nih.gov/articles/PMC8988893/</a:t>
            </a:r>
            <a:r>
              <a:rPr lang="en-US" dirty="0"/>
              <a:t>. </a:t>
            </a:r>
          </a:p>
          <a:p>
            <a:r>
              <a:rPr lang="en-US" i="1" dirty="0"/>
              <a:t>“Normal colon vs colon with Crohn’s disease.”</a:t>
            </a:r>
            <a:r>
              <a:rPr lang="en-US" dirty="0"/>
              <a:t> </a:t>
            </a:r>
            <a:r>
              <a:rPr lang="en-US" b="1" dirty="0"/>
              <a:t>Crohn’s Disease</a:t>
            </a:r>
            <a:r>
              <a:rPr lang="en-US" dirty="0"/>
              <a:t>, </a:t>
            </a:r>
            <a:r>
              <a:rPr lang="en-US" i="1" dirty="0"/>
              <a:t>AGA GI Patient Center</a:t>
            </a:r>
            <a:r>
              <a:rPr lang="en-US" dirty="0"/>
              <a:t>, American Gastroenterological Association, </a:t>
            </a:r>
            <a:r>
              <a:rPr lang="en-US" dirty="0" err="1"/>
              <a:t>patient.gastro.org</a:t>
            </a:r>
            <a:r>
              <a:rPr lang="en-US" dirty="0"/>
              <a:t>/</a:t>
            </a:r>
            <a:r>
              <a:rPr lang="en-US" dirty="0" err="1"/>
              <a:t>crohns</a:t>
            </a:r>
            <a:r>
              <a:rPr lang="en-US" dirty="0"/>
              <a:t>-disease/. Accessed 7 Feb. 2026.</a:t>
            </a:r>
          </a:p>
          <a:p>
            <a:r>
              <a:rPr lang="en-US" b="1" dirty="0"/>
              <a:t>Lichtenstein, Gary R., et al.</a:t>
            </a:r>
            <a:r>
              <a:rPr lang="en-US" dirty="0"/>
              <a:t> </a:t>
            </a:r>
            <a:r>
              <a:rPr lang="en-US" i="1" dirty="0"/>
              <a:t>ACG Clinical Guideline: Management of Crohn’s Disease in Adults.</a:t>
            </a:r>
            <a:r>
              <a:rPr lang="en-US" dirty="0"/>
              <a:t> </a:t>
            </a:r>
            <a:r>
              <a:rPr lang="en-US" i="1" dirty="0"/>
              <a:t>The American Journal of Gastroenterology</a:t>
            </a:r>
            <a:r>
              <a:rPr lang="en-US" dirty="0"/>
              <a:t>, vol. 113, no. 4, 2018, pp. 481–517, doi:10.1038/ajg.2018.27.</a:t>
            </a:r>
          </a:p>
          <a:p>
            <a:br>
              <a:rPr lang="en-US" sz="2000" dirty="0"/>
            </a:br>
            <a:br>
              <a:rPr lang="en-US" sz="2000" dirty="0"/>
            </a:br>
            <a:endParaRPr lang="en-US" sz="2000" dirty="0"/>
          </a:p>
        </p:txBody>
      </p:sp>
      <p:pic>
        <p:nvPicPr>
          <p:cNvPr id="4" name="Picture 3" descr="lsuhsc new orleans school of medicine 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319" y="1745491"/>
            <a:ext cx="7273636" cy="2963333"/>
          </a:xfrm>
          <a:prstGeom prst="rect">
            <a:avLst/>
          </a:prstGeom>
        </p:spPr>
      </p:pic>
    </p:spTree>
    <p:extLst>
      <p:ext uri="{BB962C8B-B14F-4D97-AF65-F5344CB8AC3E}">
        <p14:creationId xmlns:p14="http://schemas.microsoft.com/office/powerpoint/2010/main" val="3063395348"/>
      </p:ext>
    </p:extLst>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2357</TotalTime>
  <Words>964</Words>
  <Application>Microsoft Macintosh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To Steroid or Not to Steroid: Decision-Making in Crohn’s Flares  Hanna Almoaswes M.D., Pranaya Pakala M.D., Autumn Collins M.D., Gurtaj Mahil D.O., Farhan Mohiuddin M.D., Dr. Hope Oddo Moise M.D. Department of Medicine, Louisiana State University Health Sciences Center, New Orleans, LA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Almoaswes, Hanna</cp:lastModifiedBy>
  <cp:revision>204</cp:revision>
  <cp:lastPrinted>2000-03-29T22:47:03Z</cp:lastPrinted>
  <dcterms:created xsi:type="dcterms:W3CDTF">1995-06-17T23:31:02Z</dcterms:created>
  <dcterms:modified xsi:type="dcterms:W3CDTF">2026-04-19T18:50:15Z</dcterms:modified>
</cp:coreProperties>
</file>