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Lst>
  <p:sldSz cx="32918400" cy="438912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1D7C"/>
    <a:srgbClr val="FFD500"/>
    <a:srgbClr val="EBE1F8"/>
    <a:srgbClr val="D4CF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3F0C9D-D2D4-20F2-33D6-E1761BCD03D2}" v="13" dt="2026-04-16T16:36:24.277"/>
    <p1510:client id="{3ADC7972-A759-EB42-A35F-32D11FCC2B77}" v="2" dt="2026-04-16T23:59:29.367"/>
    <p1510:client id="{61FA0CFC-8143-5391-495E-7EA9C4F3AC4E}" v="246" dt="2026-04-16T20:12:47.878"/>
    <p1510:client id="{85D717CE-4FB0-F8F1-260A-D9C5A9972458}" v="60" dt="2026-04-16T21:53:36.809"/>
    <p1510:client id="{A59C1808-4652-F0DB-B575-D2AA5A91FCEE}" v="33" dt="2026-04-16T23:55:51.362"/>
    <p1510:client id="{ED005CA2-0AB4-6386-974F-D328E58F2928}" v="106" dt="2026-04-16T20:29:24.2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 d="100"/>
          <a:sy n="10" d="100"/>
        </p:scale>
        <p:origin x="2172"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E3751B-A43A-43B3-BA4E-3903F9AE8FD3}" type="doc">
      <dgm:prSet loTypeId="urn:microsoft.com/office/officeart/2005/8/layout/bProcess3" loCatId="process" qsTypeId="urn:microsoft.com/office/officeart/2005/8/quickstyle/simple1" qsCatId="simple" csTypeId="urn:microsoft.com/office/officeart/2005/8/colors/accent5_1" csCatId="accent5" phldr="1"/>
      <dgm:spPr/>
      <dgm:t>
        <a:bodyPr/>
        <a:lstStyle/>
        <a:p>
          <a:endParaRPr lang="en-US"/>
        </a:p>
      </dgm:t>
    </dgm:pt>
    <dgm:pt modelId="{12BF3E0D-149F-491B-92C3-677BC520A325}">
      <dgm:prSet phldrT="[Text]" phldr="0" custT="1"/>
      <dgm:spPr/>
      <dgm:t>
        <a:bodyPr/>
        <a:lstStyle/>
        <a:p>
          <a:r>
            <a:rPr lang="en-US" sz="2400" b="1" dirty="0">
              <a:latin typeface="Aptos Display" panose="02110004020202020204"/>
            </a:rPr>
            <a:t>Initial Symptoms</a:t>
          </a:r>
          <a:endParaRPr lang="en-US" sz="2400" b="1" dirty="0"/>
        </a:p>
      </dgm:t>
    </dgm:pt>
    <dgm:pt modelId="{6E7C56E2-63DE-4F5B-98A6-6D6AB4E968DE}" type="parTrans" cxnId="{4F0E593C-0EBF-48D8-BB60-584480303210}">
      <dgm:prSet/>
      <dgm:spPr/>
      <dgm:t>
        <a:bodyPr/>
        <a:lstStyle/>
        <a:p>
          <a:endParaRPr lang="en-US"/>
        </a:p>
      </dgm:t>
    </dgm:pt>
    <dgm:pt modelId="{FA703193-98A3-4A04-BF42-9111DF42D2AA}" type="sibTrans" cxnId="{4F0E593C-0EBF-48D8-BB60-584480303210}">
      <dgm:prSet custT="1"/>
      <dgm:spPr/>
      <dgm:t>
        <a:bodyPr/>
        <a:lstStyle/>
        <a:p>
          <a:endParaRPr lang="en-US" sz="1200"/>
        </a:p>
      </dgm:t>
    </dgm:pt>
    <dgm:pt modelId="{DDC7E4F4-610D-46CB-8044-C3DE8C00E397}">
      <dgm:prSet phldrT="[Text]" phldr="0" custT="1"/>
      <dgm:spPr/>
      <dgm:t>
        <a:bodyPr/>
        <a:lstStyle/>
        <a:p>
          <a:r>
            <a:rPr lang="en-US" sz="2400" dirty="0">
              <a:latin typeface="Aptos Display" panose="02110004020202020204"/>
            </a:rPr>
            <a:t>Gait decline</a:t>
          </a:r>
          <a:endParaRPr lang="en-US" sz="2400" dirty="0"/>
        </a:p>
      </dgm:t>
    </dgm:pt>
    <dgm:pt modelId="{0C3C589A-21D5-4159-B0B8-454E8006EB95}" type="parTrans" cxnId="{072BB526-EE2B-415B-B3D1-637AA4441A3F}">
      <dgm:prSet/>
      <dgm:spPr/>
      <dgm:t>
        <a:bodyPr/>
        <a:lstStyle/>
        <a:p>
          <a:endParaRPr lang="en-US"/>
        </a:p>
      </dgm:t>
    </dgm:pt>
    <dgm:pt modelId="{39B6BF94-750D-45A2-AA4B-2D0449EE11B7}" type="sibTrans" cxnId="{072BB526-EE2B-415B-B3D1-637AA4441A3F}">
      <dgm:prSet/>
      <dgm:spPr/>
      <dgm:t>
        <a:bodyPr/>
        <a:lstStyle/>
        <a:p>
          <a:endParaRPr lang="en-US"/>
        </a:p>
      </dgm:t>
    </dgm:pt>
    <dgm:pt modelId="{4F5A80A7-3219-45A7-BE1A-B63EEEDF9CCF}">
      <dgm:prSet phldrT="[Text]" phldr="0" custT="1"/>
      <dgm:spPr/>
      <dgm:t>
        <a:bodyPr/>
        <a:lstStyle/>
        <a:p>
          <a:r>
            <a:rPr lang="en-US" sz="2400" b="1">
              <a:latin typeface="Calibri"/>
              <a:ea typeface="Calibri"/>
              <a:cs typeface="Calibri"/>
            </a:rPr>
            <a:t>Disease Progression</a:t>
          </a:r>
          <a:endParaRPr lang="en-US" sz="2400" b="1"/>
        </a:p>
      </dgm:t>
    </dgm:pt>
    <dgm:pt modelId="{31789BCA-755D-4A99-956A-BAFBDC278AAE}" type="parTrans" cxnId="{EDC72025-0DAB-4BAA-80C0-D45C755689E4}">
      <dgm:prSet/>
      <dgm:spPr/>
      <dgm:t>
        <a:bodyPr/>
        <a:lstStyle/>
        <a:p>
          <a:endParaRPr lang="en-US"/>
        </a:p>
      </dgm:t>
    </dgm:pt>
    <dgm:pt modelId="{AC2276F3-FB53-4463-89E9-9C0AA05C0ECF}" type="sibTrans" cxnId="{EDC72025-0DAB-4BAA-80C0-D45C755689E4}">
      <dgm:prSet custT="1"/>
      <dgm:spPr/>
      <dgm:t>
        <a:bodyPr/>
        <a:lstStyle/>
        <a:p>
          <a:endParaRPr lang="en-US" sz="1200"/>
        </a:p>
      </dgm:t>
    </dgm:pt>
    <dgm:pt modelId="{5EC8B6C9-B53E-4427-817C-8FB54FAEAF82}">
      <dgm:prSet phldrT="[Text]" phldr="0" custT="1"/>
      <dgm:spPr/>
      <dgm:t>
        <a:bodyPr/>
        <a:lstStyle/>
        <a:p>
          <a:r>
            <a:rPr lang="en-US" sz="2400" dirty="0">
              <a:latin typeface="Aptos Display" panose="02110004020202020204"/>
            </a:rPr>
            <a:t>Motor decline</a:t>
          </a:r>
          <a:endParaRPr lang="en-US" sz="2400" dirty="0"/>
        </a:p>
      </dgm:t>
    </dgm:pt>
    <dgm:pt modelId="{90BEA420-7C4D-4878-8978-30660EB88DC7}" type="parTrans" cxnId="{5A619963-65E4-4CAA-BDBC-0BCE5BF80610}">
      <dgm:prSet/>
      <dgm:spPr/>
      <dgm:t>
        <a:bodyPr/>
        <a:lstStyle/>
        <a:p>
          <a:endParaRPr lang="en-US"/>
        </a:p>
      </dgm:t>
    </dgm:pt>
    <dgm:pt modelId="{FCD2DA2F-CA96-4666-AB32-56E685F33877}" type="sibTrans" cxnId="{5A619963-65E4-4CAA-BDBC-0BCE5BF80610}">
      <dgm:prSet/>
      <dgm:spPr/>
      <dgm:t>
        <a:bodyPr/>
        <a:lstStyle/>
        <a:p>
          <a:endParaRPr lang="en-US"/>
        </a:p>
      </dgm:t>
    </dgm:pt>
    <dgm:pt modelId="{1E498A9F-226C-4987-9216-0980D75A7B5E}">
      <dgm:prSet phldr="0" custT="1"/>
      <dgm:spPr/>
      <dgm:t>
        <a:bodyPr/>
        <a:lstStyle/>
        <a:p>
          <a:r>
            <a:rPr lang="en-US" sz="2400" b="1">
              <a:solidFill>
                <a:srgbClr val="C00000"/>
              </a:solidFill>
              <a:latin typeface="Aptos Display"/>
              <a:ea typeface="Calibri"/>
              <a:cs typeface="Calibri"/>
            </a:rPr>
            <a:t>Misdiagnosis</a:t>
          </a:r>
        </a:p>
      </dgm:t>
    </dgm:pt>
    <dgm:pt modelId="{135C28C1-F1FF-4599-BCED-3CF4D0EB07C1}" type="parTrans" cxnId="{C0378A6C-D5CC-4E25-9C98-166F598AF2D0}">
      <dgm:prSet/>
      <dgm:spPr/>
      <dgm:t>
        <a:bodyPr/>
        <a:lstStyle/>
        <a:p>
          <a:endParaRPr lang="en-US"/>
        </a:p>
      </dgm:t>
    </dgm:pt>
    <dgm:pt modelId="{62EA3A17-A589-4DDF-A2E7-E28BE61BE211}" type="sibTrans" cxnId="{C0378A6C-D5CC-4E25-9C98-166F598AF2D0}">
      <dgm:prSet custT="1"/>
      <dgm:spPr/>
      <dgm:t>
        <a:bodyPr/>
        <a:lstStyle/>
        <a:p>
          <a:endParaRPr lang="en-US" sz="1200"/>
        </a:p>
      </dgm:t>
    </dgm:pt>
    <dgm:pt modelId="{E77B2131-F0F9-45CE-8505-DF5A82BDD911}">
      <dgm:prSet phldr="0" custT="1"/>
      <dgm:spPr/>
      <dgm:t>
        <a:bodyPr/>
        <a:lstStyle/>
        <a:p>
          <a:r>
            <a:rPr lang="en-US" sz="2400" b="0" dirty="0">
              <a:latin typeface="Calibri"/>
              <a:ea typeface="Calibri"/>
              <a:cs typeface="Calibri"/>
            </a:rPr>
            <a:t>Dx Parkinson's – no improvement</a:t>
          </a:r>
        </a:p>
      </dgm:t>
    </dgm:pt>
    <dgm:pt modelId="{7039F767-AABA-407F-9B76-BF0811E2B3B9}" type="parTrans" cxnId="{4834169E-CF26-47D9-9EDE-930B62CDEBF9}">
      <dgm:prSet/>
      <dgm:spPr/>
      <dgm:t>
        <a:bodyPr/>
        <a:lstStyle/>
        <a:p>
          <a:endParaRPr lang="en-US"/>
        </a:p>
      </dgm:t>
    </dgm:pt>
    <dgm:pt modelId="{32CDC38F-F6C3-4D04-B638-BCF7BAD3956D}" type="sibTrans" cxnId="{4834169E-CF26-47D9-9EDE-930B62CDEBF9}">
      <dgm:prSet/>
      <dgm:spPr/>
      <dgm:t>
        <a:bodyPr/>
        <a:lstStyle/>
        <a:p>
          <a:endParaRPr lang="en-US"/>
        </a:p>
      </dgm:t>
    </dgm:pt>
    <dgm:pt modelId="{C2EE7988-AA19-4A78-964E-172DCBC03A7C}">
      <dgm:prSet phldr="0" custT="1"/>
      <dgm:spPr/>
      <dgm:t>
        <a:bodyPr/>
        <a:lstStyle/>
        <a:p>
          <a:r>
            <a:rPr lang="en-US" sz="2400" b="1">
              <a:solidFill>
                <a:srgbClr val="C00000"/>
              </a:solidFill>
              <a:latin typeface="Aptos Display" panose="02110004020202020204"/>
            </a:rPr>
            <a:t>Misdiagnosis</a:t>
          </a:r>
        </a:p>
      </dgm:t>
    </dgm:pt>
    <dgm:pt modelId="{389159E2-455D-49F2-B8F7-7E83EDC8D7BF}" type="parTrans" cxnId="{F9534CEA-2E3B-46DE-A9C9-867BA48E3BE0}">
      <dgm:prSet/>
      <dgm:spPr/>
      <dgm:t>
        <a:bodyPr/>
        <a:lstStyle/>
        <a:p>
          <a:endParaRPr lang="en-US"/>
        </a:p>
      </dgm:t>
    </dgm:pt>
    <dgm:pt modelId="{0F424E3D-0C39-40D6-926B-0AE3803E034F}" type="sibTrans" cxnId="{F9534CEA-2E3B-46DE-A9C9-867BA48E3BE0}">
      <dgm:prSet custT="1"/>
      <dgm:spPr/>
      <dgm:t>
        <a:bodyPr/>
        <a:lstStyle/>
        <a:p>
          <a:endParaRPr lang="en-US" sz="1200"/>
        </a:p>
      </dgm:t>
    </dgm:pt>
    <dgm:pt modelId="{F9D43582-1285-4CAC-B076-E03E00E53FD1}">
      <dgm:prSet phldr="0" custT="1"/>
      <dgm:spPr/>
      <dgm:t>
        <a:bodyPr/>
        <a:lstStyle/>
        <a:p>
          <a:r>
            <a:rPr lang="en-US" sz="2400" b="0" dirty="0">
              <a:latin typeface="Aptos Display" panose="02110004020202020204"/>
            </a:rPr>
            <a:t>Dx Post-Polio Myelitis – no </a:t>
          </a:r>
          <a:r>
            <a:rPr lang="en-US" sz="2400" b="0" dirty="0" err="1">
              <a:latin typeface="Aptos Display" panose="02110004020202020204"/>
            </a:rPr>
            <a:t>hx</a:t>
          </a:r>
          <a:r>
            <a:rPr lang="en-US" sz="2400" b="0" dirty="0">
              <a:latin typeface="Aptos Display" panose="02110004020202020204"/>
            </a:rPr>
            <a:t> of polio</a:t>
          </a:r>
        </a:p>
      </dgm:t>
    </dgm:pt>
    <dgm:pt modelId="{AB6779D1-60B5-4212-8D70-AF4C7BF9AAFD}" type="parTrans" cxnId="{8471FE33-2DE6-4B0B-8C2B-DF9D1E95D90F}">
      <dgm:prSet/>
      <dgm:spPr/>
      <dgm:t>
        <a:bodyPr/>
        <a:lstStyle/>
        <a:p>
          <a:endParaRPr lang="en-US"/>
        </a:p>
      </dgm:t>
    </dgm:pt>
    <dgm:pt modelId="{C4B75D1A-CA4B-484F-9012-32B0D576B18B}" type="sibTrans" cxnId="{8471FE33-2DE6-4B0B-8C2B-DF9D1E95D90F}">
      <dgm:prSet/>
      <dgm:spPr/>
      <dgm:t>
        <a:bodyPr/>
        <a:lstStyle/>
        <a:p>
          <a:endParaRPr lang="en-US"/>
        </a:p>
      </dgm:t>
    </dgm:pt>
    <dgm:pt modelId="{56436FFD-3FE6-4F1F-A136-16B5F65DEB1E}">
      <dgm:prSet phldr="0" custT="1"/>
      <dgm:spPr/>
      <dgm:t>
        <a:bodyPr/>
        <a:lstStyle/>
        <a:p>
          <a:r>
            <a:rPr lang="en-US" sz="2400" b="1">
              <a:solidFill>
                <a:schemeClr val="tx1"/>
              </a:solidFill>
              <a:latin typeface="Aptos Display" panose="02110004020202020204"/>
            </a:rPr>
            <a:t>Workup</a:t>
          </a:r>
        </a:p>
      </dgm:t>
    </dgm:pt>
    <dgm:pt modelId="{ED814A0F-8FC9-4069-B516-5C65092AFEB7}" type="parTrans" cxnId="{D3F7E6AA-FFFC-4DDB-B2D7-CDF6B8B5E40E}">
      <dgm:prSet/>
      <dgm:spPr/>
      <dgm:t>
        <a:bodyPr/>
        <a:lstStyle/>
        <a:p>
          <a:endParaRPr lang="en-US"/>
        </a:p>
      </dgm:t>
    </dgm:pt>
    <dgm:pt modelId="{E84FAC25-7AA2-4E54-8B4A-7C46B551373D}" type="sibTrans" cxnId="{D3F7E6AA-FFFC-4DDB-B2D7-CDF6B8B5E40E}">
      <dgm:prSet custT="1"/>
      <dgm:spPr/>
      <dgm:t>
        <a:bodyPr/>
        <a:lstStyle/>
        <a:p>
          <a:endParaRPr lang="en-US" sz="1200"/>
        </a:p>
      </dgm:t>
    </dgm:pt>
    <dgm:pt modelId="{1376461B-D2C7-4232-948A-1ACDE83CFA83}">
      <dgm:prSet phldr="0" custT="1"/>
      <dgm:spPr/>
      <dgm:t>
        <a:bodyPr/>
        <a:lstStyle/>
        <a:p>
          <a:r>
            <a:rPr lang="en-US" sz="2400" b="0">
              <a:latin typeface="Aptos Display" panose="02110004020202020204"/>
            </a:rPr>
            <a:t>LP + serology + neuroimaging</a:t>
          </a:r>
        </a:p>
      </dgm:t>
    </dgm:pt>
    <dgm:pt modelId="{CC8CA447-A354-4875-BDFD-591A03044088}" type="parTrans" cxnId="{1D0F7E92-D169-4C9F-B7B4-B7B27B4E544F}">
      <dgm:prSet/>
      <dgm:spPr/>
      <dgm:t>
        <a:bodyPr/>
        <a:lstStyle/>
        <a:p>
          <a:endParaRPr lang="en-US"/>
        </a:p>
      </dgm:t>
    </dgm:pt>
    <dgm:pt modelId="{9F178BF1-9223-4FDA-AC7B-53C1E1B95CD1}" type="sibTrans" cxnId="{1D0F7E92-D169-4C9F-B7B4-B7B27B4E544F}">
      <dgm:prSet/>
      <dgm:spPr/>
      <dgm:t>
        <a:bodyPr/>
        <a:lstStyle/>
        <a:p>
          <a:endParaRPr lang="en-US"/>
        </a:p>
      </dgm:t>
    </dgm:pt>
    <dgm:pt modelId="{8452778F-2F5E-429E-A7A4-858C77AF64F9}">
      <dgm:prSet phldr="0" custT="1"/>
      <dgm:spPr/>
      <dgm:t>
        <a:bodyPr/>
        <a:lstStyle/>
        <a:p>
          <a:pPr rtl="0"/>
          <a:r>
            <a:rPr lang="en-US" sz="2400" b="1">
              <a:solidFill>
                <a:schemeClr val="accent6">
                  <a:lumMod val="76000"/>
                </a:schemeClr>
              </a:solidFill>
              <a:latin typeface="Aptos Display" panose="02110004020202020204"/>
            </a:rPr>
            <a:t>VGKC Dx </a:t>
          </a:r>
        </a:p>
      </dgm:t>
    </dgm:pt>
    <dgm:pt modelId="{646AA974-EDCE-43F8-B221-A4B65A8F1735}" type="parTrans" cxnId="{7C5272D1-0DF5-454E-96A6-7795E03A93D2}">
      <dgm:prSet/>
      <dgm:spPr/>
      <dgm:t>
        <a:bodyPr/>
        <a:lstStyle/>
        <a:p>
          <a:endParaRPr lang="en-US"/>
        </a:p>
      </dgm:t>
    </dgm:pt>
    <dgm:pt modelId="{86288222-9C34-4A32-9252-DA95FE4CC422}" type="sibTrans" cxnId="{7C5272D1-0DF5-454E-96A6-7795E03A93D2}">
      <dgm:prSet custT="1"/>
      <dgm:spPr/>
      <dgm:t>
        <a:bodyPr/>
        <a:lstStyle/>
        <a:p>
          <a:endParaRPr lang="en-US" sz="1200"/>
        </a:p>
      </dgm:t>
    </dgm:pt>
    <dgm:pt modelId="{1D581DA7-9D80-4352-AA7B-E35941607D65}">
      <dgm:prSet phldr="0" custT="1"/>
      <dgm:spPr/>
      <dgm:t>
        <a:bodyPr/>
        <a:lstStyle/>
        <a:p>
          <a:r>
            <a:rPr lang="en-US" sz="2400" b="0">
              <a:latin typeface="Aptos Display" panose="02110004020202020204"/>
            </a:rPr>
            <a:t>Treatment initiated</a:t>
          </a:r>
        </a:p>
      </dgm:t>
    </dgm:pt>
    <dgm:pt modelId="{A84FDDAD-A0F6-4E06-AAFB-8CE4F2A1471B}" type="parTrans" cxnId="{E78CEE68-CF94-4949-AAF2-EDAAA21A28BB}">
      <dgm:prSet/>
      <dgm:spPr/>
      <dgm:t>
        <a:bodyPr/>
        <a:lstStyle/>
        <a:p>
          <a:endParaRPr lang="en-US"/>
        </a:p>
      </dgm:t>
    </dgm:pt>
    <dgm:pt modelId="{695E68BD-3668-4041-9806-7C1897D5D70F}" type="sibTrans" cxnId="{E78CEE68-CF94-4949-AAF2-EDAAA21A28BB}">
      <dgm:prSet/>
      <dgm:spPr/>
      <dgm:t>
        <a:bodyPr/>
        <a:lstStyle/>
        <a:p>
          <a:endParaRPr lang="en-US"/>
        </a:p>
      </dgm:t>
    </dgm:pt>
    <dgm:pt modelId="{8F53647D-E983-4C22-BF2F-E210CAF8B6CD}">
      <dgm:prSet phldr="0" custT="1"/>
      <dgm:spPr/>
      <dgm:t>
        <a:bodyPr/>
        <a:lstStyle/>
        <a:p>
          <a:r>
            <a:rPr lang="en-US" sz="2000" b="1" dirty="0">
              <a:latin typeface="Aptos Display" panose="02110004020202020204"/>
            </a:rPr>
            <a:t>Disease Progression</a:t>
          </a:r>
        </a:p>
      </dgm:t>
    </dgm:pt>
    <dgm:pt modelId="{4AA20103-ACEA-4716-94CE-65A3CBB1EF02}" type="parTrans" cxnId="{48A56C61-D8B2-4E37-A5CE-9658F91578D1}">
      <dgm:prSet/>
      <dgm:spPr/>
      <dgm:t>
        <a:bodyPr/>
        <a:lstStyle/>
        <a:p>
          <a:endParaRPr lang="en-US"/>
        </a:p>
      </dgm:t>
    </dgm:pt>
    <dgm:pt modelId="{AA577E1E-1482-4B02-BACF-AD7723796C2F}" type="sibTrans" cxnId="{48A56C61-D8B2-4E37-A5CE-9658F91578D1}">
      <dgm:prSet custT="1"/>
      <dgm:spPr/>
      <dgm:t>
        <a:bodyPr/>
        <a:lstStyle/>
        <a:p>
          <a:endParaRPr lang="en-US" sz="1200"/>
        </a:p>
      </dgm:t>
    </dgm:pt>
    <dgm:pt modelId="{B2986889-BBB7-42FC-8663-79F90094D824}">
      <dgm:prSet phldr="0" custT="1"/>
      <dgm:spPr/>
      <dgm:t>
        <a:bodyPr/>
        <a:lstStyle/>
        <a:p>
          <a:r>
            <a:rPr lang="en-US" sz="2000" b="0">
              <a:latin typeface="Aptos Display" panose="02110004020202020204"/>
            </a:rPr>
            <a:t>Insurance issues + worsening condition</a:t>
          </a:r>
        </a:p>
      </dgm:t>
    </dgm:pt>
    <dgm:pt modelId="{8B36E1B1-1D8B-44B4-87EF-943956FD183F}" type="parTrans" cxnId="{C5CDF441-D1A5-4A49-BAC8-FF1196717E15}">
      <dgm:prSet/>
      <dgm:spPr/>
      <dgm:t>
        <a:bodyPr/>
        <a:lstStyle/>
        <a:p>
          <a:endParaRPr lang="en-US"/>
        </a:p>
      </dgm:t>
    </dgm:pt>
    <dgm:pt modelId="{400ED3C4-AF78-40EB-A7E2-C3B61BA64C62}" type="sibTrans" cxnId="{C5CDF441-D1A5-4A49-BAC8-FF1196717E15}">
      <dgm:prSet/>
      <dgm:spPr/>
      <dgm:t>
        <a:bodyPr/>
        <a:lstStyle/>
        <a:p>
          <a:endParaRPr lang="en-US"/>
        </a:p>
      </dgm:t>
    </dgm:pt>
    <dgm:pt modelId="{C1EB5EDC-1AAB-4BDA-8A8D-87C2185EC94A}">
      <dgm:prSet phldr="0" custT="1"/>
      <dgm:spPr/>
      <dgm:t>
        <a:bodyPr/>
        <a:lstStyle/>
        <a:p>
          <a:pPr rtl="0"/>
          <a:r>
            <a:rPr lang="en-US" sz="2000" b="1" dirty="0">
              <a:latin typeface="Aptos Display" panose="02110004020202020204"/>
            </a:rPr>
            <a:t>Outcome</a:t>
          </a:r>
          <a:r>
            <a:rPr lang="en-US" sz="2800" b="1" dirty="0">
              <a:latin typeface="Aptos Display" panose="02110004020202020204"/>
            </a:rPr>
            <a:t> </a:t>
          </a:r>
        </a:p>
      </dgm:t>
    </dgm:pt>
    <dgm:pt modelId="{9B8C0FD3-4306-47B9-8EB9-C35542036479}" type="parTrans" cxnId="{07D86977-31D2-40F5-A641-EE0E02F5AA9E}">
      <dgm:prSet/>
      <dgm:spPr/>
      <dgm:t>
        <a:bodyPr/>
        <a:lstStyle/>
        <a:p>
          <a:endParaRPr lang="en-US"/>
        </a:p>
      </dgm:t>
    </dgm:pt>
    <dgm:pt modelId="{372DA94B-6C13-429D-866E-48A8E441ECE8}" type="sibTrans" cxnId="{07D86977-31D2-40F5-A641-EE0E02F5AA9E}">
      <dgm:prSet/>
      <dgm:spPr/>
      <dgm:t>
        <a:bodyPr/>
        <a:lstStyle/>
        <a:p>
          <a:endParaRPr lang="en-US"/>
        </a:p>
      </dgm:t>
    </dgm:pt>
    <dgm:pt modelId="{8FCC021E-96EC-4C3B-B0B4-000546F068E4}">
      <dgm:prSet phldr="0" custT="1"/>
      <dgm:spPr/>
      <dgm:t>
        <a:bodyPr/>
        <a:lstStyle/>
        <a:p>
          <a:r>
            <a:rPr lang="en-US" sz="2000" b="0">
              <a:latin typeface="Aptos Display" panose="02110004020202020204"/>
            </a:rPr>
            <a:t>Long-term care at Audubon Retirement Village</a:t>
          </a:r>
          <a:endParaRPr lang="en-US" sz="2000"/>
        </a:p>
      </dgm:t>
    </dgm:pt>
    <dgm:pt modelId="{644D8253-9A88-4CFA-AC31-B14B8697010F}" type="parTrans" cxnId="{0FA1091E-FF43-4A6C-B4E0-9ACF8A164927}">
      <dgm:prSet/>
      <dgm:spPr/>
      <dgm:t>
        <a:bodyPr/>
        <a:lstStyle/>
        <a:p>
          <a:endParaRPr lang="en-US"/>
        </a:p>
      </dgm:t>
    </dgm:pt>
    <dgm:pt modelId="{EFBD398C-AD8D-41DA-A08A-92E9579739E2}" type="sibTrans" cxnId="{0FA1091E-FF43-4A6C-B4E0-9ACF8A164927}">
      <dgm:prSet/>
      <dgm:spPr/>
      <dgm:t>
        <a:bodyPr/>
        <a:lstStyle/>
        <a:p>
          <a:endParaRPr lang="en-US"/>
        </a:p>
      </dgm:t>
    </dgm:pt>
    <dgm:pt modelId="{0EC4980C-DC5F-4B00-9477-345C06D544AE}" type="pres">
      <dgm:prSet presAssocID="{B2E3751B-A43A-43B3-BA4E-3903F9AE8FD3}" presName="Name0" presStyleCnt="0">
        <dgm:presLayoutVars>
          <dgm:dir/>
          <dgm:resizeHandles val="exact"/>
        </dgm:presLayoutVars>
      </dgm:prSet>
      <dgm:spPr/>
    </dgm:pt>
    <dgm:pt modelId="{04286EE9-F1AC-4044-A759-4881FAB05566}" type="pres">
      <dgm:prSet presAssocID="{12BF3E0D-149F-491B-92C3-677BC520A325}" presName="node" presStyleLbl="node1" presStyleIdx="0" presStyleCnt="8" custLinFactNeighborX="3372">
        <dgm:presLayoutVars>
          <dgm:bulletEnabled val="1"/>
        </dgm:presLayoutVars>
      </dgm:prSet>
      <dgm:spPr/>
    </dgm:pt>
    <dgm:pt modelId="{C30E25FA-CC7D-48CF-AE84-9FE6ECA2814E}" type="pres">
      <dgm:prSet presAssocID="{FA703193-98A3-4A04-BF42-9111DF42D2AA}" presName="sibTrans" presStyleLbl="sibTrans1D1" presStyleIdx="0" presStyleCnt="7"/>
      <dgm:spPr/>
    </dgm:pt>
    <dgm:pt modelId="{4497DFDB-44AF-4AE2-AF7E-A4EBE8F90952}" type="pres">
      <dgm:prSet presAssocID="{FA703193-98A3-4A04-BF42-9111DF42D2AA}" presName="connectorText" presStyleLbl="sibTrans1D1" presStyleIdx="0" presStyleCnt="7"/>
      <dgm:spPr/>
    </dgm:pt>
    <dgm:pt modelId="{0758CE05-A201-44F4-862E-D7595D9A1F78}" type="pres">
      <dgm:prSet presAssocID="{1E498A9F-226C-4987-9216-0980D75A7B5E}" presName="node" presStyleLbl="node1" presStyleIdx="1" presStyleCnt="8">
        <dgm:presLayoutVars>
          <dgm:bulletEnabled val="1"/>
        </dgm:presLayoutVars>
      </dgm:prSet>
      <dgm:spPr/>
    </dgm:pt>
    <dgm:pt modelId="{82D24160-C632-49A4-9C25-8D0BB1B47725}" type="pres">
      <dgm:prSet presAssocID="{62EA3A17-A589-4DDF-A2E7-E28BE61BE211}" presName="sibTrans" presStyleLbl="sibTrans1D1" presStyleIdx="1" presStyleCnt="7"/>
      <dgm:spPr/>
    </dgm:pt>
    <dgm:pt modelId="{2D48FAB3-2082-4EC0-9148-376E397F07F3}" type="pres">
      <dgm:prSet presAssocID="{62EA3A17-A589-4DDF-A2E7-E28BE61BE211}" presName="connectorText" presStyleLbl="sibTrans1D1" presStyleIdx="1" presStyleCnt="7"/>
      <dgm:spPr/>
    </dgm:pt>
    <dgm:pt modelId="{92EB29C7-B6A7-473A-A628-BC51C3FFC12C}" type="pres">
      <dgm:prSet presAssocID="{4F5A80A7-3219-45A7-BE1A-B63EEEDF9CCF}" presName="node" presStyleLbl="node1" presStyleIdx="2" presStyleCnt="8">
        <dgm:presLayoutVars>
          <dgm:bulletEnabled val="1"/>
        </dgm:presLayoutVars>
      </dgm:prSet>
      <dgm:spPr/>
    </dgm:pt>
    <dgm:pt modelId="{EADBE04C-67E9-4AF8-B8CD-2EB8DEFCD3BE}" type="pres">
      <dgm:prSet presAssocID="{AC2276F3-FB53-4463-89E9-9C0AA05C0ECF}" presName="sibTrans" presStyleLbl="sibTrans1D1" presStyleIdx="2" presStyleCnt="7"/>
      <dgm:spPr/>
    </dgm:pt>
    <dgm:pt modelId="{5871D2B8-F2B3-45B6-A8E1-B87CCFE645D5}" type="pres">
      <dgm:prSet presAssocID="{AC2276F3-FB53-4463-89E9-9C0AA05C0ECF}" presName="connectorText" presStyleLbl="sibTrans1D1" presStyleIdx="2" presStyleCnt="7"/>
      <dgm:spPr/>
    </dgm:pt>
    <dgm:pt modelId="{BE9DF50A-7046-4F3E-8A10-C06D40D82700}" type="pres">
      <dgm:prSet presAssocID="{C2EE7988-AA19-4A78-964E-172DCBC03A7C}" presName="node" presStyleLbl="node1" presStyleIdx="3" presStyleCnt="8" custLinFactNeighborX="2937" custLinFactNeighborY="-57">
        <dgm:presLayoutVars>
          <dgm:bulletEnabled val="1"/>
        </dgm:presLayoutVars>
      </dgm:prSet>
      <dgm:spPr/>
    </dgm:pt>
    <dgm:pt modelId="{58FA4A6B-B5A5-46BC-8A50-67DE65A7AF39}" type="pres">
      <dgm:prSet presAssocID="{0F424E3D-0C39-40D6-926B-0AE3803E034F}" presName="sibTrans" presStyleLbl="sibTrans1D1" presStyleIdx="3" presStyleCnt="7"/>
      <dgm:spPr/>
    </dgm:pt>
    <dgm:pt modelId="{0104E574-B752-4B79-8300-65023AD289FC}" type="pres">
      <dgm:prSet presAssocID="{0F424E3D-0C39-40D6-926B-0AE3803E034F}" presName="connectorText" presStyleLbl="sibTrans1D1" presStyleIdx="3" presStyleCnt="7"/>
      <dgm:spPr/>
    </dgm:pt>
    <dgm:pt modelId="{669AFFD5-EADC-4E98-8D57-C5E8132552EB}" type="pres">
      <dgm:prSet presAssocID="{56436FFD-3FE6-4F1F-A136-16B5F65DEB1E}" presName="node" presStyleLbl="node1" presStyleIdx="4" presStyleCnt="8">
        <dgm:presLayoutVars>
          <dgm:bulletEnabled val="1"/>
        </dgm:presLayoutVars>
      </dgm:prSet>
      <dgm:spPr/>
    </dgm:pt>
    <dgm:pt modelId="{83599048-B7DC-404F-A502-7A3EA527C948}" type="pres">
      <dgm:prSet presAssocID="{E84FAC25-7AA2-4E54-8B4A-7C46B551373D}" presName="sibTrans" presStyleLbl="sibTrans1D1" presStyleIdx="4" presStyleCnt="7"/>
      <dgm:spPr/>
    </dgm:pt>
    <dgm:pt modelId="{1C822E27-5F7F-4121-AF76-DEA599FF6F7E}" type="pres">
      <dgm:prSet presAssocID="{E84FAC25-7AA2-4E54-8B4A-7C46B551373D}" presName="connectorText" presStyleLbl="sibTrans1D1" presStyleIdx="4" presStyleCnt="7"/>
      <dgm:spPr/>
    </dgm:pt>
    <dgm:pt modelId="{09F34E58-56B6-4C38-8534-6F5B059862C4}" type="pres">
      <dgm:prSet presAssocID="{8452778F-2F5E-429E-A7A4-858C77AF64F9}" presName="node" presStyleLbl="node1" presStyleIdx="5" presStyleCnt="8">
        <dgm:presLayoutVars>
          <dgm:bulletEnabled val="1"/>
        </dgm:presLayoutVars>
      </dgm:prSet>
      <dgm:spPr/>
    </dgm:pt>
    <dgm:pt modelId="{5E3FAFF0-6359-4C48-B532-21CB0B96BC01}" type="pres">
      <dgm:prSet presAssocID="{86288222-9C34-4A32-9252-DA95FE4CC422}" presName="sibTrans" presStyleLbl="sibTrans1D1" presStyleIdx="5" presStyleCnt="7"/>
      <dgm:spPr/>
    </dgm:pt>
    <dgm:pt modelId="{4F1213F3-AB2E-4C57-ABF5-D099037173EA}" type="pres">
      <dgm:prSet presAssocID="{86288222-9C34-4A32-9252-DA95FE4CC422}" presName="connectorText" presStyleLbl="sibTrans1D1" presStyleIdx="5" presStyleCnt="7"/>
      <dgm:spPr/>
    </dgm:pt>
    <dgm:pt modelId="{1160306C-F7BD-4189-8443-BDAF69249E0A}" type="pres">
      <dgm:prSet presAssocID="{8F53647D-E983-4C22-BF2F-E210CAF8B6CD}" presName="node" presStyleLbl="node1" presStyleIdx="6" presStyleCnt="8" custLinFactNeighborX="3372">
        <dgm:presLayoutVars>
          <dgm:bulletEnabled val="1"/>
        </dgm:presLayoutVars>
      </dgm:prSet>
      <dgm:spPr/>
    </dgm:pt>
    <dgm:pt modelId="{A5114E73-3E52-4066-9434-98242D527131}" type="pres">
      <dgm:prSet presAssocID="{AA577E1E-1482-4B02-BACF-AD7723796C2F}" presName="sibTrans" presStyleLbl="sibTrans1D1" presStyleIdx="6" presStyleCnt="7"/>
      <dgm:spPr/>
    </dgm:pt>
    <dgm:pt modelId="{F12EC4D2-62BB-49CA-B074-DDAC47D81CE6}" type="pres">
      <dgm:prSet presAssocID="{AA577E1E-1482-4B02-BACF-AD7723796C2F}" presName="connectorText" presStyleLbl="sibTrans1D1" presStyleIdx="6" presStyleCnt="7"/>
      <dgm:spPr/>
    </dgm:pt>
    <dgm:pt modelId="{8874FDF3-2486-4856-A1AF-6ACA942D73CA}" type="pres">
      <dgm:prSet presAssocID="{C1EB5EDC-1AAB-4BDA-8A8D-87C2185EC94A}" presName="node" presStyleLbl="node1" presStyleIdx="7" presStyleCnt="8">
        <dgm:presLayoutVars>
          <dgm:bulletEnabled val="1"/>
        </dgm:presLayoutVars>
      </dgm:prSet>
      <dgm:spPr/>
    </dgm:pt>
  </dgm:ptLst>
  <dgm:cxnLst>
    <dgm:cxn modelId="{D5061805-57E2-4E55-B23E-3022A4B432AB}" type="presOf" srcId="{AA577E1E-1482-4B02-BACF-AD7723796C2F}" destId="{A5114E73-3E52-4066-9434-98242D527131}" srcOrd="0" destOrd="0" presId="urn:microsoft.com/office/officeart/2005/8/layout/bProcess3"/>
    <dgm:cxn modelId="{0FA1091E-FF43-4A6C-B4E0-9ACF8A164927}" srcId="{C1EB5EDC-1AAB-4BDA-8A8D-87C2185EC94A}" destId="{8FCC021E-96EC-4C3B-B0B4-000546F068E4}" srcOrd="0" destOrd="0" parTransId="{644D8253-9A88-4CFA-AC31-B14B8697010F}" sibTransId="{EFBD398C-AD8D-41DA-A08A-92E9579739E2}"/>
    <dgm:cxn modelId="{EDC72025-0DAB-4BAA-80C0-D45C755689E4}" srcId="{B2E3751B-A43A-43B3-BA4E-3903F9AE8FD3}" destId="{4F5A80A7-3219-45A7-BE1A-B63EEEDF9CCF}" srcOrd="2" destOrd="0" parTransId="{31789BCA-755D-4A99-956A-BAFBDC278AAE}" sibTransId="{AC2276F3-FB53-4463-89E9-9C0AA05C0ECF}"/>
    <dgm:cxn modelId="{072BB526-EE2B-415B-B3D1-637AA4441A3F}" srcId="{12BF3E0D-149F-491B-92C3-677BC520A325}" destId="{DDC7E4F4-610D-46CB-8044-C3DE8C00E397}" srcOrd="0" destOrd="0" parTransId="{0C3C589A-21D5-4159-B0B8-454E8006EB95}" sibTransId="{39B6BF94-750D-45A2-AA4B-2D0449EE11B7}"/>
    <dgm:cxn modelId="{0E4B192B-E010-4813-9EA8-807ABC52795A}" type="presOf" srcId="{0F424E3D-0C39-40D6-926B-0AE3803E034F}" destId="{0104E574-B752-4B79-8300-65023AD289FC}" srcOrd="1" destOrd="0" presId="urn:microsoft.com/office/officeart/2005/8/layout/bProcess3"/>
    <dgm:cxn modelId="{697D512E-FA18-4B46-AB2B-AD2AEA11C031}" type="presOf" srcId="{8F53647D-E983-4C22-BF2F-E210CAF8B6CD}" destId="{1160306C-F7BD-4189-8443-BDAF69249E0A}" srcOrd="0" destOrd="0" presId="urn:microsoft.com/office/officeart/2005/8/layout/bProcess3"/>
    <dgm:cxn modelId="{94F2CC30-C063-4CCC-8894-488C8F162EB3}" type="presOf" srcId="{AC2276F3-FB53-4463-89E9-9C0AA05C0ECF}" destId="{EADBE04C-67E9-4AF8-B8CD-2EB8DEFCD3BE}" srcOrd="0" destOrd="0" presId="urn:microsoft.com/office/officeart/2005/8/layout/bProcess3"/>
    <dgm:cxn modelId="{8471FE33-2DE6-4B0B-8C2B-DF9D1E95D90F}" srcId="{C2EE7988-AA19-4A78-964E-172DCBC03A7C}" destId="{F9D43582-1285-4CAC-B076-E03E00E53FD1}" srcOrd="0" destOrd="0" parTransId="{AB6779D1-60B5-4212-8D70-AF4C7BF9AAFD}" sibTransId="{C4B75D1A-CA4B-484F-9012-32B0D576B18B}"/>
    <dgm:cxn modelId="{4F0E593C-0EBF-48D8-BB60-584480303210}" srcId="{B2E3751B-A43A-43B3-BA4E-3903F9AE8FD3}" destId="{12BF3E0D-149F-491B-92C3-677BC520A325}" srcOrd="0" destOrd="0" parTransId="{6E7C56E2-63DE-4F5B-98A6-6D6AB4E968DE}" sibTransId="{FA703193-98A3-4A04-BF42-9111DF42D2AA}"/>
    <dgm:cxn modelId="{48A56C61-D8B2-4E37-A5CE-9658F91578D1}" srcId="{B2E3751B-A43A-43B3-BA4E-3903F9AE8FD3}" destId="{8F53647D-E983-4C22-BF2F-E210CAF8B6CD}" srcOrd="6" destOrd="0" parTransId="{4AA20103-ACEA-4716-94CE-65A3CBB1EF02}" sibTransId="{AA577E1E-1482-4B02-BACF-AD7723796C2F}"/>
    <dgm:cxn modelId="{2C167661-70DD-4188-9239-6A689F7337E3}" type="presOf" srcId="{F9D43582-1285-4CAC-B076-E03E00E53FD1}" destId="{BE9DF50A-7046-4F3E-8A10-C06D40D82700}" srcOrd="0" destOrd="1" presId="urn:microsoft.com/office/officeart/2005/8/layout/bProcess3"/>
    <dgm:cxn modelId="{C5CDF441-D1A5-4A49-BAC8-FF1196717E15}" srcId="{8F53647D-E983-4C22-BF2F-E210CAF8B6CD}" destId="{B2986889-BBB7-42FC-8663-79F90094D824}" srcOrd="0" destOrd="0" parTransId="{8B36E1B1-1D8B-44B4-87EF-943956FD183F}" sibTransId="{400ED3C4-AF78-40EB-A7E2-C3B61BA64C62}"/>
    <dgm:cxn modelId="{5A619963-65E4-4CAA-BDBC-0BCE5BF80610}" srcId="{4F5A80A7-3219-45A7-BE1A-B63EEEDF9CCF}" destId="{5EC8B6C9-B53E-4427-817C-8FB54FAEAF82}" srcOrd="0" destOrd="0" parTransId="{90BEA420-7C4D-4878-8978-30660EB88DC7}" sibTransId="{FCD2DA2F-CA96-4666-AB32-56E685F33877}"/>
    <dgm:cxn modelId="{B6E89244-3928-427E-8D22-B470A2EA3D4B}" type="presOf" srcId="{E77B2131-F0F9-45CE-8505-DF5A82BDD911}" destId="{0758CE05-A201-44F4-862E-D7595D9A1F78}" srcOrd="0" destOrd="1" presId="urn:microsoft.com/office/officeart/2005/8/layout/bProcess3"/>
    <dgm:cxn modelId="{43081F45-DA76-4C48-9FD0-284F0512AA4B}" type="presOf" srcId="{86288222-9C34-4A32-9252-DA95FE4CC422}" destId="{5E3FAFF0-6359-4C48-B532-21CB0B96BC01}" srcOrd="0" destOrd="0" presId="urn:microsoft.com/office/officeart/2005/8/layout/bProcess3"/>
    <dgm:cxn modelId="{E78CEE68-CF94-4949-AAF2-EDAAA21A28BB}" srcId="{8452778F-2F5E-429E-A7A4-858C77AF64F9}" destId="{1D581DA7-9D80-4352-AA7B-E35941607D65}" srcOrd="0" destOrd="0" parTransId="{A84FDDAD-A0F6-4E06-AAFB-8CE4F2A1471B}" sibTransId="{695E68BD-3668-4041-9806-7C1897D5D70F}"/>
    <dgm:cxn modelId="{88E61D69-B1E4-42E2-8319-77F028F59B3F}" type="presOf" srcId="{8FCC021E-96EC-4C3B-B0B4-000546F068E4}" destId="{8874FDF3-2486-4856-A1AF-6ACA942D73CA}" srcOrd="0" destOrd="1" presId="urn:microsoft.com/office/officeart/2005/8/layout/bProcess3"/>
    <dgm:cxn modelId="{714B5B49-87B5-499F-997C-23BDC84B8EEC}" type="presOf" srcId="{C1EB5EDC-1AAB-4BDA-8A8D-87C2185EC94A}" destId="{8874FDF3-2486-4856-A1AF-6ACA942D73CA}" srcOrd="0" destOrd="0" presId="urn:microsoft.com/office/officeart/2005/8/layout/bProcess3"/>
    <dgm:cxn modelId="{0710246A-3718-4CCE-A4D5-C2C08370185D}" type="presOf" srcId="{FA703193-98A3-4A04-BF42-9111DF42D2AA}" destId="{C30E25FA-CC7D-48CF-AE84-9FE6ECA2814E}" srcOrd="0" destOrd="0" presId="urn:microsoft.com/office/officeart/2005/8/layout/bProcess3"/>
    <dgm:cxn modelId="{C0378A6C-D5CC-4E25-9C98-166F598AF2D0}" srcId="{B2E3751B-A43A-43B3-BA4E-3903F9AE8FD3}" destId="{1E498A9F-226C-4987-9216-0980D75A7B5E}" srcOrd="1" destOrd="0" parTransId="{135C28C1-F1FF-4599-BCED-3CF4D0EB07C1}" sibTransId="{62EA3A17-A589-4DDF-A2E7-E28BE61BE211}"/>
    <dgm:cxn modelId="{07D86977-31D2-40F5-A641-EE0E02F5AA9E}" srcId="{B2E3751B-A43A-43B3-BA4E-3903F9AE8FD3}" destId="{C1EB5EDC-1AAB-4BDA-8A8D-87C2185EC94A}" srcOrd="7" destOrd="0" parTransId="{9B8C0FD3-4306-47B9-8EB9-C35542036479}" sibTransId="{372DA94B-6C13-429D-866E-48A8E441ECE8}"/>
    <dgm:cxn modelId="{88ED1A82-C0C4-4F48-9174-03B68953D1CA}" type="presOf" srcId="{1376461B-D2C7-4232-948A-1ACDE83CFA83}" destId="{669AFFD5-EADC-4E98-8D57-C5E8132552EB}" srcOrd="0" destOrd="1" presId="urn:microsoft.com/office/officeart/2005/8/layout/bProcess3"/>
    <dgm:cxn modelId="{590B2583-5B0D-4D31-AE96-AF9AC3D7FAA2}" type="presOf" srcId="{E84FAC25-7AA2-4E54-8B4A-7C46B551373D}" destId="{83599048-B7DC-404F-A502-7A3EA527C948}" srcOrd="0" destOrd="0" presId="urn:microsoft.com/office/officeart/2005/8/layout/bProcess3"/>
    <dgm:cxn modelId="{52765C83-B477-440B-A62D-A4652732D8AF}" type="presOf" srcId="{1E498A9F-226C-4987-9216-0980D75A7B5E}" destId="{0758CE05-A201-44F4-862E-D7595D9A1F78}" srcOrd="0" destOrd="0" presId="urn:microsoft.com/office/officeart/2005/8/layout/bProcess3"/>
    <dgm:cxn modelId="{DF14748B-70DB-4454-A801-E997D92875AA}" type="presOf" srcId="{B2986889-BBB7-42FC-8663-79F90094D824}" destId="{1160306C-F7BD-4189-8443-BDAF69249E0A}" srcOrd="0" destOrd="1" presId="urn:microsoft.com/office/officeart/2005/8/layout/bProcess3"/>
    <dgm:cxn modelId="{D1EF5592-7716-4E1E-8929-75EA36941BC3}" type="presOf" srcId="{E84FAC25-7AA2-4E54-8B4A-7C46B551373D}" destId="{1C822E27-5F7F-4121-AF76-DEA599FF6F7E}" srcOrd="1" destOrd="0" presId="urn:microsoft.com/office/officeart/2005/8/layout/bProcess3"/>
    <dgm:cxn modelId="{1D0F7E92-D169-4C9F-B7B4-B7B27B4E544F}" srcId="{56436FFD-3FE6-4F1F-A136-16B5F65DEB1E}" destId="{1376461B-D2C7-4232-948A-1ACDE83CFA83}" srcOrd="0" destOrd="0" parTransId="{CC8CA447-A354-4875-BDFD-591A03044088}" sibTransId="{9F178BF1-9223-4FDA-AC7B-53C1E1B95CD1}"/>
    <dgm:cxn modelId="{4834169E-CF26-47D9-9EDE-930B62CDEBF9}" srcId="{1E498A9F-226C-4987-9216-0980D75A7B5E}" destId="{E77B2131-F0F9-45CE-8505-DF5A82BDD911}" srcOrd="0" destOrd="0" parTransId="{7039F767-AABA-407F-9B76-BF0811E2B3B9}" sibTransId="{32CDC38F-F6C3-4D04-B638-BCF7BAD3956D}"/>
    <dgm:cxn modelId="{D3F7E6AA-FFFC-4DDB-B2D7-CDF6B8B5E40E}" srcId="{B2E3751B-A43A-43B3-BA4E-3903F9AE8FD3}" destId="{56436FFD-3FE6-4F1F-A136-16B5F65DEB1E}" srcOrd="4" destOrd="0" parTransId="{ED814A0F-8FC9-4069-B516-5C65092AFEB7}" sibTransId="{E84FAC25-7AA2-4E54-8B4A-7C46B551373D}"/>
    <dgm:cxn modelId="{832AC6AD-8468-4343-88A6-206C8D3A0223}" type="presOf" srcId="{AC2276F3-FB53-4463-89E9-9C0AA05C0ECF}" destId="{5871D2B8-F2B3-45B6-A8E1-B87CCFE645D5}" srcOrd="1" destOrd="0" presId="urn:microsoft.com/office/officeart/2005/8/layout/bProcess3"/>
    <dgm:cxn modelId="{74CF6AB1-8B3F-4230-9612-E49064D05114}" type="presOf" srcId="{0F424E3D-0C39-40D6-926B-0AE3803E034F}" destId="{58FA4A6B-B5A5-46BC-8A50-67DE65A7AF39}" srcOrd="0" destOrd="0" presId="urn:microsoft.com/office/officeart/2005/8/layout/bProcess3"/>
    <dgm:cxn modelId="{2E82C9B1-58AE-46F7-840D-193A7B49259F}" type="presOf" srcId="{AA577E1E-1482-4B02-BACF-AD7723796C2F}" destId="{F12EC4D2-62BB-49CA-B074-DDAC47D81CE6}" srcOrd="1" destOrd="0" presId="urn:microsoft.com/office/officeart/2005/8/layout/bProcess3"/>
    <dgm:cxn modelId="{28045DB7-E741-4D20-8D2F-EB4C01F5ECCC}" type="presOf" srcId="{62EA3A17-A589-4DDF-A2E7-E28BE61BE211}" destId="{82D24160-C632-49A4-9C25-8D0BB1B47725}" srcOrd="0" destOrd="0" presId="urn:microsoft.com/office/officeart/2005/8/layout/bProcess3"/>
    <dgm:cxn modelId="{1754D2BC-8DBC-49B3-9F40-AC46EB4D7B6D}" type="presOf" srcId="{8452778F-2F5E-429E-A7A4-858C77AF64F9}" destId="{09F34E58-56B6-4C38-8534-6F5B059862C4}" srcOrd="0" destOrd="0" presId="urn:microsoft.com/office/officeart/2005/8/layout/bProcess3"/>
    <dgm:cxn modelId="{82AE39CA-6573-4240-88BA-2DF5B655331C}" type="presOf" srcId="{62EA3A17-A589-4DDF-A2E7-E28BE61BE211}" destId="{2D48FAB3-2082-4EC0-9148-376E397F07F3}" srcOrd="1" destOrd="0" presId="urn:microsoft.com/office/officeart/2005/8/layout/bProcess3"/>
    <dgm:cxn modelId="{7C5272D1-0DF5-454E-96A6-7795E03A93D2}" srcId="{B2E3751B-A43A-43B3-BA4E-3903F9AE8FD3}" destId="{8452778F-2F5E-429E-A7A4-858C77AF64F9}" srcOrd="5" destOrd="0" parTransId="{646AA974-EDCE-43F8-B221-A4B65A8F1735}" sibTransId="{86288222-9C34-4A32-9252-DA95FE4CC422}"/>
    <dgm:cxn modelId="{7D6E8BD1-5121-41EB-995C-9F6DC877B3A4}" type="presOf" srcId="{5EC8B6C9-B53E-4427-817C-8FB54FAEAF82}" destId="{92EB29C7-B6A7-473A-A628-BC51C3FFC12C}" srcOrd="0" destOrd="1" presId="urn:microsoft.com/office/officeart/2005/8/layout/bProcess3"/>
    <dgm:cxn modelId="{7291BBD3-4D8E-4EFE-86E9-807C8FC6E0F2}" type="presOf" srcId="{C2EE7988-AA19-4A78-964E-172DCBC03A7C}" destId="{BE9DF50A-7046-4F3E-8A10-C06D40D82700}" srcOrd="0" destOrd="0" presId="urn:microsoft.com/office/officeart/2005/8/layout/bProcess3"/>
    <dgm:cxn modelId="{5C0CF5D4-3ACF-4A25-A517-90E70AD55FBE}" type="presOf" srcId="{12BF3E0D-149F-491B-92C3-677BC520A325}" destId="{04286EE9-F1AC-4044-A759-4881FAB05566}" srcOrd="0" destOrd="0" presId="urn:microsoft.com/office/officeart/2005/8/layout/bProcess3"/>
    <dgm:cxn modelId="{2498B4D7-6DE5-4DFD-8285-38D04C1BD717}" type="presOf" srcId="{4F5A80A7-3219-45A7-BE1A-B63EEEDF9CCF}" destId="{92EB29C7-B6A7-473A-A628-BC51C3FFC12C}" srcOrd="0" destOrd="0" presId="urn:microsoft.com/office/officeart/2005/8/layout/bProcess3"/>
    <dgm:cxn modelId="{67D364D8-DE72-421C-A519-D36C7CA2283D}" type="presOf" srcId="{B2E3751B-A43A-43B3-BA4E-3903F9AE8FD3}" destId="{0EC4980C-DC5F-4B00-9477-345C06D544AE}" srcOrd="0" destOrd="0" presId="urn:microsoft.com/office/officeart/2005/8/layout/bProcess3"/>
    <dgm:cxn modelId="{8E85E9E1-4684-4583-AF96-71B3CCEBE47A}" type="presOf" srcId="{1D581DA7-9D80-4352-AA7B-E35941607D65}" destId="{09F34E58-56B6-4C38-8534-6F5B059862C4}" srcOrd="0" destOrd="1" presId="urn:microsoft.com/office/officeart/2005/8/layout/bProcess3"/>
    <dgm:cxn modelId="{F9534CEA-2E3B-46DE-A9C9-867BA48E3BE0}" srcId="{B2E3751B-A43A-43B3-BA4E-3903F9AE8FD3}" destId="{C2EE7988-AA19-4A78-964E-172DCBC03A7C}" srcOrd="3" destOrd="0" parTransId="{389159E2-455D-49F2-B8F7-7E83EDC8D7BF}" sibTransId="{0F424E3D-0C39-40D6-926B-0AE3803E034F}"/>
    <dgm:cxn modelId="{0296BAEE-949C-49D3-860F-B416815EB877}" type="presOf" srcId="{DDC7E4F4-610D-46CB-8044-C3DE8C00E397}" destId="{04286EE9-F1AC-4044-A759-4881FAB05566}" srcOrd="0" destOrd="1" presId="urn:microsoft.com/office/officeart/2005/8/layout/bProcess3"/>
    <dgm:cxn modelId="{F9BA4AFA-BE09-4D83-B468-98D662A9E23F}" type="presOf" srcId="{86288222-9C34-4A32-9252-DA95FE4CC422}" destId="{4F1213F3-AB2E-4C57-ABF5-D099037173EA}" srcOrd="1" destOrd="0" presId="urn:microsoft.com/office/officeart/2005/8/layout/bProcess3"/>
    <dgm:cxn modelId="{58CB4EFA-D9F5-48A3-80DE-64BFC4D7C64E}" type="presOf" srcId="{FA703193-98A3-4A04-BF42-9111DF42D2AA}" destId="{4497DFDB-44AF-4AE2-AF7E-A4EBE8F90952}" srcOrd="1" destOrd="0" presId="urn:microsoft.com/office/officeart/2005/8/layout/bProcess3"/>
    <dgm:cxn modelId="{429333FE-EB3E-4C41-AB06-23A9952832E7}" type="presOf" srcId="{56436FFD-3FE6-4F1F-A136-16B5F65DEB1E}" destId="{669AFFD5-EADC-4E98-8D57-C5E8132552EB}" srcOrd="0" destOrd="0" presId="urn:microsoft.com/office/officeart/2005/8/layout/bProcess3"/>
    <dgm:cxn modelId="{8EDF1D31-0E8E-40D0-9156-58428D42A96A}" type="presParOf" srcId="{0EC4980C-DC5F-4B00-9477-345C06D544AE}" destId="{04286EE9-F1AC-4044-A759-4881FAB05566}" srcOrd="0" destOrd="0" presId="urn:microsoft.com/office/officeart/2005/8/layout/bProcess3"/>
    <dgm:cxn modelId="{63BD1EDA-869F-41C5-9893-B85CBD274E0C}" type="presParOf" srcId="{0EC4980C-DC5F-4B00-9477-345C06D544AE}" destId="{C30E25FA-CC7D-48CF-AE84-9FE6ECA2814E}" srcOrd="1" destOrd="0" presId="urn:microsoft.com/office/officeart/2005/8/layout/bProcess3"/>
    <dgm:cxn modelId="{E716D8E6-CB93-4644-9D9A-CEEE989B42FC}" type="presParOf" srcId="{C30E25FA-CC7D-48CF-AE84-9FE6ECA2814E}" destId="{4497DFDB-44AF-4AE2-AF7E-A4EBE8F90952}" srcOrd="0" destOrd="0" presId="urn:microsoft.com/office/officeart/2005/8/layout/bProcess3"/>
    <dgm:cxn modelId="{24254DBA-D7C7-46A4-9391-6ABC26F88BB3}" type="presParOf" srcId="{0EC4980C-DC5F-4B00-9477-345C06D544AE}" destId="{0758CE05-A201-44F4-862E-D7595D9A1F78}" srcOrd="2" destOrd="0" presId="urn:microsoft.com/office/officeart/2005/8/layout/bProcess3"/>
    <dgm:cxn modelId="{3FEA81C2-346B-4BBA-8965-1D71415AAED7}" type="presParOf" srcId="{0EC4980C-DC5F-4B00-9477-345C06D544AE}" destId="{82D24160-C632-49A4-9C25-8D0BB1B47725}" srcOrd="3" destOrd="0" presId="urn:microsoft.com/office/officeart/2005/8/layout/bProcess3"/>
    <dgm:cxn modelId="{BD5BDF9F-2AB4-48F7-A945-91A6E6AB3344}" type="presParOf" srcId="{82D24160-C632-49A4-9C25-8D0BB1B47725}" destId="{2D48FAB3-2082-4EC0-9148-376E397F07F3}" srcOrd="0" destOrd="0" presId="urn:microsoft.com/office/officeart/2005/8/layout/bProcess3"/>
    <dgm:cxn modelId="{C2B89858-F824-42DA-A3CA-30BEDFFAA677}" type="presParOf" srcId="{0EC4980C-DC5F-4B00-9477-345C06D544AE}" destId="{92EB29C7-B6A7-473A-A628-BC51C3FFC12C}" srcOrd="4" destOrd="0" presId="urn:microsoft.com/office/officeart/2005/8/layout/bProcess3"/>
    <dgm:cxn modelId="{08284CC3-4E42-4D5F-9858-FFBA04C82D14}" type="presParOf" srcId="{0EC4980C-DC5F-4B00-9477-345C06D544AE}" destId="{EADBE04C-67E9-4AF8-B8CD-2EB8DEFCD3BE}" srcOrd="5" destOrd="0" presId="urn:microsoft.com/office/officeart/2005/8/layout/bProcess3"/>
    <dgm:cxn modelId="{8E30AE26-2AD4-4168-942F-98EC12E3705C}" type="presParOf" srcId="{EADBE04C-67E9-4AF8-B8CD-2EB8DEFCD3BE}" destId="{5871D2B8-F2B3-45B6-A8E1-B87CCFE645D5}" srcOrd="0" destOrd="0" presId="urn:microsoft.com/office/officeart/2005/8/layout/bProcess3"/>
    <dgm:cxn modelId="{C7FA7E8F-EFFC-4835-B940-43976DAD0D19}" type="presParOf" srcId="{0EC4980C-DC5F-4B00-9477-345C06D544AE}" destId="{BE9DF50A-7046-4F3E-8A10-C06D40D82700}" srcOrd="6" destOrd="0" presId="urn:microsoft.com/office/officeart/2005/8/layout/bProcess3"/>
    <dgm:cxn modelId="{0390D675-2D4D-4F78-B2AB-03B997FA2BF4}" type="presParOf" srcId="{0EC4980C-DC5F-4B00-9477-345C06D544AE}" destId="{58FA4A6B-B5A5-46BC-8A50-67DE65A7AF39}" srcOrd="7" destOrd="0" presId="urn:microsoft.com/office/officeart/2005/8/layout/bProcess3"/>
    <dgm:cxn modelId="{E0EB1E9B-2609-477C-B02C-0CB5D182E621}" type="presParOf" srcId="{58FA4A6B-B5A5-46BC-8A50-67DE65A7AF39}" destId="{0104E574-B752-4B79-8300-65023AD289FC}" srcOrd="0" destOrd="0" presId="urn:microsoft.com/office/officeart/2005/8/layout/bProcess3"/>
    <dgm:cxn modelId="{8C90D963-C576-4CD2-9380-D2E7CFDB0030}" type="presParOf" srcId="{0EC4980C-DC5F-4B00-9477-345C06D544AE}" destId="{669AFFD5-EADC-4E98-8D57-C5E8132552EB}" srcOrd="8" destOrd="0" presId="urn:microsoft.com/office/officeart/2005/8/layout/bProcess3"/>
    <dgm:cxn modelId="{6025F9B3-4854-4F37-969B-CE2978F055FF}" type="presParOf" srcId="{0EC4980C-DC5F-4B00-9477-345C06D544AE}" destId="{83599048-B7DC-404F-A502-7A3EA527C948}" srcOrd="9" destOrd="0" presId="urn:microsoft.com/office/officeart/2005/8/layout/bProcess3"/>
    <dgm:cxn modelId="{706633BA-FAF0-4715-8FA2-F82B42F888AA}" type="presParOf" srcId="{83599048-B7DC-404F-A502-7A3EA527C948}" destId="{1C822E27-5F7F-4121-AF76-DEA599FF6F7E}" srcOrd="0" destOrd="0" presId="urn:microsoft.com/office/officeart/2005/8/layout/bProcess3"/>
    <dgm:cxn modelId="{00AEBF07-ABE6-4C41-9173-332BDBA2DE2B}" type="presParOf" srcId="{0EC4980C-DC5F-4B00-9477-345C06D544AE}" destId="{09F34E58-56B6-4C38-8534-6F5B059862C4}" srcOrd="10" destOrd="0" presId="urn:microsoft.com/office/officeart/2005/8/layout/bProcess3"/>
    <dgm:cxn modelId="{23E2B030-C17B-43EB-BF39-B05C46324F6F}" type="presParOf" srcId="{0EC4980C-DC5F-4B00-9477-345C06D544AE}" destId="{5E3FAFF0-6359-4C48-B532-21CB0B96BC01}" srcOrd="11" destOrd="0" presId="urn:microsoft.com/office/officeart/2005/8/layout/bProcess3"/>
    <dgm:cxn modelId="{8937AE9C-0B4E-48DB-A708-037A5C1C84B8}" type="presParOf" srcId="{5E3FAFF0-6359-4C48-B532-21CB0B96BC01}" destId="{4F1213F3-AB2E-4C57-ABF5-D099037173EA}" srcOrd="0" destOrd="0" presId="urn:microsoft.com/office/officeart/2005/8/layout/bProcess3"/>
    <dgm:cxn modelId="{057EC22F-5061-4649-9278-8054834A194F}" type="presParOf" srcId="{0EC4980C-DC5F-4B00-9477-345C06D544AE}" destId="{1160306C-F7BD-4189-8443-BDAF69249E0A}" srcOrd="12" destOrd="0" presId="urn:microsoft.com/office/officeart/2005/8/layout/bProcess3"/>
    <dgm:cxn modelId="{634A4D8F-FC26-4628-A576-EA95632CF683}" type="presParOf" srcId="{0EC4980C-DC5F-4B00-9477-345C06D544AE}" destId="{A5114E73-3E52-4066-9434-98242D527131}" srcOrd="13" destOrd="0" presId="urn:microsoft.com/office/officeart/2005/8/layout/bProcess3"/>
    <dgm:cxn modelId="{2A6779F2-8E89-4628-A754-A708EA2C803E}" type="presParOf" srcId="{A5114E73-3E52-4066-9434-98242D527131}" destId="{F12EC4D2-62BB-49CA-B074-DDAC47D81CE6}" srcOrd="0" destOrd="0" presId="urn:microsoft.com/office/officeart/2005/8/layout/bProcess3"/>
    <dgm:cxn modelId="{78A65721-E8C7-4890-A647-CC135ED1F072}" type="presParOf" srcId="{0EC4980C-DC5F-4B00-9477-345C06D544AE}" destId="{8874FDF3-2486-4856-A1AF-6ACA942D73CA}" srcOrd="14"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0E25FA-CC7D-48CF-AE84-9FE6ECA2814E}">
      <dsp:nvSpPr>
        <dsp:cNvPr id="0" name=""/>
        <dsp:cNvSpPr/>
      </dsp:nvSpPr>
      <dsp:spPr>
        <a:xfrm>
          <a:off x="2960105" y="1461800"/>
          <a:ext cx="529441" cy="91440"/>
        </a:xfrm>
        <a:custGeom>
          <a:avLst/>
          <a:gdLst/>
          <a:ahLst/>
          <a:cxnLst/>
          <a:rect l="0" t="0" r="0" b="0"/>
          <a:pathLst>
            <a:path>
              <a:moveTo>
                <a:pt x="0" y="45720"/>
              </a:moveTo>
              <a:lnTo>
                <a:pt x="529441" y="45720"/>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3210825" y="1504235"/>
        <a:ext cx="28002" cy="6568"/>
      </dsp:txXfrm>
    </dsp:sp>
    <dsp:sp modelId="{04286EE9-F1AC-4044-A759-4881FAB05566}">
      <dsp:nvSpPr>
        <dsp:cNvPr id="0" name=""/>
        <dsp:cNvSpPr/>
      </dsp:nvSpPr>
      <dsp:spPr>
        <a:xfrm>
          <a:off x="108625" y="651536"/>
          <a:ext cx="2853280" cy="1711968"/>
        </a:xfrm>
        <a:prstGeom prst="rect">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t" anchorCtr="0">
          <a:noAutofit/>
        </a:bodyPr>
        <a:lstStyle/>
        <a:p>
          <a:pPr marL="0" lvl="0" indent="0" algn="l" defTabSz="1066800">
            <a:lnSpc>
              <a:spcPct val="90000"/>
            </a:lnSpc>
            <a:spcBef>
              <a:spcPct val="0"/>
            </a:spcBef>
            <a:spcAft>
              <a:spcPct val="35000"/>
            </a:spcAft>
            <a:buNone/>
          </a:pPr>
          <a:r>
            <a:rPr lang="en-US" sz="2400" b="1" kern="1200" dirty="0">
              <a:latin typeface="Aptos Display" panose="02110004020202020204"/>
            </a:rPr>
            <a:t>Initial Symptoms</a:t>
          </a:r>
          <a:endParaRPr lang="en-US" sz="2400" b="1" kern="1200" dirty="0"/>
        </a:p>
        <a:p>
          <a:pPr marL="228600" lvl="1" indent="-228600" algn="l" defTabSz="1066800">
            <a:lnSpc>
              <a:spcPct val="90000"/>
            </a:lnSpc>
            <a:spcBef>
              <a:spcPct val="0"/>
            </a:spcBef>
            <a:spcAft>
              <a:spcPct val="15000"/>
            </a:spcAft>
            <a:buChar char="•"/>
          </a:pPr>
          <a:r>
            <a:rPr lang="en-US" sz="2400" kern="1200" dirty="0">
              <a:latin typeface="Aptos Display" panose="02110004020202020204"/>
            </a:rPr>
            <a:t>Gait decline</a:t>
          </a:r>
          <a:endParaRPr lang="en-US" sz="2400" kern="1200" dirty="0"/>
        </a:p>
      </dsp:txBody>
      <dsp:txXfrm>
        <a:off x="108625" y="651536"/>
        <a:ext cx="2853280" cy="1711968"/>
      </dsp:txXfrm>
    </dsp:sp>
    <dsp:sp modelId="{82D24160-C632-49A4-9C25-8D0BB1B47725}">
      <dsp:nvSpPr>
        <dsp:cNvPr id="0" name=""/>
        <dsp:cNvSpPr/>
      </dsp:nvSpPr>
      <dsp:spPr>
        <a:xfrm>
          <a:off x="6373427" y="1461800"/>
          <a:ext cx="625654" cy="91440"/>
        </a:xfrm>
        <a:custGeom>
          <a:avLst/>
          <a:gdLst/>
          <a:ahLst/>
          <a:cxnLst/>
          <a:rect l="0" t="0" r="0" b="0"/>
          <a:pathLst>
            <a:path>
              <a:moveTo>
                <a:pt x="0" y="45720"/>
              </a:moveTo>
              <a:lnTo>
                <a:pt x="625654" y="45720"/>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6669848" y="1504235"/>
        <a:ext cx="32812" cy="6568"/>
      </dsp:txXfrm>
    </dsp:sp>
    <dsp:sp modelId="{0758CE05-A201-44F4-862E-D7595D9A1F78}">
      <dsp:nvSpPr>
        <dsp:cNvPr id="0" name=""/>
        <dsp:cNvSpPr/>
      </dsp:nvSpPr>
      <dsp:spPr>
        <a:xfrm>
          <a:off x="3521947" y="651536"/>
          <a:ext cx="2853280" cy="1711968"/>
        </a:xfrm>
        <a:prstGeom prst="rect">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t" anchorCtr="0">
          <a:noAutofit/>
        </a:bodyPr>
        <a:lstStyle/>
        <a:p>
          <a:pPr marL="0" lvl="0" indent="0" algn="l" defTabSz="1066800">
            <a:lnSpc>
              <a:spcPct val="90000"/>
            </a:lnSpc>
            <a:spcBef>
              <a:spcPct val="0"/>
            </a:spcBef>
            <a:spcAft>
              <a:spcPct val="35000"/>
            </a:spcAft>
            <a:buNone/>
          </a:pPr>
          <a:r>
            <a:rPr lang="en-US" sz="2400" b="1" kern="1200">
              <a:solidFill>
                <a:srgbClr val="C00000"/>
              </a:solidFill>
              <a:latin typeface="Aptos Display"/>
              <a:ea typeface="Calibri"/>
              <a:cs typeface="Calibri"/>
            </a:rPr>
            <a:t>Misdiagnosis</a:t>
          </a:r>
        </a:p>
        <a:p>
          <a:pPr marL="228600" lvl="1" indent="-228600" algn="l" defTabSz="1066800">
            <a:lnSpc>
              <a:spcPct val="90000"/>
            </a:lnSpc>
            <a:spcBef>
              <a:spcPct val="0"/>
            </a:spcBef>
            <a:spcAft>
              <a:spcPct val="15000"/>
            </a:spcAft>
            <a:buChar char="•"/>
          </a:pPr>
          <a:r>
            <a:rPr lang="en-US" sz="2400" b="0" kern="1200" dirty="0">
              <a:latin typeface="Calibri"/>
              <a:ea typeface="Calibri"/>
              <a:cs typeface="Calibri"/>
            </a:rPr>
            <a:t>Dx Parkinson's – no improvement</a:t>
          </a:r>
        </a:p>
      </dsp:txBody>
      <dsp:txXfrm>
        <a:off x="3521947" y="651536"/>
        <a:ext cx="2853280" cy="1711968"/>
      </dsp:txXfrm>
    </dsp:sp>
    <dsp:sp modelId="{EADBE04C-67E9-4AF8-B8CD-2EB8DEFCD3BE}">
      <dsp:nvSpPr>
        <dsp:cNvPr id="0" name=""/>
        <dsp:cNvSpPr/>
      </dsp:nvSpPr>
      <dsp:spPr>
        <a:xfrm>
          <a:off x="1522853" y="2361704"/>
          <a:ext cx="6935268" cy="624678"/>
        </a:xfrm>
        <a:custGeom>
          <a:avLst/>
          <a:gdLst/>
          <a:ahLst/>
          <a:cxnLst/>
          <a:rect l="0" t="0" r="0" b="0"/>
          <a:pathLst>
            <a:path>
              <a:moveTo>
                <a:pt x="6935268" y="0"/>
              </a:moveTo>
              <a:lnTo>
                <a:pt x="6935268" y="329439"/>
              </a:lnTo>
              <a:lnTo>
                <a:pt x="0" y="329439"/>
              </a:lnTo>
              <a:lnTo>
                <a:pt x="0" y="624678"/>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4816333" y="2670759"/>
        <a:ext cx="348307" cy="6568"/>
      </dsp:txXfrm>
    </dsp:sp>
    <dsp:sp modelId="{92EB29C7-B6A7-473A-A628-BC51C3FFC12C}">
      <dsp:nvSpPr>
        <dsp:cNvPr id="0" name=""/>
        <dsp:cNvSpPr/>
      </dsp:nvSpPr>
      <dsp:spPr>
        <a:xfrm>
          <a:off x="7031482" y="651536"/>
          <a:ext cx="2853280" cy="1711968"/>
        </a:xfrm>
        <a:prstGeom prst="rect">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t" anchorCtr="0">
          <a:noAutofit/>
        </a:bodyPr>
        <a:lstStyle/>
        <a:p>
          <a:pPr marL="0" lvl="0" indent="0" algn="l" defTabSz="1066800">
            <a:lnSpc>
              <a:spcPct val="90000"/>
            </a:lnSpc>
            <a:spcBef>
              <a:spcPct val="0"/>
            </a:spcBef>
            <a:spcAft>
              <a:spcPct val="35000"/>
            </a:spcAft>
            <a:buNone/>
          </a:pPr>
          <a:r>
            <a:rPr lang="en-US" sz="2400" b="1" kern="1200">
              <a:latin typeface="Calibri"/>
              <a:ea typeface="Calibri"/>
              <a:cs typeface="Calibri"/>
            </a:rPr>
            <a:t>Disease Progression</a:t>
          </a:r>
          <a:endParaRPr lang="en-US" sz="2400" b="1" kern="1200"/>
        </a:p>
        <a:p>
          <a:pPr marL="228600" lvl="1" indent="-228600" algn="l" defTabSz="1066800">
            <a:lnSpc>
              <a:spcPct val="90000"/>
            </a:lnSpc>
            <a:spcBef>
              <a:spcPct val="0"/>
            </a:spcBef>
            <a:spcAft>
              <a:spcPct val="15000"/>
            </a:spcAft>
            <a:buChar char="•"/>
          </a:pPr>
          <a:r>
            <a:rPr lang="en-US" sz="2400" kern="1200" dirty="0">
              <a:latin typeface="Aptos Display" panose="02110004020202020204"/>
            </a:rPr>
            <a:t>Motor decline</a:t>
          </a:r>
          <a:endParaRPr lang="en-US" sz="2400" kern="1200" dirty="0"/>
        </a:p>
      </dsp:txBody>
      <dsp:txXfrm>
        <a:off x="7031482" y="651536"/>
        <a:ext cx="2853280" cy="1711968"/>
      </dsp:txXfrm>
    </dsp:sp>
    <dsp:sp modelId="{58FA4A6B-B5A5-46BC-8A50-67DE65A7AF39}">
      <dsp:nvSpPr>
        <dsp:cNvPr id="0" name=""/>
        <dsp:cNvSpPr/>
      </dsp:nvSpPr>
      <dsp:spPr>
        <a:xfrm>
          <a:off x="2947693" y="3829047"/>
          <a:ext cx="541853" cy="91440"/>
        </a:xfrm>
        <a:custGeom>
          <a:avLst/>
          <a:gdLst/>
          <a:ahLst/>
          <a:cxnLst/>
          <a:rect l="0" t="0" r="0" b="0"/>
          <a:pathLst>
            <a:path>
              <a:moveTo>
                <a:pt x="0" y="45720"/>
              </a:moveTo>
              <a:lnTo>
                <a:pt x="288026" y="45720"/>
              </a:lnTo>
              <a:lnTo>
                <a:pt x="288026" y="46695"/>
              </a:lnTo>
              <a:lnTo>
                <a:pt x="541853" y="46695"/>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3204309" y="3871482"/>
        <a:ext cx="28622" cy="6568"/>
      </dsp:txXfrm>
    </dsp:sp>
    <dsp:sp modelId="{BE9DF50A-7046-4F3E-8A10-C06D40D82700}">
      <dsp:nvSpPr>
        <dsp:cNvPr id="0" name=""/>
        <dsp:cNvSpPr/>
      </dsp:nvSpPr>
      <dsp:spPr>
        <a:xfrm>
          <a:off x="96213" y="3018783"/>
          <a:ext cx="2853280" cy="1711968"/>
        </a:xfrm>
        <a:prstGeom prst="rect">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t" anchorCtr="0">
          <a:noAutofit/>
        </a:bodyPr>
        <a:lstStyle/>
        <a:p>
          <a:pPr marL="0" lvl="0" indent="0" algn="l" defTabSz="1066800">
            <a:lnSpc>
              <a:spcPct val="90000"/>
            </a:lnSpc>
            <a:spcBef>
              <a:spcPct val="0"/>
            </a:spcBef>
            <a:spcAft>
              <a:spcPct val="35000"/>
            </a:spcAft>
            <a:buNone/>
          </a:pPr>
          <a:r>
            <a:rPr lang="en-US" sz="2400" b="1" kern="1200">
              <a:solidFill>
                <a:srgbClr val="C00000"/>
              </a:solidFill>
              <a:latin typeface="Aptos Display" panose="02110004020202020204"/>
            </a:rPr>
            <a:t>Misdiagnosis</a:t>
          </a:r>
        </a:p>
        <a:p>
          <a:pPr marL="228600" lvl="1" indent="-228600" algn="l" defTabSz="1066800">
            <a:lnSpc>
              <a:spcPct val="90000"/>
            </a:lnSpc>
            <a:spcBef>
              <a:spcPct val="0"/>
            </a:spcBef>
            <a:spcAft>
              <a:spcPct val="15000"/>
            </a:spcAft>
            <a:buChar char="•"/>
          </a:pPr>
          <a:r>
            <a:rPr lang="en-US" sz="2400" b="0" kern="1200" dirty="0">
              <a:latin typeface="Aptos Display" panose="02110004020202020204"/>
            </a:rPr>
            <a:t>Dx Post-Polio Myelitis – no </a:t>
          </a:r>
          <a:r>
            <a:rPr lang="en-US" sz="2400" b="0" kern="1200" dirty="0" err="1">
              <a:latin typeface="Aptos Display" panose="02110004020202020204"/>
            </a:rPr>
            <a:t>hx</a:t>
          </a:r>
          <a:r>
            <a:rPr lang="en-US" sz="2400" b="0" kern="1200" dirty="0">
              <a:latin typeface="Aptos Display" panose="02110004020202020204"/>
            </a:rPr>
            <a:t> of polio</a:t>
          </a:r>
        </a:p>
      </dsp:txBody>
      <dsp:txXfrm>
        <a:off x="96213" y="3018783"/>
        <a:ext cx="2853280" cy="1711968"/>
      </dsp:txXfrm>
    </dsp:sp>
    <dsp:sp modelId="{83599048-B7DC-404F-A502-7A3EA527C948}">
      <dsp:nvSpPr>
        <dsp:cNvPr id="0" name=""/>
        <dsp:cNvSpPr/>
      </dsp:nvSpPr>
      <dsp:spPr>
        <a:xfrm>
          <a:off x="6373427" y="3830023"/>
          <a:ext cx="625654" cy="91440"/>
        </a:xfrm>
        <a:custGeom>
          <a:avLst/>
          <a:gdLst/>
          <a:ahLst/>
          <a:cxnLst/>
          <a:rect l="0" t="0" r="0" b="0"/>
          <a:pathLst>
            <a:path>
              <a:moveTo>
                <a:pt x="0" y="45720"/>
              </a:moveTo>
              <a:lnTo>
                <a:pt x="625654" y="45720"/>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6669848" y="3872458"/>
        <a:ext cx="32812" cy="6568"/>
      </dsp:txXfrm>
    </dsp:sp>
    <dsp:sp modelId="{669AFFD5-EADC-4E98-8D57-C5E8132552EB}">
      <dsp:nvSpPr>
        <dsp:cNvPr id="0" name=""/>
        <dsp:cNvSpPr/>
      </dsp:nvSpPr>
      <dsp:spPr>
        <a:xfrm>
          <a:off x="3521947" y="3019758"/>
          <a:ext cx="2853280" cy="1711968"/>
        </a:xfrm>
        <a:prstGeom prst="rect">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t" anchorCtr="0">
          <a:noAutofit/>
        </a:bodyPr>
        <a:lstStyle/>
        <a:p>
          <a:pPr marL="0" lvl="0" indent="0" algn="l" defTabSz="1066800">
            <a:lnSpc>
              <a:spcPct val="90000"/>
            </a:lnSpc>
            <a:spcBef>
              <a:spcPct val="0"/>
            </a:spcBef>
            <a:spcAft>
              <a:spcPct val="35000"/>
            </a:spcAft>
            <a:buNone/>
          </a:pPr>
          <a:r>
            <a:rPr lang="en-US" sz="2400" b="1" kern="1200">
              <a:solidFill>
                <a:schemeClr val="tx1"/>
              </a:solidFill>
              <a:latin typeface="Aptos Display" panose="02110004020202020204"/>
            </a:rPr>
            <a:t>Workup</a:t>
          </a:r>
        </a:p>
        <a:p>
          <a:pPr marL="228600" lvl="1" indent="-228600" algn="l" defTabSz="1066800">
            <a:lnSpc>
              <a:spcPct val="90000"/>
            </a:lnSpc>
            <a:spcBef>
              <a:spcPct val="0"/>
            </a:spcBef>
            <a:spcAft>
              <a:spcPct val="15000"/>
            </a:spcAft>
            <a:buChar char="•"/>
          </a:pPr>
          <a:r>
            <a:rPr lang="en-US" sz="2400" b="0" kern="1200">
              <a:latin typeface="Aptos Display" panose="02110004020202020204"/>
            </a:rPr>
            <a:t>LP + serology + neuroimaging</a:t>
          </a:r>
        </a:p>
      </dsp:txBody>
      <dsp:txXfrm>
        <a:off x="3521947" y="3019758"/>
        <a:ext cx="2853280" cy="1711968"/>
      </dsp:txXfrm>
    </dsp:sp>
    <dsp:sp modelId="{5E3FAFF0-6359-4C48-B532-21CB0B96BC01}">
      <dsp:nvSpPr>
        <dsp:cNvPr id="0" name=""/>
        <dsp:cNvSpPr/>
      </dsp:nvSpPr>
      <dsp:spPr>
        <a:xfrm>
          <a:off x="1535265" y="4729927"/>
          <a:ext cx="6922857" cy="625654"/>
        </a:xfrm>
        <a:custGeom>
          <a:avLst/>
          <a:gdLst/>
          <a:ahLst/>
          <a:cxnLst/>
          <a:rect l="0" t="0" r="0" b="0"/>
          <a:pathLst>
            <a:path>
              <a:moveTo>
                <a:pt x="6922857" y="0"/>
              </a:moveTo>
              <a:lnTo>
                <a:pt x="6922857" y="329927"/>
              </a:lnTo>
              <a:lnTo>
                <a:pt x="0" y="329927"/>
              </a:lnTo>
              <a:lnTo>
                <a:pt x="0" y="625654"/>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4822846" y="5039469"/>
        <a:ext cx="347694" cy="6568"/>
      </dsp:txXfrm>
    </dsp:sp>
    <dsp:sp modelId="{09F34E58-56B6-4C38-8534-6F5B059862C4}">
      <dsp:nvSpPr>
        <dsp:cNvPr id="0" name=""/>
        <dsp:cNvSpPr/>
      </dsp:nvSpPr>
      <dsp:spPr>
        <a:xfrm>
          <a:off x="7031482" y="3019758"/>
          <a:ext cx="2853280" cy="1711968"/>
        </a:xfrm>
        <a:prstGeom prst="rect">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t" anchorCtr="0">
          <a:noAutofit/>
        </a:bodyPr>
        <a:lstStyle/>
        <a:p>
          <a:pPr marL="0" lvl="0" indent="0" algn="l" defTabSz="1066800" rtl="0">
            <a:lnSpc>
              <a:spcPct val="90000"/>
            </a:lnSpc>
            <a:spcBef>
              <a:spcPct val="0"/>
            </a:spcBef>
            <a:spcAft>
              <a:spcPct val="35000"/>
            </a:spcAft>
            <a:buNone/>
          </a:pPr>
          <a:r>
            <a:rPr lang="en-US" sz="2400" b="1" kern="1200">
              <a:solidFill>
                <a:schemeClr val="accent6">
                  <a:lumMod val="76000"/>
                </a:schemeClr>
              </a:solidFill>
              <a:latin typeface="Aptos Display" panose="02110004020202020204"/>
            </a:rPr>
            <a:t>VGKC Dx </a:t>
          </a:r>
        </a:p>
        <a:p>
          <a:pPr marL="228600" lvl="1" indent="-228600" algn="l" defTabSz="1066800">
            <a:lnSpc>
              <a:spcPct val="90000"/>
            </a:lnSpc>
            <a:spcBef>
              <a:spcPct val="0"/>
            </a:spcBef>
            <a:spcAft>
              <a:spcPct val="15000"/>
            </a:spcAft>
            <a:buChar char="•"/>
          </a:pPr>
          <a:r>
            <a:rPr lang="en-US" sz="2400" b="0" kern="1200">
              <a:latin typeface="Aptos Display" panose="02110004020202020204"/>
            </a:rPr>
            <a:t>Treatment initiated</a:t>
          </a:r>
        </a:p>
      </dsp:txBody>
      <dsp:txXfrm>
        <a:off x="7031482" y="3019758"/>
        <a:ext cx="2853280" cy="1711968"/>
      </dsp:txXfrm>
    </dsp:sp>
    <dsp:sp modelId="{A5114E73-3E52-4066-9434-98242D527131}">
      <dsp:nvSpPr>
        <dsp:cNvPr id="0" name=""/>
        <dsp:cNvSpPr/>
      </dsp:nvSpPr>
      <dsp:spPr>
        <a:xfrm>
          <a:off x="2960105" y="6198245"/>
          <a:ext cx="529441" cy="91440"/>
        </a:xfrm>
        <a:custGeom>
          <a:avLst/>
          <a:gdLst/>
          <a:ahLst/>
          <a:cxnLst/>
          <a:rect l="0" t="0" r="0" b="0"/>
          <a:pathLst>
            <a:path>
              <a:moveTo>
                <a:pt x="0" y="45720"/>
              </a:moveTo>
              <a:lnTo>
                <a:pt x="529441" y="45720"/>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3210825" y="6240681"/>
        <a:ext cx="28002" cy="6568"/>
      </dsp:txXfrm>
    </dsp:sp>
    <dsp:sp modelId="{1160306C-F7BD-4189-8443-BDAF69249E0A}">
      <dsp:nvSpPr>
        <dsp:cNvPr id="0" name=""/>
        <dsp:cNvSpPr/>
      </dsp:nvSpPr>
      <dsp:spPr>
        <a:xfrm>
          <a:off x="108625" y="5387981"/>
          <a:ext cx="2853280" cy="1711968"/>
        </a:xfrm>
        <a:prstGeom prst="rect">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l" defTabSz="889000">
            <a:lnSpc>
              <a:spcPct val="90000"/>
            </a:lnSpc>
            <a:spcBef>
              <a:spcPct val="0"/>
            </a:spcBef>
            <a:spcAft>
              <a:spcPct val="35000"/>
            </a:spcAft>
            <a:buNone/>
          </a:pPr>
          <a:r>
            <a:rPr lang="en-US" sz="2000" b="1" kern="1200" dirty="0">
              <a:latin typeface="Aptos Display" panose="02110004020202020204"/>
            </a:rPr>
            <a:t>Disease Progression</a:t>
          </a:r>
        </a:p>
        <a:p>
          <a:pPr marL="228600" lvl="1" indent="-228600" algn="l" defTabSz="889000">
            <a:lnSpc>
              <a:spcPct val="90000"/>
            </a:lnSpc>
            <a:spcBef>
              <a:spcPct val="0"/>
            </a:spcBef>
            <a:spcAft>
              <a:spcPct val="15000"/>
            </a:spcAft>
            <a:buChar char="•"/>
          </a:pPr>
          <a:r>
            <a:rPr lang="en-US" sz="2000" b="0" kern="1200">
              <a:latin typeface="Aptos Display" panose="02110004020202020204"/>
            </a:rPr>
            <a:t>Insurance issues + worsening condition</a:t>
          </a:r>
        </a:p>
      </dsp:txBody>
      <dsp:txXfrm>
        <a:off x="108625" y="5387981"/>
        <a:ext cx="2853280" cy="1711968"/>
      </dsp:txXfrm>
    </dsp:sp>
    <dsp:sp modelId="{8874FDF3-2486-4856-A1AF-6ACA942D73CA}">
      <dsp:nvSpPr>
        <dsp:cNvPr id="0" name=""/>
        <dsp:cNvSpPr/>
      </dsp:nvSpPr>
      <dsp:spPr>
        <a:xfrm>
          <a:off x="3521947" y="5387981"/>
          <a:ext cx="2853280" cy="1711968"/>
        </a:xfrm>
        <a:prstGeom prst="rect">
          <a:avLst/>
        </a:prstGeom>
        <a:solidFill>
          <a:schemeClr val="lt1">
            <a:hueOff val="0"/>
            <a:satOff val="0"/>
            <a:lumOff val="0"/>
            <a:alphaOff val="0"/>
          </a:schemeClr>
        </a:solidFill>
        <a:ln w="1905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marL="0" lvl="0" indent="0" algn="l" defTabSz="889000" rtl="0">
            <a:lnSpc>
              <a:spcPct val="90000"/>
            </a:lnSpc>
            <a:spcBef>
              <a:spcPct val="0"/>
            </a:spcBef>
            <a:spcAft>
              <a:spcPct val="35000"/>
            </a:spcAft>
            <a:buNone/>
          </a:pPr>
          <a:r>
            <a:rPr lang="en-US" sz="2000" b="1" kern="1200" dirty="0">
              <a:latin typeface="Aptos Display" panose="02110004020202020204"/>
            </a:rPr>
            <a:t>Outcome</a:t>
          </a:r>
          <a:r>
            <a:rPr lang="en-US" sz="2800" b="1" kern="1200" dirty="0">
              <a:latin typeface="Aptos Display" panose="02110004020202020204"/>
            </a:rPr>
            <a:t> </a:t>
          </a:r>
        </a:p>
        <a:p>
          <a:pPr marL="228600" lvl="1" indent="-228600" algn="l" defTabSz="889000">
            <a:lnSpc>
              <a:spcPct val="90000"/>
            </a:lnSpc>
            <a:spcBef>
              <a:spcPct val="0"/>
            </a:spcBef>
            <a:spcAft>
              <a:spcPct val="15000"/>
            </a:spcAft>
            <a:buChar char="•"/>
          </a:pPr>
          <a:r>
            <a:rPr lang="en-US" sz="2000" b="0" kern="1200">
              <a:latin typeface="Aptos Display" panose="02110004020202020204"/>
            </a:rPr>
            <a:t>Long-term care at Audubon Retirement Village</a:t>
          </a:r>
          <a:endParaRPr lang="en-US" sz="2000" kern="1200"/>
        </a:p>
      </dsp:txBody>
      <dsp:txXfrm>
        <a:off x="3521947" y="5387981"/>
        <a:ext cx="2853280" cy="1711968"/>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29221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638002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743253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928572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tint val="82000"/>
                  </a:schemeClr>
                </a:solidFill>
              </a:defRPr>
            </a:lvl1pPr>
            <a:lvl2pPr marL="1645920" indent="0">
              <a:buNone/>
              <a:defRPr sz="7200">
                <a:solidFill>
                  <a:schemeClr val="tx1">
                    <a:tint val="82000"/>
                  </a:schemeClr>
                </a:solidFill>
              </a:defRPr>
            </a:lvl2pPr>
            <a:lvl3pPr marL="3291840" indent="0">
              <a:buNone/>
              <a:defRPr sz="6480">
                <a:solidFill>
                  <a:schemeClr val="tx1">
                    <a:tint val="82000"/>
                  </a:schemeClr>
                </a:solidFill>
              </a:defRPr>
            </a:lvl3pPr>
            <a:lvl4pPr marL="4937760" indent="0">
              <a:buNone/>
              <a:defRPr sz="5760">
                <a:solidFill>
                  <a:schemeClr val="tx1">
                    <a:tint val="82000"/>
                  </a:schemeClr>
                </a:solidFill>
              </a:defRPr>
            </a:lvl4pPr>
            <a:lvl5pPr marL="6583680" indent="0">
              <a:buNone/>
              <a:defRPr sz="5760">
                <a:solidFill>
                  <a:schemeClr val="tx1">
                    <a:tint val="82000"/>
                  </a:schemeClr>
                </a:solidFill>
              </a:defRPr>
            </a:lvl5pPr>
            <a:lvl6pPr marL="8229600" indent="0">
              <a:buNone/>
              <a:defRPr sz="5760">
                <a:solidFill>
                  <a:schemeClr val="tx1">
                    <a:tint val="82000"/>
                  </a:schemeClr>
                </a:solidFill>
              </a:defRPr>
            </a:lvl6pPr>
            <a:lvl7pPr marL="9875520" indent="0">
              <a:buNone/>
              <a:defRPr sz="5760">
                <a:solidFill>
                  <a:schemeClr val="tx1">
                    <a:tint val="82000"/>
                  </a:schemeClr>
                </a:solidFill>
              </a:defRPr>
            </a:lvl7pPr>
            <a:lvl8pPr marL="11521440" indent="0">
              <a:buNone/>
              <a:defRPr sz="5760">
                <a:solidFill>
                  <a:schemeClr val="tx1">
                    <a:tint val="82000"/>
                  </a:schemeClr>
                </a:solidFill>
              </a:defRPr>
            </a:lvl8pPr>
            <a:lvl9pPr marL="13167360" indent="0">
              <a:buNone/>
              <a:defRPr sz="57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54D2E2-602F-8143-92A3-25C7162D8777}"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831314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54D2E2-602F-8143-92A3-25C7162D8777}"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597651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54D2E2-602F-8143-92A3-25C7162D8777}" type="datetimeFigureOut">
              <a:rPr lang="en-US" smtClean="0"/>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936589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54D2E2-602F-8143-92A3-25C7162D8777}" type="datetimeFigureOut">
              <a:rPr lang="en-US" smtClean="0"/>
              <a:t>5/4/2026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070395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4D2E2-602F-8143-92A3-25C7162D8777}" type="datetimeFigureOut">
              <a:rPr lang="en-US" smtClean="0"/>
              <a:t>5/4/2026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362233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94064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964362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82000"/>
                  </a:schemeClr>
                </a:solidFill>
              </a:defRPr>
            </a:lvl1pPr>
          </a:lstStyle>
          <a:p>
            <a:fld id="{7A54D2E2-602F-8143-92A3-25C7162D8777}" type="datetimeFigureOut">
              <a:rPr lang="en-US" smtClean="0"/>
              <a:t>5/4/2026</a:t>
            </a:fld>
            <a:endParaRPr lang="en-US"/>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82000"/>
                  </a:schemeClr>
                </a:solidFill>
              </a:defRPr>
            </a:lvl1pPr>
          </a:lstStyle>
          <a:p>
            <a:fld id="{CD267921-9708-7646-BBAD-FA749FF3219F}" type="slidenum">
              <a:rPr lang="en-US" smtClean="0"/>
              <a:t>‹#›</a:t>
            </a:fld>
            <a:endParaRPr lang="en-US"/>
          </a:p>
        </p:txBody>
      </p:sp>
    </p:spTree>
    <p:extLst>
      <p:ext uri="{BB962C8B-B14F-4D97-AF65-F5344CB8AC3E}">
        <p14:creationId xmlns:p14="http://schemas.microsoft.com/office/powerpoint/2010/main" val="382322468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BE421A7B-2262-EF97-EBF5-9A3424B09CEE}"/>
              </a:ext>
              <a:ext uri="{C183D7F6-B498-43B3-948B-1728B52AA6E4}">
                <adec:decorative xmlns:adec="http://schemas.microsoft.com/office/drawing/2017/decorative" val="1"/>
              </a:ext>
            </a:extLst>
          </p:cNvPr>
          <p:cNvSpPr txBox="1"/>
          <p:nvPr/>
        </p:nvSpPr>
        <p:spPr>
          <a:xfrm>
            <a:off x="0" y="1"/>
            <a:ext cx="32918400" cy="5486400"/>
          </a:xfrm>
          <a:prstGeom prst="rect">
            <a:avLst/>
          </a:prstGeom>
          <a:solidFill>
            <a:srgbClr val="461D7C"/>
          </a:solidFill>
        </p:spPr>
        <p:txBody>
          <a:bodyPr wrap="square" rtlCol="0">
            <a:spAutoFit/>
          </a:bodyPr>
          <a:lstStyle/>
          <a:p>
            <a:endParaRPr lang="en-US" sz="21158"/>
          </a:p>
        </p:txBody>
      </p:sp>
      <p:sp>
        <p:nvSpPr>
          <p:cNvPr id="3" name="Subtitle 2">
            <a:extLst>
              <a:ext uri="{FF2B5EF4-FFF2-40B4-BE49-F238E27FC236}">
                <a16:creationId xmlns:a16="http://schemas.microsoft.com/office/drawing/2014/main" id="{890E0852-A136-F99E-1493-5B70C07ED402}"/>
              </a:ext>
            </a:extLst>
          </p:cNvPr>
          <p:cNvSpPr>
            <a:spLocks noGrp="1"/>
          </p:cNvSpPr>
          <p:nvPr>
            <p:ph type="subTitle" idx="1"/>
          </p:nvPr>
        </p:nvSpPr>
        <p:spPr>
          <a:xfrm>
            <a:off x="8012923" y="191386"/>
            <a:ext cx="24870322" cy="5280320"/>
          </a:xfrm>
        </p:spPr>
        <p:txBody>
          <a:bodyPr vert="horz" lIns="313509" tIns="156754" rIns="313509" bIns="156754" rtlCol="0" anchor="t">
            <a:normAutofit fontScale="92500" lnSpcReduction="20000"/>
          </a:bodyPr>
          <a:lstStyle/>
          <a:p>
            <a:r>
              <a:rPr lang="en-US" sz="6857" dirty="0">
                <a:solidFill>
                  <a:srgbClr val="FFD500"/>
                </a:solidFill>
                <a:latin typeface="Calibri"/>
                <a:ea typeface="Calibri"/>
                <a:cs typeface="Calibri"/>
              </a:rPr>
              <a:t>Delayed Diagnosis of Voltage-Gated Potassium Channel Antibody-Associated Limbic Encephalitis in a Patient with Long-Standing Neurologic Decline </a:t>
            </a:r>
          </a:p>
          <a:p>
            <a:pPr marL="2177">
              <a:lnSpc>
                <a:spcPct val="100000"/>
              </a:lnSpc>
              <a:spcBef>
                <a:spcPts val="343"/>
              </a:spcBef>
            </a:pPr>
            <a:endParaRPr lang="en-US" sz="5486" dirty="0">
              <a:solidFill>
                <a:srgbClr val="FFD500"/>
              </a:solidFill>
              <a:ea typeface="+mn-lt"/>
              <a:cs typeface="+mn-lt"/>
            </a:endParaRPr>
          </a:p>
          <a:p>
            <a:pPr marL="2177">
              <a:lnSpc>
                <a:spcPct val="120000"/>
              </a:lnSpc>
              <a:spcBef>
                <a:spcPts val="343"/>
              </a:spcBef>
            </a:pPr>
            <a:r>
              <a:rPr lang="en-US" sz="4800" dirty="0">
                <a:solidFill>
                  <a:srgbClr val="FFD500"/>
                </a:solidFill>
                <a:ea typeface="+mn-lt"/>
                <a:cs typeface="+mn-lt"/>
              </a:rPr>
              <a:t>Brionne St.Cyr</a:t>
            </a:r>
            <a:r>
              <a:rPr lang="en-US" sz="4800" baseline="30000" dirty="0">
                <a:solidFill>
                  <a:srgbClr val="FFD500"/>
                </a:solidFill>
                <a:ea typeface="+mn-lt"/>
                <a:cs typeface="+mn-lt"/>
              </a:rPr>
              <a:t>1</a:t>
            </a:r>
            <a:r>
              <a:rPr lang="en-US" sz="4800" dirty="0">
                <a:solidFill>
                  <a:srgbClr val="FFD500"/>
                </a:solidFill>
                <a:ea typeface="+mn-lt"/>
                <a:cs typeface="+mn-lt"/>
              </a:rPr>
              <a:t>, Sandra Nguyen</a:t>
            </a:r>
            <a:r>
              <a:rPr lang="en-US" sz="4800" baseline="30000" dirty="0">
                <a:solidFill>
                  <a:srgbClr val="FFD500"/>
                </a:solidFill>
                <a:ea typeface="+mn-lt"/>
                <a:cs typeface="+mn-lt"/>
              </a:rPr>
              <a:t>1</a:t>
            </a:r>
            <a:r>
              <a:rPr lang="en-US" sz="4800" dirty="0">
                <a:solidFill>
                  <a:srgbClr val="FFD500"/>
                </a:solidFill>
                <a:ea typeface="+mn-lt"/>
                <a:cs typeface="+mn-lt"/>
              </a:rPr>
              <a:t>, Lobna Ali, MD, MPH, CMD, AGSF¹</a:t>
            </a:r>
            <a:endParaRPr lang="en-US" sz="4800" dirty="0"/>
          </a:p>
          <a:p>
            <a:pPr>
              <a:lnSpc>
                <a:spcPct val="120000"/>
              </a:lnSpc>
              <a:spcBef>
                <a:spcPts val="0"/>
              </a:spcBef>
            </a:pPr>
            <a:r>
              <a:rPr lang="en-US" sz="4800" baseline="30000" dirty="0">
                <a:solidFill>
                  <a:srgbClr val="FFD500"/>
                </a:solidFill>
                <a:ea typeface="+mn-lt"/>
                <a:cs typeface="+mn-lt"/>
              </a:rPr>
              <a:t>1</a:t>
            </a:r>
            <a:r>
              <a:rPr lang="en-US" sz="4800" dirty="0">
                <a:solidFill>
                  <a:srgbClr val="FFD500"/>
                </a:solidFill>
                <a:ea typeface="+mn-lt"/>
                <a:cs typeface="+mn-lt"/>
              </a:rPr>
              <a:t> Section of Geriatric Medicine, Department of Internal Medicine, </a:t>
            </a:r>
            <a:endParaRPr lang="en-US" sz="4800" dirty="0">
              <a:solidFill>
                <a:srgbClr val="000000"/>
              </a:solidFill>
              <a:ea typeface="+mn-lt"/>
              <a:cs typeface="+mn-lt"/>
            </a:endParaRPr>
          </a:p>
          <a:p>
            <a:pPr>
              <a:lnSpc>
                <a:spcPct val="120000"/>
              </a:lnSpc>
              <a:spcBef>
                <a:spcPts val="0"/>
              </a:spcBef>
            </a:pPr>
            <a:r>
              <a:rPr lang="en-US" sz="4800" dirty="0">
                <a:solidFill>
                  <a:srgbClr val="FFD500"/>
                </a:solidFill>
                <a:ea typeface="+mn-lt"/>
                <a:cs typeface="+mn-lt"/>
              </a:rPr>
              <a:t>LSUHSC School of Medicine, New Orleans, LA</a:t>
            </a:r>
            <a:endParaRPr lang="en-US" sz="4800" dirty="0">
              <a:ea typeface="+mn-lt"/>
              <a:cs typeface="+mn-lt"/>
            </a:endParaRPr>
          </a:p>
        </p:txBody>
      </p:sp>
      <p:pic>
        <p:nvPicPr>
          <p:cNvPr id="13" name="Picture 12" descr="Logo for affliated facility, Aububon Retirement Village in New Orleans, Louisiana.">
            <a:extLst>
              <a:ext uri="{FF2B5EF4-FFF2-40B4-BE49-F238E27FC236}">
                <a16:creationId xmlns:a16="http://schemas.microsoft.com/office/drawing/2014/main" id="{44D5587B-B048-965A-C831-CBE1A0239817}"/>
              </a:ext>
            </a:extLst>
          </p:cNvPr>
          <p:cNvPicPr>
            <a:picLocks noChangeAspect="1"/>
          </p:cNvPicPr>
          <p:nvPr/>
        </p:nvPicPr>
        <p:blipFill>
          <a:blip r:embed="rId2"/>
          <a:stretch>
            <a:fillRect/>
          </a:stretch>
        </p:blipFill>
        <p:spPr>
          <a:xfrm>
            <a:off x="33463" y="8983"/>
            <a:ext cx="8100446" cy="2278251"/>
          </a:xfrm>
          <a:prstGeom prst="rect">
            <a:avLst/>
          </a:prstGeom>
        </p:spPr>
      </p:pic>
      <p:sp>
        <p:nvSpPr>
          <p:cNvPr id="6" name="TextBox 5">
            <a:extLst>
              <a:ext uri="{FF2B5EF4-FFF2-40B4-BE49-F238E27FC236}">
                <a16:creationId xmlns:a16="http://schemas.microsoft.com/office/drawing/2014/main" id="{292483AA-E23E-BC78-A3CD-40E78B261957}"/>
              </a:ext>
            </a:extLst>
          </p:cNvPr>
          <p:cNvSpPr txBox="1"/>
          <p:nvPr/>
        </p:nvSpPr>
        <p:spPr>
          <a:xfrm>
            <a:off x="2952688" y="6562796"/>
            <a:ext cx="12211602" cy="1020074"/>
          </a:xfrm>
          <a:prstGeom prst="rect">
            <a:avLst/>
          </a:prstGeom>
          <a:solidFill>
            <a:srgbClr val="461D7C"/>
          </a:solidFill>
        </p:spPr>
        <p:txBody>
          <a:bodyPr wrap="square" rtlCol="0">
            <a:spAutoFit/>
          </a:bodyPr>
          <a:lstStyle/>
          <a:p>
            <a:pPr algn="ctr"/>
            <a:r>
              <a:rPr lang="en-US" sz="6040" b="1" dirty="0">
                <a:solidFill>
                  <a:srgbClr val="FFD500"/>
                </a:solidFill>
              </a:rPr>
              <a:t>Introduction</a:t>
            </a:r>
            <a:r>
              <a:rPr lang="en-US" sz="6040" dirty="0"/>
              <a:t> </a:t>
            </a:r>
          </a:p>
        </p:txBody>
      </p:sp>
      <p:sp>
        <p:nvSpPr>
          <p:cNvPr id="15" name="TextBox 14">
            <a:extLst>
              <a:ext uri="{FF2B5EF4-FFF2-40B4-BE49-F238E27FC236}">
                <a16:creationId xmlns:a16="http://schemas.microsoft.com/office/drawing/2014/main" id="{5A8F4181-8BDE-093D-2995-DF1505922D92}"/>
              </a:ext>
            </a:extLst>
          </p:cNvPr>
          <p:cNvSpPr txBox="1"/>
          <p:nvPr/>
        </p:nvSpPr>
        <p:spPr>
          <a:xfrm>
            <a:off x="93795" y="7776712"/>
            <a:ext cx="17020581" cy="8758624"/>
          </a:xfrm>
          <a:prstGeom prst="rect">
            <a:avLst/>
          </a:prstGeom>
          <a:noFill/>
          <a:ln>
            <a:solidFill>
              <a:schemeClr val="tx1"/>
            </a:solidFill>
          </a:ln>
        </p:spPr>
        <p:txBody>
          <a:bodyPr wrap="square" lIns="313509" tIns="156754" rIns="313509" bIns="156754" rtlCol="0" anchor="t">
            <a:spAutoFit/>
          </a:bodyPr>
          <a:lstStyle/>
          <a:p>
            <a:r>
              <a:rPr lang="en-US" sz="5486"/>
              <a:t> </a:t>
            </a:r>
            <a:r>
              <a:rPr lang="en-US" sz="5486">
                <a:highlight>
                  <a:srgbClr val="FFFFFF"/>
                </a:highlight>
                <a:latin typeface="Times New Roman"/>
                <a:cs typeface="Times New Roman"/>
              </a:rPr>
              <a:t>Voltage-gated potassium channel (VGKC) antibody-associated encephalitis is an autoimmune condition characterized by inflammation of the limbic system, in which antibodies target proteins associated with potassium channels in the brain. This disruption in neuronal signaling leads to a distinctive set of symptoms, including subacute memory impairment, confusion, seizures, and various psychiatric issues. We present the case of a 72-year-old man with a 20-year history of progressive neurological decline who faced multiple misdiagnoses.</a:t>
            </a:r>
          </a:p>
        </p:txBody>
      </p:sp>
      <p:sp>
        <p:nvSpPr>
          <p:cNvPr id="7" name="TextBox 6">
            <a:extLst>
              <a:ext uri="{FF2B5EF4-FFF2-40B4-BE49-F238E27FC236}">
                <a16:creationId xmlns:a16="http://schemas.microsoft.com/office/drawing/2014/main" id="{CE230B64-55B0-E385-0C76-FF6D2CCEA0AC}"/>
              </a:ext>
            </a:extLst>
          </p:cNvPr>
          <p:cNvSpPr txBox="1"/>
          <p:nvPr/>
        </p:nvSpPr>
        <p:spPr>
          <a:xfrm>
            <a:off x="2632292" y="17255512"/>
            <a:ext cx="12531998" cy="1021818"/>
          </a:xfrm>
          <a:prstGeom prst="rect">
            <a:avLst/>
          </a:prstGeom>
          <a:solidFill>
            <a:srgbClr val="461D7C"/>
          </a:solidFill>
        </p:spPr>
        <p:txBody>
          <a:bodyPr wrap="square" rtlCol="0">
            <a:spAutoFit/>
          </a:bodyPr>
          <a:lstStyle/>
          <a:p>
            <a:pPr algn="ctr"/>
            <a:r>
              <a:rPr lang="en-US" sz="6040" b="1" dirty="0">
                <a:solidFill>
                  <a:srgbClr val="FFD500"/>
                </a:solidFill>
              </a:rPr>
              <a:t>Case Presentation</a:t>
            </a:r>
            <a:r>
              <a:rPr lang="en-US" sz="6040" dirty="0">
                <a:solidFill>
                  <a:srgbClr val="FFD500"/>
                </a:solidFill>
              </a:rPr>
              <a:t> </a:t>
            </a:r>
          </a:p>
        </p:txBody>
      </p:sp>
      <p:sp>
        <p:nvSpPr>
          <p:cNvPr id="16" name="TextBox 15">
            <a:extLst>
              <a:ext uri="{FF2B5EF4-FFF2-40B4-BE49-F238E27FC236}">
                <a16:creationId xmlns:a16="http://schemas.microsoft.com/office/drawing/2014/main" id="{B742B25D-20AA-21EB-88AE-9033BC9F128B}"/>
              </a:ext>
            </a:extLst>
          </p:cNvPr>
          <p:cNvSpPr txBox="1"/>
          <p:nvPr/>
        </p:nvSpPr>
        <p:spPr>
          <a:xfrm>
            <a:off x="92623" y="18471172"/>
            <a:ext cx="17202055" cy="24798528"/>
          </a:xfrm>
          <a:prstGeom prst="rect">
            <a:avLst/>
          </a:prstGeom>
          <a:noFill/>
          <a:ln>
            <a:solidFill>
              <a:schemeClr val="tx1"/>
            </a:solidFill>
          </a:ln>
        </p:spPr>
        <p:txBody>
          <a:bodyPr wrap="square" lIns="313509" tIns="156754" rIns="313509" bIns="156754" rtlCol="0" anchor="t">
            <a:spAutoFit/>
          </a:bodyPr>
          <a:lstStyle/>
          <a:p>
            <a:r>
              <a:rPr lang="en-US" sz="5486" dirty="0">
                <a:solidFill>
                  <a:srgbClr val="000000"/>
                </a:solidFill>
                <a:latin typeface="Times New Roman"/>
              </a:rPr>
              <a:t>A 72-year-old man, who was previously highly functional and independent in all basic and instrumental activities of daily living (ADLs), presented with a 20-year history of progressively worsening gait impairment and functional decline. During this period, he was repeatedly misdiagnosed. Initially, he was evaluated by a neurologist at Tulane, who diagnosed him with Parkinson's disease. Treatment was initiated, but there was no symptomatic improvement. Over time, his symptoms worsened, leading to impaired mobility and fine motor dysfunction. A subsequent neuropsychiatric evaluation yielded unremarkable results. He was later assessed by another neurologist in Baton Rouge and was misdiagnosed with post-poliomyelitis syndrome, despite having no prior history of poliomyelitis, compatible exposure to the poliovirus, or suggestive symptoms. Further evaluation at Louisiana State University Health Sciences Center in New Orleans included comprehensive testing, such as lumbar puncture, neuroimaging, and serologic studies. He tested positive for antibodies targeting the voltage-gated potassium channel (VGKC) complex. As a result, he began treatment with intravenous immunoglobulin (IVIG). Prednisone was later added to his regimen, followed by mycophenolate mofetil. Despite these interventions, his condition continued to deteriorate. Due to increasing medical complexity, limited insurance coverage for home health services, and caregiver burden, he was transitioned to a long-term care facility in 2022, where he currently resides.</a:t>
            </a:r>
            <a:r>
              <a:rPr lang="en-US" sz="5486" dirty="0">
                <a:solidFill>
                  <a:srgbClr val="000000"/>
                </a:solidFill>
                <a:latin typeface="Times New Roman"/>
                <a:ea typeface="Times New Roman"/>
                <a:cs typeface="Times New Roman"/>
              </a:rPr>
              <a:t> </a:t>
            </a:r>
            <a:endParaRPr lang="en-US" sz="5486" dirty="0"/>
          </a:p>
        </p:txBody>
      </p:sp>
      <p:sp>
        <p:nvSpPr>
          <p:cNvPr id="48" name="TextBox 47">
            <a:extLst>
              <a:ext uri="{FF2B5EF4-FFF2-40B4-BE49-F238E27FC236}">
                <a16:creationId xmlns:a16="http://schemas.microsoft.com/office/drawing/2014/main" id="{34A6773D-EDBC-7CF3-CC23-982C8D765909}"/>
              </a:ext>
            </a:extLst>
          </p:cNvPr>
          <p:cNvSpPr txBox="1"/>
          <p:nvPr/>
        </p:nvSpPr>
        <p:spPr>
          <a:xfrm>
            <a:off x="18164397" y="6556485"/>
            <a:ext cx="13346263" cy="993678"/>
          </a:xfrm>
          <a:prstGeom prst="rect">
            <a:avLst/>
          </a:prstGeom>
          <a:solidFill>
            <a:srgbClr val="461D7C"/>
          </a:solidFill>
        </p:spPr>
        <p:txBody>
          <a:bodyPr rot="0" spcFirstLastPara="0" vertOverflow="overflow" horzOverflow="overflow" vert="horz" wrap="square" lIns="313509" tIns="156754" rIns="313509" bIns="156754" numCol="1" spcCol="0" rtlCol="0" fromWordArt="0" anchor="t" anchorCtr="0" forceAA="0" compatLnSpc="1">
            <a:prstTxWarp prst="textNoShape">
              <a:avLst/>
            </a:prstTxWarp>
            <a:spAutoFit/>
          </a:bodyPr>
          <a:lstStyle/>
          <a:p>
            <a:pPr algn="ctr"/>
            <a:r>
              <a:rPr lang="en-US" sz="4400" b="1" dirty="0">
                <a:solidFill>
                  <a:srgbClr val="FFD500"/>
                </a:solidFill>
              </a:rPr>
              <a:t>Figure 1:Clinical Course and Diagnostic Timeline</a:t>
            </a:r>
            <a:r>
              <a:rPr lang="en-US" sz="4400" b="1" dirty="0"/>
              <a:t> </a:t>
            </a:r>
          </a:p>
        </p:txBody>
      </p:sp>
      <p:graphicFrame>
        <p:nvGraphicFramePr>
          <p:cNvPr id="7414" name="Diagram 7413" descr="Flowchart with arrows detailing the timeline of events from initial symptoms (gait decline) to 1st misdiagnosis (Parkinson's) to disease progression (motor decline) to 2nd misdiagnosis (post-polio myelitis despite no hx of polio) to workup (lumbar puncture, serology, neuroimaging) to VGKC diagnosis to disease progression and insurance issues leading to outcome of long-term care facility placement. ">
            <a:extLst>
              <a:ext uri="{FF2B5EF4-FFF2-40B4-BE49-F238E27FC236}">
                <a16:creationId xmlns:a16="http://schemas.microsoft.com/office/drawing/2014/main" id="{F1BE1260-B87E-82D0-A9A0-A25502B3F634}"/>
              </a:ext>
            </a:extLst>
          </p:cNvPr>
          <p:cNvGraphicFramePr/>
          <p:nvPr>
            <p:extLst>
              <p:ext uri="{D42A27DB-BD31-4B8C-83A1-F6EECF244321}">
                <p14:modId xmlns:p14="http://schemas.microsoft.com/office/powerpoint/2010/main" val="3914925541"/>
              </p:ext>
            </p:extLst>
          </p:nvPr>
        </p:nvGraphicFramePr>
        <p:xfrm>
          <a:off x="20120355" y="7873968"/>
          <a:ext cx="9897175" cy="77514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884" name="TextBox 7883">
            <a:extLst>
              <a:ext uri="{FF2B5EF4-FFF2-40B4-BE49-F238E27FC236}">
                <a16:creationId xmlns:a16="http://schemas.microsoft.com/office/drawing/2014/main" id="{41997030-A676-662E-7B27-311D04FC8C10}"/>
              </a:ext>
            </a:extLst>
          </p:cNvPr>
          <p:cNvSpPr txBox="1"/>
          <p:nvPr/>
        </p:nvSpPr>
        <p:spPr>
          <a:xfrm>
            <a:off x="18237775" y="15341369"/>
            <a:ext cx="13272885" cy="1055233"/>
          </a:xfrm>
          <a:prstGeom prst="rect">
            <a:avLst/>
          </a:prstGeom>
          <a:noFill/>
        </p:spPr>
        <p:txBody>
          <a:bodyPr wrap="square" lIns="313509" tIns="156754" rIns="313509" bIns="156754" rtlCol="0" anchor="t">
            <a:spAutoFit/>
          </a:bodyPr>
          <a:lstStyle/>
          <a:p>
            <a:r>
              <a:rPr lang="en-US" sz="2400"/>
              <a:t>Figure 1. </a:t>
            </a:r>
            <a:r>
              <a:rPr lang="en-US" sz="2400">
                <a:ea typeface="+mn-lt"/>
                <a:cs typeface="+mn-lt"/>
              </a:rPr>
              <a:t>Timeline of progressive neurologic decline highlighting repeated misdiagnosis  and delayed recognition of VGKC antibody–associated encephalitis over a 20-year period.</a:t>
            </a:r>
            <a:endParaRPr lang="en-US" sz="2400"/>
          </a:p>
        </p:txBody>
      </p:sp>
      <p:sp>
        <p:nvSpPr>
          <p:cNvPr id="8" name="TextBox 7">
            <a:extLst>
              <a:ext uri="{FF2B5EF4-FFF2-40B4-BE49-F238E27FC236}">
                <a16:creationId xmlns:a16="http://schemas.microsoft.com/office/drawing/2014/main" id="{99BF17E9-BAA5-3C96-4891-10951EDDB70D}"/>
              </a:ext>
            </a:extLst>
          </p:cNvPr>
          <p:cNvSpPr txBox="1"/>
          <p:nvPr/>
        </p:nvSpPr>
        <p:spPr>
          <a:xfrm>
            <a:off x="19319231" y="16466546"/>
            <a:ext cx="11285091" cy="1021818"/>
          </a:xfrm>
          <a:prstGeom prst="rect">
            <a:avLst/>
          </a:prstGeom>
          <a:solidFill>
            <a:srgbClr val="461D7C"/>
          </a:solidFill>
        </p:spPr>
        <p:txBody>
          <a:bodyPr wrap="square" rtlCol="0">
            <a:spAutoFit/>
          </a:bodyPr>
          <a:lstStyle/>
          <a:p>
            <a:pPr algn="ctr"/>
            <a:r>
              <a:rPr lang="en-US" sz="6040" b="1" dirty="0">
                <a:solidFill>
                  <a:srgbClr val="FFD500"/>
                </a:solidFill>
              </a:rPr>
              <a:t>Discussion</a:t>
            </a:r>
            <a:r>
              <a:rPr lang="en-US" sz="6040" b="1" dirty="0"/>
              <a:t> </a:t>
            </a:r>
            <a:endParaRPr lang="en-US" sz="6040" dirty="0"/>
          </a:p>
        </p:txBody>
      </p:sp>
      <p:sp>
        <p:nvSpPr>
          <p:cNvPr id="27" name="TextBox 26">
            <a:extLst>
              <a:ext uri="{FF2B5EF4-FFF2-40B4-BE49-F238E27FC236}">
                <a16:creationId xmlns:a16="http://schemas.microsoft.com/office/drawing/2014/main" id="{96F0A0BD-1A6D-14F7-DD23-D183343D1D34}"/>
              </a:ext>
            </a:extLst>
          </p:cNvPr>
          <p:cNvSpPr txBox="1"/>
          <p:nvPr/>
        </p:nvSpPr>
        <p:spPr>
          <a:xfrm>
            <a:off x="17476471" y="17714085"/>
            <a:ext cx="15069758" cy="12873853"/>
          </a:xfrm>
          <a:prstGeom prst="rect">
            <a:avLst/>
          </a:prstGeom>
          <a:noFill/>
          <a:ln>
            <a:solidFill>
              <a:schemeClr val="tx1"/>
            </a:solidFill>
          </a:ln>
        </p:spPr>
        <p:txBody>
          <a:bodyPr wrap="square" lIns="313509" tIns="156754" rIns="313509" bIns="156754" rtlCol="0" anchor="t">
            <a:spAutoFit/>
          </a:bodyPr>
          <a:lstStyle/>
          <a:p>
            <a:r>
              <a:rPr lang="en-US" sz="4800" dirty="0">
                <a:solidFill>
                  <a:srgbClr val="000000"/>
                </a:solidFill>
                <a:latin typeface="Times New Roman"/>
              </a:rPr>
              <a:t>Voltage-gated potassium channel (VGKC) antibody–associated limbic encephalitis is a rare autoimmune neurological disorder that can manifest with a variety of neuropsychiatric symptoms, including cognitive impairment, seizures, movement abnormalities, and behavioral changes. Due to its non-specific and varied presentation, this condition is often misdiagnosed, especially in older adults, where symptoms may resemble those of common neurodegenerative diseases. This case emphasizes the diagnostic challenges of VGKC antibody–associated disease and underscores the need for a comprehensive evaluation, including antibody testing, in patients with atypical or progressive neurological decline. Early identification and prompt initiation of immunotherapy, such as intravenous immunoglobulin (IVIG) and corticosteroids, have been linked to improved neurological and cognitive outcomes.</a:t>
            </a:r>
            <a:r>
              <a:rPr lang="en-US" sz="4800" dirty="0">
                <a:solidFill>
                  <a:srgbClr val="000000"/>
                </a:solidFill>
                <a:latin typeface="Times New Roman"/>
                <a:ea typeface="Times New Roman"/>
                <a:cs typeface="Times New Roman"/>
              </a:rPr>
              <a:t> </a:t>
            </a:r>
          </a:p>
        </p:txBody>
      </p:sp>
      <p:sp>
        <p:nvSpPr>
          <p:cNvPr id="9" name="TextBox 8">
            <a:extLst>
              <a:ext uri="{FF2B5EF4-FFF2-40B4-BE49-F238E27FC236}">
                <a16:creationId xmlns:a16="http://schemas.microsoft.com/office/drawing/2014/main" id="{8F252097-401B-46F9-4BFE-4F89AA013D0A}"/>
              </a:ext>
            </a:extLst>
          </p:cNvPr>
          <p:cNvSpPr txBox="1"/>
          <p:nvPr/>
        </p:nvSpPr>
        <p:spPr>
          <a:xfrm>
            <a:off x="19428787" y="30956520"/>
            <a:ext cx="11285091" cy="1021818"/>
          </a:xfrm>
          <a:prstGeom prst="rect">
            <a:avLst/>
          </a:prstGeom>
          <a:solidFill>
            <a:srgbClr val="461D7C"/>
          </a:solidFill>
        </p:spPr>
        <p:txBody>
          <a:bodyPr wrap="square" rtlCol="0">
            <a:spAutoFit/>
          </a:bodyPr>
          <a:lstStyle/>
          <a:p>
            <a:pPr algn="ctr"/>
            <a:r>
              <a:rPr lang="en-US" sz="6040" b="1" dirty="0">
                <a:solidFill>
                  <a:srgbClr val="FFD500"/>
                </a:solidFill>
              </a:rPr>
              <a:t>Conclusion</a:t>
            </a:r>
            <a:endParaRPr lang="en-US" sz="6040" dirty="0">
              <a:solidFill>
                <a:srgbClr val="FFD500"/>
              </a:solidFill>
            </a:endParaRPr>
          </a:p>
        </p:txBody>
      </p:sp>
      <p:sp>
        <p:nvSpPr>
          <p:cNvPr id="33" name="TextBox 32">
            <a:extLst>
              <a:ext uri="{FF2B5EF4-FFF2-40B4-BE49-F238E27FC236}">
                <a16:creationId xmlns:a16="http://schemas.microsoft.com/office/drawing/2014/main" id="{F84D3197-B3DD-C1C1-2043-DBED2E81383E}"/>
              </a:ext>
            </a:extLst>
          </p:cNvPr>
          <p:cNvSpPr txBox="1"/>
          <p:nvPr/>
        </p:nvSpPr>
        <p:spPr>
          <a:xfrm>
            <a:off x="17591595" y="32292101"/>
            <a:ext cx="15030295" cy="5381802"/>
          </a:xfrm>
          <a:prstGeom prst="rect">
            <a:avLst/>
          </a:prstGeom>
          <a:noFill/>
          <a:ln>
            <a:solidFill>
              <a:schemeClr val="tx1"/>
            </a:solidFill>
          </a:ln>
        </p:spPr>
        <p:txBody>
          <a:bodyPr wrap="square" lIns="313509" tIns="156754" rIns="313509" bIns="156754" rtlCol="0" anchor="t">
            <a:spAutoFit/>
          </a:bodyPr>
          <a:lstStyle/>
          <a:p>
            <a:r>
              <a:rPr lang="en-US" sz="5486">
                <a:solidFill>
                  <a:srgbClr val="000000"/>
                </a:solidFill>
                <a:latin typeface="Times New Roman"/>
              </a:rPr>
              <a:t>VGKC antibody–associated encephalitis should be considered in patients with unexplained or atypical cognitive decline. Increased awareness of clinical signs and early antibody testing is critical for reducing diagnostic delays and improving patient outcomes.</a:t>
            </a:r>
            <a:r>
              <a:rPr lang="en-US" sz="5486">
                <a:solidFill>
                  <a:srgbClr val="000000"/>
                </a:solidFill>
                <a:latin typeface="Times New Roman"/>
                <a:ea typeface="Times New Roman"/>
                <a:cs typeface="Times New Roman"/>
              </a:rPr>
              <a:t> </a:t>
            </a:r>
            <a:endParaRPr lang="en-US" sz="5486"/>
          </a:p>
        </p:txBody>
      </p:sp>
      <p:sp>
        <p:nvSpPr>
          <p:cNvPr id="10" name="TextBox 9">
            <a:extLst>
              <a:ext uri="{FF2B5EF4-FFF2-40B4-BE49-F238E27FC236}">
                <a16:creationId xmlns:a16="http://schemas.microsoft.com/office/drawing/2014/main" id="{4019A150-4DD4-67C0-058A-5EBE792138A1}"/>
              </a:ext>
            </a:extLst>
          </p:cNvPr>
          <p:cNvSpPr txBox="1"/>
          <p:nvPr/>
        </p:nvSpPr>
        <p:spPr>
          <a:xfrm>
            <a:off x="19428784" y="37987306"/>
            <a:ext cx="11285091" cy="1021818"/>
          </a:xfrm>
          <a:prstGeom prst="rect">
            <a:avLst/>
          </a:prstGeom>
          <a:solidFill>
            <a:srgbClr val="461D7C"/>
          </a:solidFill>
        </p:spPr>
        <p:txBody>
          <a:bodyPr wrap="square" rtlCol="0">
            <a:spAutoFit/>
          </a:bodyPr>
          <a:lstStyle/>
          <a:p>
            <a:pPr algn="ctr"/>
            <a:r>
              <a:rPr lang="en-US" sz="6040" b="1" dirty="0">
                <a:solidFill>
                  <a:srgbClr val="FFD500"/>
                </a:solidFill>
              </a:rPr>
              <a:t>References</a:t>
            </a:r>
            <a:endParaRPr lang="en-US" sz="6040" dirty="0">
              <a:solidFill>
                <a:srgbClr val="FFD500"/>
              </a:solidFill>
            </a:endParaRPr>
          </a:p>
        </p:txBody>
      </p:sp>
      <p:sp>
        <p:nvSpPr>
          <p:cNvPr id="35" name="TextBox 34">
            <a:extLst>
              <a:ext uri="{FF2B5EF4-FFF2-40B4-BE49-F238E27FC236}">
                <a16:creationId xmlns:a16="http://schemas.microsoft.com/office/drawing/2014/main" id="{5FB3AB76-C85B-7213-8C87-D9AE3DA0683A}"/>
              </a:ext>
            </a:extLst>
          </p:cNvPr>
          <p:cNvSpPr txBox="1"/>
          <p:nvPr/>
        </p:nvSpPr>
        <p:spPr>
          <a:xfrm>
            <a:off x="17646672" y="39182097"/>
            <a:ext cx="14897678" cy="4009888"/>
          </a:xfrm>
          <a:prstGeom prst="rect">
            <a:avLst/>
          </a:prstGeom>
          <a:noFill/>
          <a:ln>
            <a:solidFill>
              <a:schemeClr val="tx1"/>
            </a:solidFill>
          </a:ln>
        </p:spPr>
        <p:txBody>
          <a:bodyPr wrap="square" lIns="313509" tIns="156754" rIns="313509" bIns="156754" rtlCol="0" anchor="t">
            <a:spAutoFit/>
          </a:bodyPr>
          <a:lstStyle/>
          <a:p>
            <a:pPr fontAlgn="base"/>
            <a:r>
              <a:rPr lang="en-US" sz="2400"/>
              <a:t>Watanabe O. </a:t>
            </a:r>
            <a:r>
              <a:rPr lang="en-US" sz="2400" i="1"/>
              <a:t>Brain Nerve</a:t>
            </a:r>
            <a:r>
              <a:rPr lang="en-US" sz="2400"/>
              <a:t>. 2023;75(6):721-727. doi:10.11477/mf.1416202407 </a:t>
            </a:r>
          </a:p>
          <a:p>
            <a:pPr fontAlgn="base"/>
            <a:r>
              <a:rPr lang="en-US" sz="2400"/>
              <a:t>Kelly CL, Grant PE, Murchison J, et al. Magnetic resonance imaging characteristics of LGI1‑antibody and CASPR2‑antibody encephalitis. </a:t>
            </a:r>
            <a:r>
              <a:rPr lang="en-US" sz="2400" i="1"/>
              <a:t>JAMA Neurol.</a:t>
            </a:r>
            <a:r>
              <a:rPr lang="en-US" sz="2400"/>
              <a:t> 2024;81(3):314‑326. doi:10.1001/jamaneurol.2024.0126. </a:t>
            </a:r>
          </a:p>
          <a:p>
            <a:pPr fontAlgn="base"/>
            <a:r>
              <a:rPr lang="en-US" sz="2400"/>
              <a:t>Radja, G. K., &amp; Cavanna, A. E. (2013). Treatment of voltage-gated potassium channel complex antibody–associated limbic encephalitis: A systematic review. </a:t>
            </a:r>
            <a:r>
              <a:rPr lang="en-US" sz="2400" i="1"/>
              <a:t>Journal of Neuropsychiatry and Clinical Neurosciences, 25</a:t>
            </a:r>
            <a:r>
              <a:rPr lang="en-US" sz="2400"/>
              <a:t>(4), 264–271. </a:t>
            </a:r>
          </a:p>
          <a:p>
            <a:pPr fontAlgn="base"/>
            <a:r>
              <a:rPr lang="en-US" sz="2400"/>
              <a:t>Rojas, G., Demey, I., Quiroga, J., Leon Cejas, L., Bonardo, P., Uribe Roca, C., Parisi, V. L., Gatto, E., </a:t>
            </a:r>
            <a:r>
              <a:rPr lang="en-US" sz="2400" err="1"/>
              <a:t>Rugilo</a:t>
            </a:r>
            <a:r>
              <a:rPr lang="en-US" sz="2400"/>
              <a:t>, C., </a:t>
            </a:r>
            <a:r>
              <a:rPr lang="en-US" sz="2400" err="1"/>
              <a:t>Ollari</a:t>
            </a:r>
            <a:r>
              <a:rPr lang="en-US" sz="2400"/>
              <a:t>, J., Fernandez Pardal, M., &amp; Reisin, R. (2016). VGKC-complex antibody encephalitis: Clinical manifestations and response to immunotherapy (P2.251). </a:t>
            </a:r>
            <a:r>
              <a:rPr lang="en-US" sz="2400" i="1"/>
              <a:t>Neurology, 86</a:t>
            </a:r>
            <a:r>
              <a:rPr lang="en-US" sz="2400"/>
              <a:t>(16 Suppl.). https://</a:t>
            </a:r>
            <a:r>
              <a:rPr lang="en-US" sz="2400" err="1"/>
              <a:t>doi.org</a:t>
            </a:r>
            <a:r>
              <a:rPr lang="en-US" sz="2400"/>
              <a:t>/10.1212/WNL.86.16_supplement.P2.251 </a:t>
            </a:r>
          </a:p>
        </p:txBody>
      </p:sp>
      <p:pic>
        <p:nvPicPr>
          <p:cNvPr id="49" name="Picture 48">
            <a:extLst>
              <a:ext uri="{FF2B5EF4-FFF2-40B4-BE49-F238E27FC236}">
                <a16:creationId xmlns:a16="http://schemas.microsoft.com/office/drawing/2014/main" id="{42AED7A3-38CF-05D4-088C-207B70C040BF}"/>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35155" y="2572348"/>
            <a:ext cx="7978968" cy="2373010"/>
          </a:xfrm>
          <a:prstGeom prst="rect">
            <a:avLst/>
          </a:prstGeom>
        </p:spPr>
      </p:pic>
      <p:pic>
        <p:nvPicPr>
          <p:cNvPr id="7939" name="Picture 7938">
            <a:extLst>
              <a:ext uri="{FF2B5EF4-FFF2-40B4-BE49-F238E27FC236}">
                <a16:creationId xmlns:a16="http://schemas.microsoft.com/office/drawing/2014/main" id="{1EFBB8AC-5194-E36D-1BB8-1D647BCCB2C7}"/>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6502469" y="2571293"/>
            <a:ext cx="1510454" cy="1551521"/>
          </a:xfrm>
          <a:prstGeom prst="rect">
            <a:avLst/>
          </a:prstGeom>
        </p:spPr>
      </p:pic>
    </p:spTree>
    <p:extLst>
      <p:ext uri="{BB962C8B-B14F-4D97-AF65-F5344CB8AC3E}">
        <p14:creationId xmlns:p14="http://schemas.microsoft.com/office/powerpoint/2010/main" val="9863153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TotalTime>
  <Words>827</Words>
  <Application>Microsoft Office PowerPoint</Application>
  <PresentationFormat>Custom</PresentationFormat>
  <Paragraphs>36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Times New Roman</vt:lpstr>
      <vt:lpstr>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Brionne St.Cyr</dc:creator>
  <cp:keywords/>
  <dc:description/>
  <cp:lastModifiedBy>Nguyen, Sandra K.</cp:lastModifiedBy>
  <cp:revision>4</cp:revision>
  <dcterms:created xsi:type="dcterms:W3CDTF">2026-03-29T14:11:39Z</dcterms:created>
  <dcterms:modified xsi:type="dcterms:W3CDTF">2026-05-04T19:32:58Z</dcterms:modified>
  <cp:category/>
</cp:coreProperties>
</file>