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9601200" cy="128016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D7C"/>
    <a:srgbClr val="EBE1F8"/>
    <a:srgbClr val="D4C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724F7-4EA7-DA49-A428-B235B77F44AF}" v="30" dt="2026-04-09T15:11:45.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488"/>
    <p:restoredTop sz="94693"/>
  </p:normalViewPr>
  <p:slideViewPr>
    <p:cSldViewPr snapToGrid="0">
      <p:cViewPr varScale="1">
        <p:scale>
          <a:sx n="45" d="100"/>
          <a:sy n="45" d="100"/>
        </p:scale>
        <p:origin x="184"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 Ashley T." userId="9ca13bf0-289c-45c5-af0e-044ed544f375" providerId="ADAL" clId="{04B51840-B532-5112-89C8-C530A3CF154C}"/>
    <pc:docChg chg="undo custSel modSld">
      <pc:chgData name="Vo, Ashley T." userId="9ca13bf0-289c-45c5-af0e-044ed544f375" providerId="ADAL" clId="{04B51840-B532-5112-89C8-C530A3CF154C}" dt="2026-04-09T15:16:04.319" v="56"/>
      <pc:docMkLst>
        <pc:docMk/>
      </pc:docMkLst>
      <pc:sldChg chg="addSp delSp modSp mod">
        <pc:chgData name="Vo, Ashley T." userId="9ca13bf0-289c-45c5-af0e-044ed544f375" providerId="ADAL" clId="{04B51840-B532-5112-89C8-C530A3CF154C}" dt="2026-04-09T15:16:04.319" v="56"/>
        <pc:sldMkLst>
          <pc:docMk/>
          <pc:sldMk cId="986315378" sldId="256"/>
        </pc:sldMkLst>
        <pc:spChg chg="mod">
          <ac:chgData name="Vo, Ashley T." userId="9ca13bf0-289c-45c5-af0e-044ed544f375" providerId="ADAL" clId="{04B51840-B532-5112-89C8-C530A3CF154C}" dt="2026-04-09T15:07:23.895" v="7" actId="207"/>
          <ac:spMkLst>
            <pc:docMk/>
            <pc:sldMk cId="986315378" sldId="256"/>
            <ac:spMk id="3" creationId="{890E0852-A136-F99E-1493-5B70C07ED402}"/>
          </ac:spMkLst>
        </pc:spChg>
        <pc:spChg chg="ord">
          <ac:chgData name="Vo, Ashley T." userId="9ca13bf0-289c-45c5-af0e-044ed544f375" providerId="ADAL" clId="{04B51840-B532-5112-89C8-C530A3CF154C}" dt="2026-04-09T15:16:04.319" v="56"/>
          <ac:spMkLst>
            <pc:docMk/>
            <pc:sldMk cId="986315378" sldId="256"/>
            <ac:spMk id="6" creationId="{292483AA-E23E-BC78-A3CD-40E78B261957}"/>
          </ac:spMkLst>
        </pc:spChg>
        <pc:spChg chg="ord">
          <ac:chgData name="Vo, Ashley T." userId="9ca13bf0-289c-45c5-af0e-044ed544f375" providerId="ADAL" clId="{04B51840-B532-5112-89C8-C530A3CF154C}" dt="2026-04-09T15:16:04.319" v="56"/>
          <ac:spMkLst>
            <pc:docMk/>
            <pc:sldMk cId="986315378" sldId="256"/>
            <ac:spMk id="7" creationId="{CE230B64-55B0-E385-0C76-FF6D2CCEA0AC}"/>
          </ac:spMkLst>
        </pc:spChg>
        <pc:spChg chg="ord">
          <ac:chgData name="Vo, Ashley T." userId="9ca13bf0-289c-45c5-af0e-044ed544f375" providerId="ADAL" clId="{04B51840-B532-5112-89C8-C530A3CF154C}" dt="2026-04-09T15:16:04.319" v="56"/>
          <ac:spMkLst>
            <pc:docMk/>
            <pc:sldMk cId="986315378" sldId="256"/>
            <ac:spMk id="8" creationId="{99BF17E9-BAA5-3C96-4891-10951EDDB70D}"/>
          </ac:spMkLst>
        </pc:spChg>
        <pc:spChg chg="mod">
          <ac:chgData name="Vo, Ashley T." userId="9ca13bf0-289c-45c5-af0e-044ed544f375" providerId="ADAL" clId="{04B51840-B532-5112-89C8-C530A3CF154C}" dt="2026-04-09T15:11:42.624" v="44"/>
          <ac:spMkLst>
            <pc:docMk/>
            <pc:sldMk cId="986315378" sldId="256"/>
            <ac:spMk id="9" creationId="{8F252097-401B-46F9-4BFE-4F89AA013D0A}"/>
          </ac:spMkLst>
        </pc:spChg>
        <pc:spChg chg="ord">
          <ac:chgData name="Vo, Ashley T." userId="9ca13bf0-289c-45c5-af0e-044ed544f375" providerId="ADAL" clId="{04B51840-B532-5112-89C8-C530A3CF154C}" dt="2026-04-09T15:16:04.319" v="56"/>
          <ac:spMkLst>
            <pc:docMk/>
            <pc:sldMk cId="986315378" sldId="256"/>
            <ac:spMk id="10" creationId="{4019A150-4DD4-67C0-058A-5EBE792138A1}"/>
          </ac:spMkLst>
        </pc:spChg>
        <pc:spChg chg="add del mod">
          <ac:chgData name="Vo, Ashley T." userId="9ca13bf0-289c-45c5-af0e-044ed544f375" providerId="ADAL" clId="{04B51840-B532-5112-89C8-C530A3CF154C}" dt="2026-04-09T15:15:00.440" v="51" actId="962"/>
          <ac:spMkLst>
            <pc:docMk/>
            <pc:sldMk cId="986315378" sldId="256"/>
            <ac:spMk id="11" creationId="{BE421A7B-2262-EF97-EBF5-9A3424B09CEE}"/>
          </ac:spMkLst>
        </pc:spChg>
        <pc:spChg chg="mod ord">
          <ac:chgData name="Vo, Ashley T." userId="9ca13bf0-289c-45c5-af0e-044ed544f375" providerId="ADAL" clId="{04B51840-B532-5112-89C8-C530A3CF154C}" dt="2026-04-09T15:16:04.319" v="56"/>
          <ac:spMkLst>
            <pc:docMk/>
            <pc:sldMk cId="986315378" sldId="256"/>
            <ac:spMk id="15" creationId="{5A8F4181-8BDE-093D-2995-DF1505922D92}"/>
          </ac:spMkLst>
        </pc:spChg>
        <pc:spChg chg="mod ord">
          <ac:chgData name="Vo, Ashley T." userId="9ca13bf0-289c-45c5-af0e-044ed544f375" providerId="ADAL" clId="{04B51840-B532-5112-89C8-C530A3CF154C}" dt="2026-04-09T15:16:04.319" v="56"/>
          <ac:spMkLst>
            <pc:docMk/>
            <pc:sldMk cId="986315378" sldId="256"/>
            <ac:spMk id="16" creationId="{B742B25D-20AA-21EB-88AE-9033BC9F128B}"/>
          </ac:spMkLst>
        </pc:spChg>
        <pc:spChg chg="del">
          <ac:chgData name="Vo, Ashley T." userId="9ca13bf0-289c-45c5-af0e-044ed544f375" providerId="ADAL" clId="{04B51840-B532-5112-89C8-C530A3CF154C}" dt="2026-04-09T15:04:31.540" v="0" actId="478"/>
          <ac:spMkLst>
            <pc:docMk/>
            <pc:sldMk cId="986315378" sldId="256"/>
            <ac:spMk id="26" creationId="{1E85A4AA-D272-EFC9-A78C-E4E41A21767B}"/>
          </ac:spMkLst>
        </pc:spChg>
        <pc:spChg chg="mod ord">
          <ac:chgData name="Vo, Ashley T." userId="9ca13bf0-289c-45c5-af0e-044ed544f375" providerId="ADAL" clId="{04B51840-B532-5112-89C8-C530A3CF154C}" dt="2026-04-09T15:16:04.319" v="56"/>
          <ac:spMkLst>
            <pc:docMk/>
            <pc:sldMk cId="986315378" sldId="256"/>
            <ac:spMk id="27" creationId="{96F0A0BD-1A6D-14F7-DD23-D183343D1D34}"/>
          </ac:spMkLst>
        </pc:spChg>
        <pc:spChg chg="mod ord">
          <ac:chgData name="Vo, Ashley T." userId="9ca13bf0-289c-45c5-af0e-044ed544f375" providerId="ADAL" clId="{04B51840-B532-5112-89C8-C530A3CF154C}" dt="2026-04-09T15:16:04.319" v="56"/>
          <ac:spMkLst>
            <pc:docMk/>
            <pc:sldMk cId="986315378" sldId="256"/>
            <ac:spMk id="28" creationId="{03277AB2-06C0-FF65-56A1-05B1E9661F68}"/>
          </ac:spMkLst>
        </pc:spChg>
        <pc:spChg chg="mod ord">
          <ac:chgData name="Vo, Ashley T." userId="9ca13bf0-289c-45c5-af0e-044ed544f375" providerId="ADAL" clId="{04B51840-B532-5112-89C8-C530A3CF154C}" dt="2026-04-09T15:16:04.319" v="56"/>
          <ac:spMkLst>
            <pc:docMk/>
            <pc:sldMk cId="986315378" sldId="256"/>
            <ac:spMk id="31" creationId="{B49EF6FE-7E56-43EB-4ABD-CCBCB9276BAA}"/>
          </ac:spMkLst>
        </pc:spChg>
        <pc:spChg chg="mod ord">
          <ac:chgData name="Vo, Ashley T." userId="9ca13bf0-289c-45c5-af0e-044ed544f375" providerId="ADAL" clId="{04B51840-B532-5112-89C8-C530A3CF154C}" dt="2026-04-09T15:16:04.319" v="56"/>
          <ac:spMkLst>
            <pc:docMk/>
            <pc:sldMk cId="986315378" sldId="256"/>
            <ac:spMk id="33" creationId="{F84D3197-B3DD-C1C1-2043-DBED2E81383E}"/>
          </ac:spMkLst>
        </pc:spChg>
        <pc:picChg chg="mod">
          <ac:chgData name="Vo, Ashley T." userId="9ca13bf0-289c-45c5-af0e-044ed544f375" providerId="ADAL" clId="{04B51840-B532-5112-89C8-C530A3CF154C}" dt="2026-04-09T15:10:10.668" v="15" actId="962"/>
          <ac:picMkLst>
            <pc:docMk/>
            <pc:sldMk cId="986315378" sldId="256"/>
            <ac:picMk id="13" creationId="{44D5587B-B048-965A-C831-CBE1A0239817}"/>
          </ac:picMkLst>
        </pc:picChg>
        <pc:picChg chg="mod">
          <ac:chgData name="Vo, Ashley T." userId="9ca13bf0-289c-45c5-af0e-044ed544f375" providerId="ADAL" clId="{04B51840-B532-5112-89C8-C530A3CF154C}" dt="2026-04-09T15:10:59.522" v="25"/>
          <ac:picMkLst>
            <pc:docMk/>
            <pc:sldMk cId="986315378" sldId="256"/>
            <ac:picMk id="18" creationId="{AC5A3EB2-9A7A-C12D-1BA4-CC2A51BE7F8A}"/>
          </ac:picMkLst>
        </pc:picChg>
        <pc:picChg chg="mod">
          <ac:chgData name="Vo, Ashley T." userId="9ca13bf0-289c-45c5-af0e-044ed544f375" providerId="ADAL" clId="{04B51840-B532-5112-89C8-C530A3CF154C}" dt="2026-04-09T15:11:14.879" v="34"/>
          <ac:picMkLst>
            <pc:docMk/>
            <pc:sldMk cId="986315378" sldId="256"/>
            <ac:picMk id="30" creationId="{AFA12C44-F5FD-A3DF-A0B6-CF555803C3F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52584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56491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84543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404833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4D2E2-602F-8143-92A3-25C7162D8777}" type="datetimeFigureOut">
              <a:rPr lang="en-US" smtClean="0"/>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31244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D2E2-602F-8143-92A3-25C7162D8777}"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408116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D2E2-602F-8143-92A3-25C7162D8777}" type="datetimeFigureOut">
              <a:rPr lang="en-US" smtClean="0"/>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97047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D2E2-602F-8143-92A3-25C7162D8777}" type="datetimeFigureOut">
              <a:rPr lang="en-US" smtClean="0"/>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8540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D2E2-602F-8143-92A3-25C7162D8777}" type="datetimeFigureOut">
              <a:rPr lang="en-US" smtClean="0"/>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34643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39458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20126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82000"/>
                  </a:schemeClr>
                </a:solidFill>
              </a:defRPr>
            </a:lvl1pPr>
          </a:lstStyle>
          <a:p>
            <a:fld id="{7A54D2E2-602F-8143-92A3-25C7162D8777}" type="datetimeFigureOut">
              <a:rPr lang="en-US" smtClean="0"/>
              <a:t>4/9/26</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82000"/>
                  </a:schemeClr>
                </a:solidFill>
              </a:defRPr>
            </a:lvl1pPr>
          </a:lstStyle>
          <a:p>
            <a:fld id="{CD267921-9708-7646-BBAD-FA749FF3219F}" type="slidenum">
              <a:rPr lang="en-US" smtClean="0"/>
              <a:t>‹#›</a:t>
            </a:fld>
            <a:endParaRPr lang="en-US"/>
          </a:p>
        </p:txBody>
      </p:sp>
    </p:spTree>
    <p:extLst>
      <p:ext uri="{BB962C8B-B14F-4D97-AF65-F5344CB8AC3E}">
        <p14:creationId xmlns:p14="http://schemas.microsoft.com/office/powerpoint/2010/main" val="28495221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Dark purple rectangle behind the title of the presentation and LSU Health logo.">
            <a:extLst>
              <a:ext uri="{FF2B5EF4-FFF2-40B4-BE49-F238E27FC236}">
                <a16:creationId xmlns:a16="http://schemas.microsoft.com/office/drawing/2014/main" id="{BE421A7B-2262-EF97-EBF5-9A3424B09CEE}"/>
              </a:ext>
              <a:ext uri="{C183D7F6-B498-43B3-948B-1728B52AA6E4}">
                <adec:decorative xmlns:adec="http://schemas.microsoft.com/office/drawing/2017/decorative" val="0"/>
              </a:ext>
            </a:extLst>
          </p:cNvPr>
          <p:cNvSpPr txBox="1"/>
          <p:nvPr/>
        </p:nvSpPr>
        <p:spPr>
          <a:xfrm>
            <a:off x="0" y="0"/>
            <a:ext cx="9601200" cy="1641764"/>
          </a:xfrm>
          <a:prstGeom prst="rect">
            <a:avLst/>
          </a:prstGeom>
          <a:solidFill>
            <a:srgbClr val="461D7C"/>
          </a:solidFill>
        </p:spPr>
        <p:txBody>
          <a:bodyPr wrap="square" rtlCol="0">
            <a:spAutoFit/>
          </a:bodyPr>
          <a:lstStyle/>
          <a:p>
            <a:endParaRPr lang="en-US" dirty="0"/>
          </a:p>
        </p:txBody>
      </p:sp>
      <p:sp>
        <p:nvSpPr>
          <p:cNvPr id="3" name="Subtitle 2">
            <a:extLst>
              <a:ext uri="{FF2B5EF4-FFF2-40B4-BE49-F238E27FC236}">
                <a16:creationId xmlns:a16="http://schemas.microsoft.com/office/drawing/2014/main" id="{890E0852-A136-F99E-1493-5B70C07ED402}"/>
              </a:ext>
            </a:extLst>
          </p:cNvPr>
          <p:cNvSpPr>
            <a:spLocks noGrp="1"/>
          </p:cNvSpPr>
          <p:nvPr>
            <p:ph type="subTitle" idx="1"/>
          </p:nvPr>
        </p:nvSpPr>
        <p:spPr>
          <a:xfrm>
            <a:off x="2765440" y="390211"/>
            <a:ext cx="6670963" cy="1279164"/>
          </a:xfrm>
          <a:noFill/>
        </p:spPr>
        <p:txBody>
          <a:bodyPr>
            <a:normAutofit fontScale="77500" lnSpcReduction="20000"/>
          </a:bodyPr>
          <a:lstStyle/>
          <a:p>
            <a:r>
              <a:rPr lang="en-US" sz="3200" b="1" dirty="0">
                <a:solidFill>
                  <a:schemeClr val="bg1"/>
                </a:solidFill>
                <a:latin typeface="Calibri" panose="020F0502020204030204" pitchFamily="34" charset="0"/>
                <a:cs typeface="Calibri" panose="020F0502020204030204" pitchFamily="34" charset="0"/>
              </a:rPr>
              <a:t>Case of Testicular Sarcoidosis Presenting as a Testicular Mass: A Rare Mimicker of Malignancy</a:t>
            </a:r>
            <a:r>
              <a:rPr lang="en-US" b="1" dirty="0">
                <a:solidFill>
                  <a:schemeClr val="bg1"/>
                </a:solidFill>
                <a:latin typeface="Calibri" panose="020F0502020204030204" pitchFamily="34" charset="0"/>
                <a:cs typeface="Calibri" panose="020F0502020204030204" pitchFamily="34" charset="0"/>
              </a:rPr>
              <a:t> </a:t>
            </a:r>
          </a:p>
          <a:p>
            <a:r>
              <a:rPr lang="en-US" sz="2300" dirty="0">
                <a:solidFill>
                  <a:schemeClr val="bg1"/>
                </a:solidFill>
                <a:latin typeface="Calibri" panose="020F0502020204030204" pitchFamily="34" charset="0"/>
                <a:cs typeface="Calibri" panose="020F0502020204030204" pitchFamily="34" charset="0"/>
              </a:rPr>
              <a:t>Ashley Vo B.S., Roxana Apostol M.D.</a:t>
            </a:r>
          </a:p>
        </p:txBody>
      </p:sp>
      <p:pic>
        <p:nvPicPr>
          <p:cNvPr id="13" name="Picture 12" descr="This is a logo of LSU Health New Orleans in yellow and white font, placed to the left of the presentation title.">
            <a:extLst>
              <a:ext uri="{FF2B5EF4-FFF2-40B4-BE49-F238E27FC236}">
                <a16:creationId xmlns:a16="http://schemas.microsoft.com/office/drawing/2014/main" id="{44D5587B-B048-965A-C831-CBE1A0239817}"/>
              </a:ext>
            </a:extLst>
          </p:cNvPr>
          <p:cNvPicPr>
            <a:picLocks noChangeAspect="1"/>
          </p:cNvPicPr>
          <p:nvPr/>
        </p:nvPicPr>
        <p:blipFill>
          <a:blip r:embed="rId2"/>
          <a:stretch>
            <a:fillRect/>
          </a:stretch>
        </p:blipFill>
        <p:spPr>
          <a:xfrm>
            <a:off x="164797" y="390211"/>
            <a:ext cx="2362630" cy="664490"/>
          </a:xfrm>
          <a:prstGeom prst="rect">
            <a:avLst/>
          </a:prstGeom>
        </p:spPr>
      </p:pic>
      <p:sp>
        <p:nvSpPr>
          <p:cNvPr id="6" name="TextBox 5">
            <a:extLst>
              <a:ext uri="{FF2B5EF4-FFF2-40B4-BE49-F238E27FC236}">
                <a16:creationId xmlns:a16="http://schemas.microsoft.com/office/drawing/2014/main" id="{292483AA-E23E-BC78-A3CD-40E78B261957}"/>
              </a:ext>
            </a:extLst>
          </p:cNvPr>
          <p:cNvSpPr txBox="1"/>
          <p:nvPr/>
        </p:nvSpPr>
        <p:spPr>
          <a:xfrm>
            <a:off x="836952" y="1855066"/>
            <a:ext cx="3291485" cy="369332"/>
          </a:xfrm>
          <a:prstGeom prst="rect">
            <a:avLst/>
          </a:prstGeom>
          <a:solidFill>
            <a:srgbClr val="EBE1F8"/>
          </a:solidFill>
        </p:spPr>
        <p:txBody>
          <a:bodyPr wrap="square" rtlCol="0">
            <a:spAutoFit/>
          </a:bodyPr>
          <a:lstStyle/>
          <a:p>
            <a:pPr algn="ctr"/>
            <a:r>
              <a:rPr lang="en-US" b="1" dirty="0"/>
              <a:t>Introduction</a:t>
            </a:r>
            <a:r>
              <a:rPr lang="en-US" dirty="0"/>
              <a:t> </a:t>
            </a:r>
          </a:p>
        </p:txBody>
      </p:sp>
      <p:sp>
        <p:nvSpPr>
          <p:cNvPr id="15" name="TextBox 14">
            <a:extLst>
              <a:ext uri="{FF2B5EF4-FFF2-40B4-BE49-F238E27FC236}">
                <a16:creationId xmlns:a16="http://schemas.microsoft.com/office/drawing/2014/main" id="{5A8F4181-8BDE-093D-2995-DF1505922D92}"/>
              </a:ext>
            </a:extLst>
          </p:cNvPr>
          <p:cNvSpPr txBox="1"/>
          <p:nvPr/>
        </p:nvSpPr>
        <p:spPr>
          <a:xfrm>
            <a:off x="164794" y="2410089"/>
            <a:ext cx="4635804"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Sarcoidosis is a multisystem granulomatous disorder of unclear etiology characterized by non-caseating granulomas and most commonly involves the lungs, where bilateral hilar lymphadenopathy is a classic finding.</a:t>
            </a:r>
          </a:p>
          <a:p>
            <a:pPr marL="285750" indent="-285750">
              <a:buFont typeface="Arial" panose="020B0604020202020204" pitchFamily="34" charset="0"/>
              <a:buChar char="•"/>
            </a:pPr>
            <a:r>
              <a:rPr lang="en-US" sz="1400" dirty="0"/>
              <a:t>Genitourinary involvement is very rare, with testicular sarcoidosis reported in fewer than 0.2% of cases, typically affecting men in the second to fourth decades of life. </a:t>
            </a:r>
          </a:p>
        </p:txBody>
      </p:sp>
      <p:sp>
        <p:nvSpPr>
          <p:cNvPr id="7" name="TextBox 6">
            <a:extLst>
              <a:ext uri="{FF2B5EF4-FFF2-40B4-BE49-F238E27FC236}">
                <a16:creationId xmlns:a16="http://schemas.microsoft.com/office/drawing/2014/main" id="{CE230B64-55B0-E385-0C76-FF6D2CCEA0AC}"/>
              </a:ext>
            </a:extLst>
          </p:cNvPr>
          <p:cNvSpPr txBox="1"/>
          <p:nvPr/>
        </p:nvSpPr>
        <p:spPr>
          <a:xfrm>
            <a:off x="836951" y="4627105"/>
            <a:ext cx="3291485" cy="369332"/>
          </a:xfrm>
          <a:prstGeom prst="rect">
            <a:avLst/>
          </a:prstGeom>
          <a:solidFill>
            <a:srgbClr val="EBE1F8"/>
          </a:solidFill>
        </p:spPr>
        <p:txBody>
          <a:bodyPr wrap="square" rtlCol="0">
            <a:spAutoFit/>
          </a:bodyPr>
          <a:lstStyle/>
          <a:p>
            <a:pPr algn="ctr"/>
            <a:r>
              <a:rPr lang="en-US" b="1" dirty="0"/>
              <a:t>Case Presentation</a:t>
            </a:r>
            <a:r>
              <a:rPr lang="en-US" dirty="0"/>
              <a:t> </a:t>
            </a:r>
          </a:p>
        </p:txBody>
      </p:sp>
      <p:sp>
        <p:nvSpPr>
          <p:cNvPr id="16" name="TextBox 15">
            <a:extLst>
              <a:ext uri="{FF2B5EF4-FFF2-40B4-BE49-F238E27FC236}">
                <a16:creationId xmlns:a16="http://schemas.microsoft.com/office/drawing/2014/main" id="{B742B25D-20AA-21EB-88AE-9033BC9F128B}"/>
              </a:ext>
            </a:extLst>
          </p:cNvPr>
          <p:cNvSpPr txBox="1"/>
          <p:nvPr/>
        </p:nvSpPr>
        <p:spPr>
          <a:xfrm>
            <a:off x="209525" y="5118335"/>
            <a:ext cx="4635804" cy="4832092"/>
          </a:xfrm>
          <a:prstGeom prst="rect">
            <a:avLst/>
          </a:prstGeom>
          <a:noFill/>
        </p:spPr>
        <p:txBody>
          <a:bodyPr wrap="square" rtlCol="0">
            <a:spAutoFit/>
          </a:bodyPr>
          <a:lstStyle/>
          <a:p>
            <a:r>
              <a:rPr lang="en-US" sz="1400" dirty="0"/>
              <a:t>A 29-year-old incarcerated male with no significant past medical history presented with a one-year history of testicular swelling that had recently become painful, along with shortness of breath and palpitations. He denied trauma, dysuria, or systemic symptoms including fever, weight loss, or night sweats. Physical examination revealed a firm, non-tender right intratesticular mass. Scrotal ultrasound demonstrated a 1-cm  right intratesticular lesion, raising concern for neoplasm. Subsequent CT of the chest, abdomen, and pelvis revealed thoracic and abdominal lymphadenopathy, pericardial effusion, and a right scrotal mass. </a:t>
            </a:r>
          </a:p>
          <a:p>
            <a:endParaRPr lang="en-US" sz="1400" dirty="0"/>
          </a:p>
          <a:p>
            <a:r>
              <a:rPr lang="en-US" sz="1400" dirty="0"/>
              <a:t>Right inguinal testicular biopsy was done and findings showed non-caseating granulomas consistent with sarcoidosis. The presence of multisystem involvement also supported sarcoidosis as the unifying diagnosis. The patient underwent drainage of the pericardial effusion, was started on oral corticosteroids, and later transitioned to methotrexate with a steroid taper with rheumatology. Follow-up scrotal ultrasound 9 months later showed stable testicular lesions.</a:t>
            </a:r>
          </a:p>
        </p:txBody>
      </p:sp>
      <p:pic>
        <p:nvPicPr>
          <p:cNvPr id="18" name="Picture 17" descr="Picture is in grays sacle. It depicts a right testicle Doppler ultrasound demonstrating a well-circumscribed heterogenous mass without internal vascularity. ">
            <a:extLst>
              <a:ext uri="{FF2B5EF4-FFF2-40B4-BE49-F238E27FC236}">
                <a16:creationId xmlns:a16="http://schemas.microsoft.com/office/drawing/2014/main" id="{AC5A3EB2-9A7A-C12D-1BA4-CC2A51BE7F8A}"/>
              </a:ext>
            </a:extLst>
          </p:cNvPr>
          <p:cNvPicPr>
            <a:picLocks noChangeAspect="1"/>
          </p:cNvPicPr>
          <p:nvPr/>
        </p:nvPicPr>
        <p:blipFill>
          <a:blip r:embed="rId3"/>
          <a:stretch>
            <a:fillRect/>
          </a:stretch>
        </p:blipFill>
        <p:spPr>
          <a:xfrm>
            <a:off x="836951" y="10163728"/>
            <a:ext cx="2917604" cy="1756431"/>
          </a:xfrm>
          <a:prstGeom prst="rect">
            <a:avLst/>
          </a:prstGeom>
        </p:spPr>
      </p:pic>
      <p:sp>
        <p:nvSpPr>
          <p:cNvPr id="28" name="TextBox 27">
            <a:extLst>
              <a:ext uri="{FF2B5EF4-FFF2-40B4-BE49-F238E27FC236}">
                <a16:creationId xmlns:a16="http://schemas.microsoft.com/office/drawing/2014/main" id="{03277AB2-06C0-FF65-56A1-05B1E9661F68}"/>
              </a:ext>
            </a:extLst>
          </p:cNvPr>
          <p:cNvSpPr txBox="1"/>
          <p:nvPr/>
        </p:nvSpPr>
        <p:spPr>
          <a:xfrm>
            <a:off x="644236" y="12042057"/>
            <a:ext cx="3484200" cy="646331"/>
          </a:xfrm>
          <a:prstGeom prst="rect">
            <a:avLst/>
          </a:prstGeom>
          <a:noFill/>
        </p:spPr>
        <p:txBody>
          <a:bodyPr wrap="square" rtlCol="0">
            <a:spAutoFit/>
          </a:bodyPr>
          <a:lstStyle/>
          <a:p>
            <a:r>
              <a:rPr lang="en-US" sz="1200" dirty="0"/>
              <a:t>Figure 1. Right testicle Doppler ultrasound demonstrating well-circumscribed heterogenous mass without internal vascularity.</a:t>
            </a:r>
          </a:p>
        </p:txBody>
      </p:sp>
      <p:pic>
        <p:nvPicPr>
          <p:cNvPr id="30" name="Picture 29" descr="Image from an axial CT of the chest at the level of the mainstem bronchi demonstrating enlarged subcarinal lymph nodes (yellow arrow)  and pericardial thickening (blue arrow). ">
            <a:extLst>
              <a:ext uri="{FF2B5EF4-FFF2-40B4-BE49-F238E27FC236}">
                <a16:creationId xmlns:a16="http://schemas.microsoft.com/office/drawing/2014/main" id="{AFA12C44-F5FD-A3DF-A0B6-CF555803C3FA}"/>
              </a:ext>
            </a:extLst>
          </p:cNvPr>
          <p:cNvPicPr>
            <a:picLocks noChangeAspect="1"/>
          </p:cNvPicPr>
          <p:nvPr/>
        </p:nvPicPr>
        <p:blipFill>
          <a:blip r:embed="rId4"/>
          <a:stretch>
            <a:fillRect/>
          </a:stretch>
        </p:blipFill>
        <p:spPr>
          <a:xfrm>
            <a:off x="5622764" y="1809891"/>
            <a:ext cx="3089343" cy="2215093"/>
          </a:xfrm>
          <a:prstGeom prst="rect">
            <a:avLst/>
          </a:prstGeom>
        </p:spPr>
      </p:pic>
      <p:sp>
        <p:nvSpPr>
          <p:cNvPr id="31" name="TextBox 30">
            <a:extLst>
              <a:ext uri="{FF2B5EF4-FFF2-40B4-BE49-F238E27FC236}">
                <a16:creationId xmlns:a16="http://schemas.microsoft.com/office/drawing/2014/main" id="{B49EF6FE-7E56-43EB-4ABD-CCBCB9276BAA}"/>
              </a:ext>
            </a:extLst>
          </p:cNvPr>
          <p:cNvSpPr txBox="1"/>
          <p:nvPr/>
        </p:nvSpPr>
        <p:spPr>
          <a:xfrm>
            <a:off x="5291860" y="4070488"/>
            <a:ext cx="3792440" cy="646331"/>
          </a:xfrm>
          <a:prstGeom prst="rect">
            <a:avLst/>
          </a:prstGeom>
          <a:noFill/>
        </p:spPr>
        <p:txBody>
          <a:bodyPr wrap="square" rtlCol="0">
            <a:spAutoFit/>
          </a:bodyPr>
          <a:lstStyle/>
          <a:p>
            <a:r>
              <a:rPr lang="en-US" sz="1200" dirty="0"/>
              <a:t>Figure 2. Axial CT of the chest at the level of the mainstem bronchi demonstrating enlarged subcarinal lymph nodes (yellow)  and pericardial thickening (blue). </a:t>
            </a:r>
          </a:p>
        </p:txBody>
      </p:sp>
      <p:sp>
        <p:nvSpPr>
          <p:cNvPr id="8" name="TextBox 7">
            <a:extLst>
              <a:ext uri="{FF2B5EF4-FFF2-40B4-BE49-F238E27FC236}">
                <a16:creationId xmlns:a16="http://schemas.microsoft.com/office/drawing/2014/main" id="{99BF17E9-BAA5-3C96-4891-10951EDDB70D}"/>
              </a:ext>
            </a:extLst>
          </p:cNvPr>
          <p:cNvSpPr txBox="1"/>
          <p:nvPr/>
        </p:nvSpPr>
        <p:spPr>
          <a:xfrm>
            <a:off x="5472763" y="4762323"/>
            <a:ext cx="3291485" cy="369332"/>
          </a:xfrm>
          <a:prstGeom prst="rect">
            <a:avLst/>
          </a:prstGeom>
          <a:solidFill>
            <a:srgbClr val="EBE1F8"/>
          </a:solidFill>
        </p:spPr>
        <p:txBody>
          <a:bodyPr wrap="square" rtlCol="0">
            <a:spAutoFit/>
          </a:bodyPr>
          <a:lstStyle/>
          <a:p>
            <a:pPr algn="ctr"/>
            <a:r>
              <a:rPr lang="en-US" b="1" dirty="0"/>
              <a:t>Discussion </a:t>
            </a:r>
            <a:endParaRPr lang="en-US" dirty="0"/>
          </a:p>
        </p:txBody>
      </p:sp>
      <p:sp>
        <p:nvSpPr>
          <p:cNvPr id="27" name="TextBox 26">
            <a:extLst>
              <a:ext uri="{FF2B5EF4-FFF2-40B4-BE49-F238E27FC236}">
                <a16:creationId xmlns:a16="http://schemas.microsoft.com/office/drawing/2014/main" id="{96F0A0BD-1A6D-14F7-DD23-D183343D1D34}"/>
              </a:ext>
            </a:extLst>
          </p:cNvPr>
          <p:cNvSpPr txBox="1"/>
          <p:nvPr/>
        </p:nvSpPr>
        <p:spPr>
          <a:xfrm>
            <a:off x="5188235" y="5202110"/>
            <a:ext cx="4040977" cy="3754874"/>
          </a:xfrm>
          <a:prstGeom prst="rect">
            <a:avLst/>
          </a:prstGeom>
          <a:noFill/>
        </p:spPr>
        <p:txBody>
          <a:bodyPr wrap="square" rtlCol="0">
            <a:spAutoFit/>
          </a:bodyPr>
          <a:lstStyle/>
          <a:p>
            <a:r>
              <a:rPr lang="en-US" sz="1400" dirty="0"/>
              <a:t>Patients with testicular sarcoidosis often present with painless scrotal or epididymal nodules, which may closely mimic testicular malignancy clinically and on imaging. Because of this overlap, distinguishing sarcoidosis from germ cell tumors is essential to avoid unnecessary orchiectomy. Diagnosis is based on a combination of clinical features, imaging, and histopathology. Ultrasound is first-line modality for scrotal evaluation and crucial for identifying lesions that warrant further assessment. Cross-sectional imaging of the chest or abdomen may reveal evidence of systemic sarcoidosis, which can increase diagnostic confidence. Ultimately, tissue sampling demonstrating non-caseating granulomas is required to confirm the diagnosis after excluding infectious or neoplastic causes. </a:t>
            </a:r>
          </a:p>
        </p:txBody>
      </p:sp>
      <p:sp>
        <p:nvSpPr>
          <p:cNvPr id="9" name="TextBox 8">
            <a:extLst>
              <a:ext uri="{FF2B5EF4-FFF2-40B4-BE49-F238E27FC236}">
                <a16:creationId xmlns:a16="http://schemas.microsoft.com/office/drawing/2014/main" id="{8F252097-401B-46F9-4BFE-4F89AA013D0A}"/>
              </a:ext>
            </a:extLst>
          </p:cNvPr>
          <p:cNvSpPr txBox="1"/>
          <p:nvPr/>
        </p:nvSpPr>
        <p:spPr>
          <a:xfrm>
            <a:off x="5472763" y="9092919"/>
            <a:ext cx="3291485" cy="369332"/>
          </a:xfrm>
          <a:prstGeom prst="rect">
            <a:avLst/>
          </a:prstGeom>
          <a:solidFill>
            <a:srgbClr val="EBE1F8"/>
          </a:solidFill>
        </p:spPr>
        <p:txBody>
          <a:bodyPr wrap="square" rtlCol="0">
            <a:spAutoFit/>
          </a:bodyPr>
          <a:lstStyle/>
          <a:p>
            <a:pPr algn="ctr"/>
            <a:r>
              <a:rPr lang="en-US" b="1" dirty="0"/>
              <a:t>Conclusion</a:t>
            </a:r>
            <a:endParaRPr lang="en-US" dirty="0"/>
          </a:p>
        </p:txBody>
      </p:sp>
      <p:sp>
        <p:nvSpPr>
          <p:cNvPr id="33" name="TextBox 32">
            <a:extLst>
              <a:ext uri="{FF2B5EF4-FFF2-40B4-BE49-F238E27FC236}">
                <a16:creationId xmlns:a16="http://schemas.microsoft.com/office/drawing/2014/main" id="{F84D3197-B3DD-C1C1-2043-DBED2E81383E}"/>
              </a:ext>
            </a:extLst>
          </p:cNvPr>
          <p:cNvSpPr txBox="1"/>
          <p:nvPr/>
        </p:nvSpPr>
        <p:spPr>
          <a:xfrm>
            <a:off x="5167591" y="9559711"/>
            <a:ext cx="4040977" cy="1169551"/>
          </a:xfrm>
          <a:prstGeom prst="rect">
            <a:avLst/>
          </a:prstGeom>
          <a:noFill/>
        </p:spPr>
        <p:txBody>
          <a:bodyPr wrap="square" rtlCol="0">
            <a:spAutoFit/>
          </a:bodyPr>
          <a:lstStyle/>
          <a:p>
            <a:r>
              <a:rPr lang="en-US" sz="1400" dirty="0"/>
              <a:t>Testicular sarcoidosis is a rare manifestation that can mimic malignancy, making accurate diagnosis essential to avoid unnecessary surgical intervention. Early recognition and appropriate workup allow for conservative management. </a:t>
            </a:r>
          </a:p>
        </p:txBody>
      </p:sp>
      <p:sp>
        <p:nvSpPr>
          <p:cNvPr id="10" name="TextBox 9">
            <a:extLst>
              <a:ext uri="{FF2B5EF4-FFF2-40B4-BE49-F238E27FC236}">
                <a16:creationId xmlns:a16="http://schemas.microsoft.com/office/drawing/2014/main" id="{4019A150-4DD4-67C0-058A-5EBE792138A1}"/>
              </a:ext>
            </a:extLst>
          </p:cNvPr>
          <p:cNvSpPr txBox="1"/>
          <p:nvPr/>
        </p:nvSpPr>
        <p:spPr>
          <a:xfrm>
            <a:off x="5472763" y="10807043"/>
            <a:ext cx="3291485" cy="369332"/>
          </a:xfrm>
          <a:prstGeom prst="rect">
            <a:avLst/>
          </a:prstGeom>
          <a:solidFill>
            <a:srgbClr val="EBE1F8"/>
          </a:solidFill>
        </p:spPr>
        <p:txBody>
          <a:bodyPr wrap="square" rtlCol="0">
            <a:spAutoFit/>
          </a:bodyPr>
          <a:lstStyle/>
          <a:p>
            <a:pPr algn="ctr"/>
            <a:r>
              <a:rPr lang="en-US" b="1" dirty="0"/>
              <a:t>References</a:t>
            </a:r>
            <a:endParaRPr lang="en-US" dirty="0"/>
          </a:p>
        </p:txBody>
      </p:sp>
      <p:sp>
        <p:nvSpPr>
          <p:cNvPr id="35" name="TextBox 34">
            <a:extLst>
              <a:ext uri="{FF2B5EF4-FFF2-40B4-BE49-F238E27FC236}">
                <a16:creationId xmlns:a16="http://schemas.microsoft.com/office/drawing/2014/main" id="{5FB3AB76-C85B-7213-8C87-D9AE3DA0683A}"/>
              </a:ext>
            </a:extLst>
          </p:cNvPr>
          <p:cNvSpPr txBox="1"/>
          <p:nvPr/>
        </p:nvSpPr>
        <p:spPr>
          <a:xfrm>
            <a:off x="5146946" y="11275892"/>
            <a:ext cx="3810018" cy="1384995"/>
          </a:xfrm>
          <a:prstGeom prst="rect">
            <a:avLst/>
          </a:prstGeom>
          <a:noFill/>
        </p:spPr>
        <p:txBody>
          <a:bodyPr wrap="square" rtlCol="0">
            <a:spAutoFit/>
          </a:bodyPr>
          <a:lstStyle/>
          <a:p>
            <a:pPr fontAlgn="base"/>
            <a:r>
              <a:rPr lang="en-US" sz="1200" dirty="0"/>
              <a:t>Ballet B, Roelandt M, Lockefeer F, Thüer D. Testicular sarcoidosis: diagnostic approach and management strategies. </a:t>
            </a:r>
            <a:r>
              <a:rPr lang="en-US" sz="1200" i="1" dirty="0"/>
              <a:t>Cureus</a:t>
            </a:r>
            <a:r>
              <a:rPr lang="en-US" sz="1200" dirty="0"/>
              <a:t>. 2021;13(1):e12715. doi:10.7759/cureus.12715 </a:t>
            </a:r>
          </a:p>
          <a:p>
            <a:pPr fontAlgn="base"/>
            <a:endParaRPr lang="en-US" sz="1200" dirty="0"/>
          </a:p>
          <a:p>
            <a:pPr fontAlgn="base"/>
            <a:r>
              <a:rPr lang="en-US" sz="1200" dirty="0"/>
              <a:t>Rao PK, Sabanegh ES. Genitourinary sarcoidosis. </a:t>
            </a:r>
            <a:r>
              <a:rPr lang="en-US" sz="1200" i="1" dirty="0"/>
              <a:t>Rev Urol. </a:t>
            </a:r>
            <a:r>
              <a:rPr lang="en-US" sz="1200" dirty="0"/>
              <a:t>2009; 11(2):108-113. </a:t>
            </a:r>
          </a:p>
        </p:txBody>
      </p:sp>
    </p:spTree>
    <p:extLst>
      <p:ext uri="{BB962C8B-B14F-4D97-AF65-F5344CB8AC3E}">
        <p14:creationId xmlns:p14="http://schemas.microsoft.com/office/powerpoint/2010/main" val="986315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500</Words>
  <Application>Microsoft Macintosh PowerPoint</Application>
  <PresentationFormat>A3 Paper (297x420 mm)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 Ashley T.</dc:creator>
  <cp:lastModifiedBy>Vo, Ashley T.</cp:lastModifiedBy>
  <cp:revision>16</cp:revision>
  <dcterms:created xsi:type="dcterms:W3CDTF">2026-03-29T14:11:39Z</dcterms:created>
  <dcterms:modified xsi:type="dcterms:W3CDTF">2026-04-09T15:16:05Z</dcterms:modified>
</cp:coreProperties>
</file>