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9601200" cy="128016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D7C"/>
    <a:srgbClr val="FDD023"/>
    <a:srgbClr val="EBE1F8"/>
    <a:srgbClr val="D4C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274FB-B589-73F7-B544-97EA35D2244F}" v="368" dt="2026-04-11T23:09:45.113"/>
    <p1510:client id="{3EB67038-A059-11F9-AA3D-DDC588D2AFDE}" v="941" dt="2026-04-12T20:48:56.546"/>
    <p1510:client id="{42D1DFFF-0931-4962-814D-AF9631404186}" v="180" dt="2026-04-12T20:57:03.202"/>
    <p1510:client id="{D50E5455-7A3C-0896-BED1-6976F0D3EEDF}" v="38" dt="2026-04-11T23:10:13.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p:scale>
          <a:sx n="80" d="100"/>
          <a:sy n="80" d="100"/>
        </p:scale>
        <p:origin x="2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suhsc-my.sharepoint.com/personal/msunde_lsuhsc_edu1/Documents/Skin%20Prep%20Project/SKIN%20PREP%20EXPORT%2002-03-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suhsc-my.sharepoint.com/personal/msunde_lsuhsc_edu1/Documents/Skin%20Prep%20Project/SKIN%20PREP%20EXPORT%2002-03-2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Post Operative Candidal Dermatitis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'[SKIN PREP EXPORT 02-03-26.xlsx]Analysis'!$B$35</c:f>
              <c:strCache>
                <c:ptCount val="1"/>
                <c:pt idx="0">
                  <c:v>Candidal Infection</c:v>
                </c:pt>
              </c:strCache>
            </c:strRef>
          </c:tx>
          <c:spPr>
            <a:solidFill>
              <a:srgbClr val="461C7C"/>
            </a:solidFill>
            <a:ln>
              <a:noFill/>
            </a:ln>
            <a:effectLst/>
          </c:spPr>
          <c:invertIfNegative val="0"/>
          <c:dLbls>
            <c:dLbl>
              <c:idx val="0"/>
              <c:layout>
                <c:manualLayout>
                  <c:x val="0.11880308463896459"/>
                  <c:y val="-3.6589537665385141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E0BB57B2-D345-2D48-BB03-E30E88968FE5}" type="VALUE">
                      <a:rPr lang="en-US" baseline="0"/>
                      <a:pPr>
                        <a:defRPr>
                          <a:solidFill>
                            <a:schemeClr val="bg1"/>
                          </a:solidFill>
                        </a:defRPr>
                      </a:pPr>
                      <a:t>[VALUE]</a:t>
                    </a:fld>
                    <a:endParaRPr lang="en-US"/>
                  </a:p>
                </c:rich>
              </c:tx>
              <c:spPr>
                <a:solidFill>
                  <a:srgbClr val="461C7C"/>
                </a:solidFill>
                <a:ln>
                  <a:solidFill>
                    <a:srgbClr val="461C7C"/>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2.8116295018552725E-2"/>
                      <c:h val="4.1560235199321872E-2"/>
                    </c:manualLayout>
                  </c15:layout>
                  <c15:dlblFieldTable/>
                  <c15:showDataLabelsRange val="0"/>
                </c:ext>
                <c:ext xmlns:c16="http://schemas.microsoft.com/office/drawing/2014/chart" uri="{C3380CC4-5D6E-409C-BE32-E72D297353CC}">
                  <c16:uniqueId val="{00000000-03A4-F745-AA19-4C932968FF23}"/>
                </c:ext>
              </c:extLst>
            </c:dLbl>
            <c:dLbl>
              <c:idx val="1"/>
              <c:layout>
                <c:manualLayout>
                  <c:x val="0.11701690597693611"/>
                  <c:y val="-3.2020222650773561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194F3939-2007-FE41-AE59-2728F5A2A6C6}" type="VALUE">
                      <a:rPr lang="en-US" baseline="0"/>
                      <a:pPr>
                        <a:defRPr>
                          <a:solidFill>
                            <a:schemeClr val="bg1"/>
                          </a:solidFill>
                        </a:defRPr>
                      </a:pPr>
                      <a:t>[VALUE]</a:t>
                    </a:fld>
                    <a:endParaRPr lang="en-US"/>
                  </a:p>
                </c:rich>
              </c:tx>
              <c:spPr>
                <a:solidFill>
                  <a:srgbClr val="461C7C"/>
                </a:solidFill>
                <a:ln>
                  <a:solidFill>
                    <a:srgbClr val="461C7C"/>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2.8116295018552725E-2"/>
                      <c:h val="3.697341141046457E-2"/>
                    </c:manualLayout>
                  </c15:layout>
                  <c15:dlblFieldTable/>
                  <c15:showDataLabelsRange val="0"/>
                </c:ext>
                <c:ext xmlns:c16="http://schemas.microsoft.com/office/drawing/2014/chart" uri="{C3380CC4-5D6E-409C-BE32-E72D297353CC}">
                  <c16:uniqueId val="{00000001-03A4-F745-AA19-4C932968FF23}"/>
                </c:ext>
              </c:extLst>
            </c:dLbl>
            <c:dLbl>
              <c:idx val="2"/>
              <c:layout>
                <c:manualLayout>
                  <c:x val="0.12059381184906931"/>
                  <c:y val="-2.9773483764222241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32B93482-2DFE-3042-987B-DDA890F609CF}" type="VALUE">
                      <a:rPr lang="en-US" baseline="0"/>
                      <a:pPr>
                        <a:defRPr>
                          <a:solidFill>
                            <a:schemeClr val="bg1"/>
                          </a:solidFill>
                        </a:defRPr>
                      </a:pPr>
                      <a:t>[VALUE]</a:t>
                    </a:fld>
                    <a:endParaRPr lang="en-US"/>
                  </a:p>
                </c:rich>
              </c:tx>
              <c:spPr>
                <a:solidFill>
                  <a:srgbClr val="461C7C"/>
                </a:solidFill>
                <a:ln>
                  <a:solidFill>
                    <a:srgbClr val="461C7C"/>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2.8125392114705442E-2"/>
                      <c:h val="3.2316586638179656E-2"/>
                    </c:manualLayout>
                  </c15:layout>
                  <c15:dlblFieldTable/>
                  <c15:showDataLabelsRange val="0"/>
                </c:ext>
                <c:ext xmlns:c16="http://schemas.microsoft.com/office/drawing/2014/chart" uri="{C3380CC4-5D6E-409C-BE32-E72D297353CC}">
                  <c16:uniqueId val="{00000002-03A4-F745-AA19-4C932968FF23}"/>
                </c:ext>
              </c:extLst>
            </c:dLbl>
            <c:spPr>
              <a:solidFill>
                <a:srgbClr val="461C7C"/>
              </a:solidFill>
              <a:ln>
                <a:solidFill>
                  <a:srgbClr val="461C7C"/>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'[SKIN PREP EXPORT 02-03-26.xlsx]Analysis'!$B$36:$B$38</c:f>
              <c:numCache>
                <c:formatCode>General</c:formatCode>
                <c:ptCount val="3"/>
                <c:pt idx="0">
                  <c:v>4</c:v>
                </c:pt>
                <c:pt idx="1">
                  <c:v>6</c:v>
                </c:pt>
                <c:pt idx="2">
                  <c:v>2</c:v>
                </c:pt>
              </c:numCache>
            </c:numRef>
          </c:val>
          <c:extLst>
            <c:ext xmlns:c16="http://schemas.microsoft.com/office/drawing/2014/chart" uri="{C3380CC4-5D6E-409C-BE32-E72D297353CC}">
              <c16:uniqueId val="{00000003-03A4-F745-AA19-4C932968FF23}"/>
            </c:ext>
          </c:extLst>
        </c:ser>
        <c:ser>
          <c:idx val="1"/>
          <c:order val="1"/>
          <c:tx>
            <c:strRef>
              <c:f>'[SKIN PREP EXPORT 02-03-26.xlsx]Analysis'!$C$35</c:f>
              <c:strCache>
                <c:ptCount val="1"/>
                <c:pt idx="0">
                  <c:v>No Candidal Infection</c:v>
                </c:pt>
              </c:strCache>
            </c:strRef>
          </c:tx>
          <c:spPr>
            <a:solidFill>
              <a:srgbClr val="FED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'[SKIN PREP EXPORT 02-03-26.xlsx]Analysis'!$C$36:$C$38</c:f>
              <c:numCache>
                <c:formatCode>General</c:formatCode>
                <c:ptCount val="3"/>
                <c:pt idx="0">
                  <c:v>98</c:v>
                </c:pt>
                <c:pt idx="1">
                  <c:v>222</c:v>
                </c:pt>
                <c:pt idx="2">
                  <c:v>113</c:v>
                </c:pt>
              </c:numCache>
            </c:numRef>
          </c:val>
          <c:extLst>
            <c:ext xmlns:c16="http://schemas.microsoft.com/office/drawing/2014/chart" uri="{C3380CC4-5D6E-409C-BE32-E72D297353CC}">
              <c16:uniqueId val="{00000004-03A4-F745-AA19-4C932968FF23}"/>
            </c:ext>
          </c:extLst>
        </c:ser>
        <c:dLbls>
          <c:showLegendKey val="0"/>
          <c:showVal val="0"/>
          <c:showCatName val="0"/>
          <c:showSerName val="0"/>
          <c:showPercent val="0"/>
          <c:showBubbleSize val="0"/>
        </c:dLbls>
        <c:gapWidth val="76"/>
        <c:overlap val="100"/>
        <c:axId val="1915236871"/>
        <c:axId val="1881212423"/>
      </c:barChart>
      <c:catAx>
        <c:axId val="19152368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Skin Preparation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1212423"/>
        <c:crosses val="autoZero"/>
        <c:auto val="1"/>
        <c:lblAlgn val="ctr"/>
        <c:lblOffset val="100"/>
        <c:noMultiLvlLbl val="0"/>
      </c:catAx>
      <c:valAx>
        <c:axId val="1881212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a:t>
                </a:r>
                <a:r>
                  <a:rPr lang="en-US" baseline="0"/>
                  <a:t> Patients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2368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Post Operative Bacterial Infections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Analysis!$B$7</c:f>
              <c:strCache>
                <c:ptCount val="1"/>
                <c:pt idx="0">
                  <c:v>Infection</c:v>
                </c:pt>
              </c:strCache>
            </c:strRef>
          </c:tx>
          <c:spPr>
            <a:solidFill>
              <a:srgbClr val="461C7C"/>
            </a:solidFill>
            <a:ln>
              <a:noFill/>
            </a:ln>
            <a:effectLst/>
          </c:spPr>
          <c:invertIfNegative val="0"/>
          <c:dLbls>
            <c:dLbl>
              <c:idx val="0"/>
              <c:layout>
                <c:manualLayout>
                  <c:x val="0.11918710314384283"/>
                  <c:y val="-3.5179606111796075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780510DB-514E-084D-9692-F2AC6810340E}" type="VALUE">
                      <a:rPr lang="en-US" baseline="0"/>
                      <a:pPr>
                        <a:defRPr>
                          <a:solidFill>
                            <a:schemeClr val="bg1"/>
                          </a:solidFill>
                        </a:defRPr>
                      </a:pPr>
                      <a:t>[VALUE]</a:t>
                    </a:fld>
                    <a:r>
                      <a:rPr lang="en-US" baseline="0"/>
                      <a:t> </a:t>
                    </a:r>
                  </a:p>
                </c:rich>
              </c:tx>
              <c:spPr>
                <a:solidFill>
                  <a:srgbClr val="461C7C"/>
                </a:solidFill>
                <a:ln>
                  <a:solidFill>
                    <a:srgbClr val="461C7C"/>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3.1904555802685239E-2"/>
                      <c:h val="3.6903485661377897E-2"/>
                    </c:manualLayout>
                  </c15:layout>
                  <c15:dlblFieldTable/>
                  <c15:showDataLabelsRange val="0"/>
                </c:ext>
                <c:ext xmlns:c16="http://schemas.microsoft.com/office/drawing/2014/chart" uri="{C3380CC4-5D6E-409C-BE32-E72D297353CC}">
                  <c16:uniqueId val="{00000000-E1E4-4CD0-AACA-E6F02F41B617}"/>
                </c:ext>
              </c:extLst>
            </c:dLbl>
            <c:dLbl>
              <c:idx val="1"/>
              <c:layout>
                <c:manualLayout>
                  <c:x val="0.11816442567245616"/>
                  <c:y val="-2.955070743463168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r>
                      <a:rPr lang="en-US"/>
                      <a:t>4 </a:t>
                    </a:r>
                  </a:p>
                </c:rich>
              </c:tx>
              <c:spPr>
                <a:solidFill>
                  <a:srgbClr val="461C7C"/>
                </a:solidFill>
                <a:ln>
                  <a:solidFill>
                    <a:srgbClr val="461C7C"/>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2.9763499236980885E-2"/>
                      <c:h val="3.6903485661377897E-2"/>
                    </c:manualLayout>
                  </c15:layout>
                  <c15:showDataLabelsRange val="0"/>
                </c:ext>
                <c:ext xmlns:c16="http://schemas.microsoft.com/office/drawing/2014/chart" uri="{C3380CC4-5D6E-409C-BE32-E72D297353CC}">
                  <c16:uniqueId val="{00000001-E1E4-4CD0-AACA-E6F02F41B617}"/>
                </c:ext>
              </c:extLst>
            </c:dLbl>
            <c:dLbl>
              <c:idx val="2"/>
              <c:layout>
                <c:manualLayout>
                  <c:x val="0.11612684007982292"/>
                  <c:y val="-3.6587841401569073E-2"/>
                </c:manualLayout>
              </c:layout>
              <c:tx>
                <c:rich>
                  <a:bodyPr/>
                  <a:lstStyle/>
                  <a:p>
                    <a:fld id="{61A20475-DE15-3140-BC4D-AA404326488E}" type="VALUE">
                      <a:rPr lang="en-US" baseline="0"/>
                      <a:pPr/>
                      <a:t>[VALUE]</a:t>
                    </a:fld>
                    <a:r>
                      <a:rPr lang="en-US" baseline="0"/>
                      <a:t> </a:t>
                    </a:r>
                  </a:p>
                </c:rich>
              </c:tx>
              <c:showLegendKey val="0"/>
              <c:showVal val="1"/>
              <c:showCatName val="1"/>
              <c:showSerName val="0"/>
              <c:showPercent val="0"/>
              <c:showBubbleSize val="0"/>
              <c:extLst>
                <c:ext xmlns:c15="http://schemas.microsoft.com/office/drawing/2012/chart" uri="{CE6537A1-D6FC-4f65-9D91-7224C49458BB}">
                  <c15:layout>
                    <c:manualLayout>
                      <c:w val="2.9763499236980885E-2"/>
                      <c:h val="3.971591375899617E-2"/>
                    </c:manualLayout>
                  </c15:layout>
                  <c15:dlblFieldTable/>
                  <c15:showDataLabelsRange val="0"/>
                </c:ext>
                <c:ext xmlns:c16="http://schemas.microsoft.com/office/drawing/2014/chart" uri="{C3380CC4-5D6E-409C-BE32-E72D297353CC}">
                  <c16:uniqueId val="{00000002-E1E4-4CD0-AACA-E6F02F41B617}"/>
                </c:ext>
              </c:extLst>
            </c:dLbl>
            <c:spPr>
              <a:solidFill>
                <a:srgbClr val="461C7C"/>
              </a:solidFill>
              <a:ln>
                <a:solidFill>
                  <a:srgbClr val="461C7C"/>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Analysis!$B$8:$B$10</c:f>
              <c:numCache>
                <c:formatCode>General</c:formatCode>
                <c:ptCount val="3"/>
                <c:pt idx="0">
                  <c:v>4</c:v>
                </c:pt>
                <c:pt idx="1">
                  <c:v>4</c:v>
                </c:pt>
                <c:pt idx="2">
                  <c:v>2</c:v>
                </c:pt>
              </c:numCache>
            </c:numRef>
          </c:val>
          <c:extLst>
            <c:ext xmlns:c16="http://schemas.microsoft.com/office/drawing/2014/chart" uri="{C3380CC4-5D6E-409C-BE32-E72D297353CC}">
              <c16:uniqueId val="{00000003-CF21-B34A-B3A5-07646BAE3EDC}"/>
            </c:ext>
          </c:extLst>
        </c:ser>
        <c:ser>
          <c:idx val="1"/>
          <c:order val="1"/>
          <c:tx>
            <c:strRef>
              <c:f>Analysis!$C$7</c:f>
              <c:strCache>
                <c:ptCount val="1"/>
                <c:pt idx="0">
                  <c:v>No Infection</c:v>
                </c:pt>
              </c:strCache>
            </c:strRef>
          </c:tx>
          <c:spPr>
            <a:solidFill>
              <a:srgbClr val="FED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Analysis!$C$8:$C$10</c:f>
              <c:numCache>
                <c:formatCode>General</c:formatCode>
                <c:ptCount val="3"/>
                <c:pt idx="0">
                  <c:v>98</c:v>
                </c:pt>
                <c:pt idx="1">
                  <c:v>224</c:v>
                </c:pt>
                <c:pt idx="2">
                  <c:v>113</c:v>
                </c:pt>
              </c:numCache>
            </c:numRef>
          </c:val>
          <c:extLst>
            <c:ext xmlns:c16="http://schemas.microsoft.com/office/drawing/2014/chart" uri="{C3380CC4-5D6E-409C-BE32-E72D297353CC}">
              <c16:uniqueId val="{00000004-CF21-B34A-B3A5-07646BAE3EDC}"/>
            </c:ext>
          </c:extLst>
        </c:ser>
        <c:dLbls>
          <c:showLegendKey val="0"/>
          <c:showVal val="0"/>
          <c:showCatName val="0"/>
          <c:showSerName val="0"/>
          <c:showPercent val="0"/>
          <c:showBubbleSize val="0"/>
        </c:dLbls>
        <c:gapWidth val="76"/>
        <c:overlap val="100"/>
        <c:axId val="1892315655"/>
        <c:axId val="1892317703"/>
      </c:barChart>
      <c:catAx>
        <c:axId val="18923156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Skin</a:t>
                </a:r>
                <a:r>
                  <a:rPr lang="en-US" baseline="0"/>
                  <a:t> Preparation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317703"/>
        <c:crosses val="autoZero"/>
        <c:auto val="1"/>
        <c:lblAlgn val="ctr"/>
        <c:lblOffset val="100"/>
        <c:noMultiLvlLbl val="0"/>
      </c:catAx>
      <c:valAx>
        <c:axId val="1892317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Patients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315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p>
        </p:txBody>
      </p:sp>
      <p:sp>
        <p:nvSpPr>
          <p:cNvPr id="4" name="Date Placeholder 3"/>
          <p:cNvSpPr>
            <a:spLocks noGrp="1"/>
          </p:cNvSpPr>
          <p:nvPr>
            <p:ph type="dt" sz="half" idx="10"/>
          </p:nvPr>
        </p:nvSpPr>
        <p:spPr/>
        <p:txBody>
          <a:bodyPr/>
          <a:lstStyle/>
          <a:p>
            <a:fld id="{7A54D2E2-602F-8143-92A3-25C7162D8777}"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52584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4D2E2-602F-8143-92A3-25C7162D8777}"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156491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4D2E2-602F-8143-92A3-25C7162D8777}"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84543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4D2E2-602F-8143-92A3-25C7162D8777}"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404833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tint val="82000"/>
                  </a:schemeClr>
                </a:solidFill>
              </a:defRPr>
            </a:lvl1pPr>
            <a:lvl2pPr marL="480060" indent="0">
              <a:buNone/>
              <a:defRPr sz="2100">
                <a:solidFill>
                  <a:schemeClr val="tx1">
                    <a:tint val="82000"/>
                  </a:schemeClr>
                </a:solidFill>
              </a:defRPr>
            </a:lvl2pPr>
            <a:lvl3pPr marL="960120" indent="0">
              <a:buNone/>
              <a:defRPr sz="1890">
                <a:solidFill>
                  <a:schemeClr val="tx1">
                    <a:tint val="82000"/>
                  </a:schemeClr>
                </a:solidFill>
              </a:defRPr>
            </a:lvl3pPr>
            <a:lvl4pPr marL="1440180" indent="0">
              <a:buNone/>
              <a:defRPr sz="1680">
                <a:solidFill>
                  <a:schemeClr val="tx1">
                    <a:tint val="82000"/>
                  </a:schemeClr>
                </a:solidFill>
              </a:defRPr>
            </a:lvl4pPr>
            <a:lvl5pPr marL="1920240" indent="0">
              <a:buNone/>
              <a:defRPr sz="1680">
                <a:solidFill>
                  <a:schemeClr val="tx1">
                    <a:tint val="82000"/>
                  </a:schemeClr>
                </a:solidFill>
              </a:defRPr>
            </a:lvl5pPr>
            <a:lvl6pPr marL="2400300" indent="0">
              <a:buNone/>
              <a:defRPr sz="1680">
                <a:solidFill>
                  <a:schemeClr val="tx1">
                    <a:tint val="82000"/>
                  </a:schemeClr>
                </a:solidFill>
              </a:defRPr>
            </a:lvl6pPr>
            <a:lvl7pPr marL="2880360" indent="0">
              <a:buNone/>
              <a:defRPr sz="1680">
                <a:solidFill>
                  <a:schemeClr val="tx1">
                    <a:tint val="82000"/>
                  </a:schemeClr>
                </a:solidFill>
              </a:defRPr>
            </a:lvl7pPr>
            <a:lvl8pPr marL="3360420" indent="0">
              <a:buNone/>
              <a:defRPr sz="1680">
                <a:solidFill>
                  <a:schemeClr val="tx1">
                    <a:tint val="82000"/>
                  </a:schemeClr>
                </a:solidFill>
              </a:defRPr>
            </a:lvl8pPr>
            <a:lvl9pPr marL="3840480" indent="0">
              <a:buNone/>
              <a:defRPr sz="1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4D2E2-602F-8143-92A3-25C7162D8777}"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131244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4D2E2-602F-8143-92A3-25C7162D8777}" type="datetimeFigureOut">
              <a:rPr lang="en-US" smtClean="0"/>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408116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4D2E2-602F-8143-92A3-25C7162D8777}" type="datetimeFigureOut">
              <a:rPr lang="en-US" smtClean="0"/>
              <a:t>4/14/26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97047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4D2E2-602F-8143-92A3-25C7162D8777}" type="datetimeFigureOut">
              <a:rPr lang="en-US" smtClean="0"/>
              <a:t>4/14/26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8540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D2E2-602F-8143-92A3-25C7162D8777}" type="datetimeFigureOut">
              <a:rPr lang="en-US" smtClean="0"/>
              <a:t>4/14/26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334643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7A54D2E2-602F-8143-92A3-25C7162D8777}" type="datetimeFigureOut">
              <a:rPr lang="en-US" smtClean="0"/>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39458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7A54D2E2-602F-8143-92A3-25C7162D8777}" type="datetimeFigureOut">
              <a:rPr lang="en-US" smtClean="0"/>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320126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82000"/>
                  </a:schemeClr>
                </a:solidFill>
              </a:defRPr>
            </a:lvl1pPr>
          </a:lstStyle>
          <a:p>
            <a:fld id="{7A54D2E2-602F-8143-92A3-25C7162D8777}" type="datetimeFigureOut">
              <a:rPr lang="en-US" smtClean="0"/>
              <a:t>4/14/26</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82000"/>
                  </a:schemeClr>
                </a:solidFill>
              </a:defRPr>
            </a:lvl1pPr>
          </a:lstStyle>
          <a:p>
            <a:fld id="{CD267921-9708-7646-BBAD-FA749FF3219F}" type="slidenum">
              <a:rPr lang="en-US" smtClean="0"/>
              <a:t>‹#›</a:t>
            </a:fld>
            <a:endParaRPr lang="en-US"/>
          </a:p>
        </p:txBody>
      </p:sp>
    </p:spTree>
    <p:extLst>
      <p:ext uri="{BB962C8B-B14F-4D97-AF65-F5344CB8AC3E}">
        <p14:creationId xmlns:p14="http://schemas.microsoft.com/office/powerpoint/2010/main" val="28495221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E421A7B-2262-EF97-EBF5-9A3424B09CEE}"/>
              </a:ext>
            </a:extLst>
          </p:cNvPr>
          <p:cNvSpPr txBox="1"/>
          <p:nvPr/>
        </p:nvSpPr>
        <p:spPr>
          <a:xfrm>
            <a:off x="0" y="0"/>
            <a:ext cx="9601200" cy="1641764"/>
          </a:xfrm>
          <a:prstGeom prst="rect">
            <a:avLst/>
          </a:prstGeom>
          <a:solidFill>
            <a:srgbClr val="461D7C"/>
          </a:solidFill>
        </p:spPr>
        <p:txBody>
          <a:bodyPr wrap="square" rtlCol="0">
            <a:spAutoFit/>
          </a:bodyPr>
          <a:lstStyle/>
          <a:p>
            <a:endParaRPr lang="en-US"/>
          </a:p>
        </p:txBody>
      </p:sp>
      <p:sp>
        <p:nvSpPr>
          <p:cNvPr id="3" name="Subtitle 2">
            <a:extLst>
              <a:ext uri="{FF2B5EF4-FFF2-40B4-BE49-F238E27FC236}">
                <a16:creationId xmlns:a16="http://schemas.microsoft.com/office/drawing/2014/main" id="{890E0852-A136-F99E-1493-5B70C07ED402}"/>
              </a:ext>
            </a:extLst>
          </p:cNvPr>
          <p:cNvSpPr>
            <a:spLocks noGrp="1"/>
          </p:cNvSpPr>
          <p:nvPr>
            <p:ph type="subTitle" idx="1"/>
          </p:nvPr>
        </p:nvSpPr>
        <p:spPr>
          <a:xfrm>
            <a:off x="2528104" y="25810"/>
            <a:ext cx="6908299" cy="1684996"/>
          </a:xfrm>
        </p:spPr>
        <p:txBody>
          <a:bodyPr vert="horz" lIns="91440" tIns="45720" rIns="91440" bIns="45720" rtlCol="0" anchor="t">
            <a:normAutofit fontScale="92500"/>
          </a:bodyPr>
          <a:lstStyle/>
          <a:p>
            <a:r>
              <a:rPr lang="en-US" sz="3000" b="1" i="0" u="none" strike="noStrike" dirty="0">
                <a:solidFill>
                  <a:schemeClr val="bg1"/>
                </a:solidFill>
                <a:effectLst/>
                <a:latin typeface="Helvetica Neue"/>
              </a:rPr>
              <a:t>An Evaluation Of Surgical Skin Preparations For Children Undergoing Penile Surgery</a:t>
            </a:r>
            <a:endParaRPr lang="en-US" sz="3000" dirty="0">
              <a:solidFill>
                <a:schemeClr val="bg1"/>
              </a:solidFill>
              <a:latin typeface="Helvetica Neue"/>
            </a:endParaRPr>
          </a:p>
          <a:p>
            <a:r>
              <a:rPr lang="en-US" sz="2200" dirty="0">
                <a:solidFill>
                  <a:schemeClr val="bg1"/>
                </a:solidFill>
                <a:latin typeface="Calibri"/>
                <a:ea typeface="Calibri"/>
                <a:cs typeface="Calibri"/>
              </a:rPr>
              <a:t>Malcolm </a:t>
            </a:r>
            <a:r>
              <a:rPr lang="en-US" sz="2200" dirty="0" err="1">
                <a:solidFill>
                  <a:schemeClr val="bg1"/>
                </a:solidFill>
                <a:latin typeface="Calibri"/>
                <a:ea typeface="Calibri"/>
                <a:cs typeface="Calibri"/>
              </a:rPr>
              <a:t>Sundell</a:t>
            </a:r>
            <a:r>
              <a:rPr lang="en-US" sz="2200" dirty="0">
                <a:solidFill>
                  <a:schemeClr val="bg1"/>
                </a:solidFill>
                <a:latin typeface="Calibri"/>
                <a:ea typeface="Calibri"/>
                <a:cs typeface="Calibri"/>
              </a:rPr>
              <a:t> B.A., Jordyn Fong M.S., Christopher Roth M.D. </a:t>
            </a:r>
          </a:p>
        </p:txBody>
      </p:sp>
      <p:pic>
        <p:nvPicPr>
          <p:cNvPr id="13" name="Picture 12">
            <a:extLst>
              <a:ext uri="{FF2B5EF4-FFF2-40B4-BE49-F238E27FC236}">
                <a16:creationId xmlns:a16="http://schemas.microsoft.com/office/drawing/2014/main" id="{44D5587B-B048-965A-C831-CBE1A0239817}"/>
              </a:ext>
            </a:extLst>
          </p:cNvPr>
          <p:cNvPicPr>
            <a:picLocks noChangeAspect="1"/>
          </p:cNvPicPr>
          <p:nvPr/>
        </p:nvPicPr>
        <p:blipFill>
          <a:blip r:embed="rId2"/>
          <a:stretch>
            <a:fillRect/>
          </a:stretch>
        </p:blipFill>
        <p:spPr>
          <a:xfrm>
            <a:off x="164797" y="390211"/>
            <a:ext cx="2362630" cy="664490"/>
          </a:xfrm>
          <a:prstGeom prst="rect">
            <a:avLst/>
          </a:prstGeom>
        </p:spPr>
      </p:pic>
      <p:sp>
        <p:nvSpPr>
          <p:cNvPr id="6" name="TextBox 5">
            <a:extLst>
              <a:ext uri="{FF2B5EF4-FFF2-40B4-BE49-F238E27FC236}">
                <a16:creationId xmlns:a16="http://schemas.microsoft.com/office/drawing/2014/main" id="{292483AA-E23E-BC78-A3CD-40E78B261957}"/>
              </a:ext>
            </a:extLst>
          </p:cNvPr>
          <p:cNvSpPr txBox="1"/>
          <p:nvPr/>
        </p:nvSpPr>
        <p:spPr>
          <a:xfrm>
            <a:off x="879810" y="1715417"/>
            <a:ext cx="3291485" cy="369332"/>
          </a:xfrm>
          <a:prstGeom prst="rect">
            <a:avLst/>
          </a:prstGeom>
          <a:solidFill>
            <a:srgbClr val="461D7C"/>
          </a:solidFill>
        </p:spPr>
        <p:txBody>
          <a:bodyPr wrap="square" lIns="91440" tIns="45720" rIns="91440" bIns="45720" rtlCol="0" anchor="t">
            <a:spAutoFit/>
          </a:bodyPr>
          <a:lstStyle/>
          <a:p>
            <a:pPr algn="ctr"/>
            <a:r>
              <a:rPr lang="en-US" b="1">
                <a:solidFill>
                  <a:srgbClr val="FDD023"/>
                </a:solidFill>
              </a:rPr>
              <a:t>BACKGROUND</a:t>
            </a:r>
            <a:endParaRPr lang="en-US">
              <a:solidFill>
                <a:srgbClr val="FDD023"/>
              </a:solidFill>
            </a:endParaRPr>
          </a:p>
        </p:txBody>
      </p:sp>
      <p:sp>
        <p:nvSpPr>
          <p:cNvPr id="7" name="TextBox 6">
            <a:extLst>
              <a:ext uri="{FF2B5EF4-FFF2-40B4-BE49-F238E27FC236}">
                <a16:creationId xmlns:a16="http://schemas.microsoft.com/office/drawing/2014/main" id="{CE230B64-55B0-E385-0C76-FF6D2CCEA0AC}"/>
              </a:ext>
            </a:extLst>
          </p:cNvPr>
          <p:cNvSpPr txBox="1"/>
          <p:nvPr/>
        </p:nvSpPr>
        <p:spPr>
          <a:xfrm>
            <a:off x="890463" y="7342483"/>
            <a:ext cx="3291485" cy="369332"/>
          </a:xfrm>
          <a:prstGeom prst="rect">
            <a:avLst/>
          </a:prstGeom>
          <a:solidFill>
            <a:srgbClr val="461D7C"/>
          </a:solidFill>
        </p:spPr>
        <p:txBody>
          <a:bodyPr wrap="square" lIns="91440" tIns="45720" rIns="91440" bIns="45720" rtlCol="0" anchor="t">
            <a:spAutoFit/>
          </a:bodyPr>
          <a:lstStyle/>
          <a:p>
            <a:pPr algn="ctr"/>
            <a:r>
              <a:rPr lang="en-US" b="1">
                <a:solidFill>
                  <a:srgbClr val="FDD023"/>
                </a:solidFill>
              </a:rPr>
              <a:t>PREPARATION TYPES</a:t>
            </a:r>
            <a:endParaRPr lang="en-US">
              <a:solidFill>
                <a:srgbClr val="FDD023"/>
              </a:solidFill>
            </a:endParaRPr>
          </a:p>
        </p:txBody>
      </p:sp>
      <p:sp>
        <p:nvSpPr>
          <p:cNvPr id="8" name="TextBox 7">
            <a:extLst>
              <a:ext uri="{FF2B5EF4-FFF2-40B4-BE49-F238E27FC236}">
                <a16:creationId xmlns:a16="http://schemas.microsoft.com/office/drawing/2014/main" id="{99BF17E9-BAA5-3C96-4891-10951EDDB70D}"/>
              </a:ext>
            </a:extLst>
          </p:cNvPr>
          <p:cNvSpPr txBox="1"/>
          <p:nvPr/>
        </p:nvSpPr>
        <p:spPr>
          <a:xfrm>
            <a:off x="5669092" y="1726415"/>
            <a:ext cx="3291485" cy="369332"/>
          </a:xfrm>
          <a:prstGeom prst="rect">
            <a:avLst/>
          </a:prstGeom>
          <a:solidFill>
            <a:srgbClr val="461D7C"/>
          </a:solidFill>
        </p:spPr>
        <p:txBody>
          <a:bodyPr wrap="square" lIns="91440" tIns="45720" rIns="91440" bIns="45720" rtlCol="0" anchor="t">
            <a:spAutoFit/>
          </a:bodyPr>
          <a:lstStyle/>
          <a:p>
            <a:pPr algn="ctr"/>
            <a:r>
              <a:rPr lang="en-US" b="1">
                <a:solidFill>
                  <a:srgbClr val="FDD023"/>
                </a:solidFill>
              </a:rPr>
              <a:t>RESULTS </a:t>
            </a:r>
            <a:endParaRPr lang="en-US">
              <a:solidFill>
                <a:srgbClr val="FDD023"/>
              </a:solidFill>
            </a:endParaRPr>
          </a:p>
        </p:txBody>
      </p:sp>
      <p:sp>
        <p:nvSpPr>
          <p:cNvPr id="9" name="TextBox 8">
            <a:extLst>
              <a:ext uri="{FF2B5EF4-FFF2-40B4-BE49-F238E27FC236}">
                <a16:creationId xmlns:a16="http://schemas.microsoft.com/office/drawing/2014/main" id="{8F252097-401B-46F9-4BFE-4F89AA013D0A}"/>
              </a:ext>
            </a:extLst>
          </p:cNvPr>
          <p:cNvSpPr txBox="1"/>
          <p:nvPr/>
        </p:nvSpPr>
        <p:spPr>
          <a:xfrm>
            <a:off x="5684748" y="9874851"/>
            <a:ext cx="3291485" cy="369332"/>
          </a:xfrm>
          <a:prstGeom prst="rect">
            <a:avLst/>
          </a:prstGeom>
          <a:solidFill>
            <a:srgbClr val="461D7C"/>
          </a:solidFill>
        </p:spPr>
        <p:txBody>
          <a:bodyPr wrap="square" lIns="91440" tIns="45720" rIns="91440" bIns="45720" rtlCol="0" anchor="t">
            <a:spAutoFit/>
          </a:bodyPr>
          <a:lstStyle/>
          <a:p>
            <a:pPr algn="ctr"/>
            <a:r>
              <a:rPr lang="en-US" b="1">
                <a:solidFill>
                  <a:srgbClr val="FDD023"/>
                </a:solidFill>
              </a:rPr>
              <a:t>CONCLUSIONS</a:t>
            </a:r>
            <a:endParaRPr lang="en-US">
              <a:solidFill>
                <a:srgbClr val="FDD023"/>
              </a:solidFill>
            </a:endParaRPr>
          </a:p>
        </p:txBody>
      </p:sp>
      <p:sp>
        <p:nvSpPr>
          <p:cNvPr id="10" name="TextBox 9">
            <a:extLst>
              <a:ext uri="{FF2B5EF4-FFF2-40B4-BE49-F238E27FC236}">
                <a16:creationId xmlns:a16="http://schemas.microsoft.com/office/drawing/2014/main" id="{4019A150-4DD4-67C0-058A-5EBE792138A1}"/>
              </a:ext>
            </a:extLst>
          </p:cNvPr>
          <p:cNvSpPr txBox="1"/>
          <p:nvPr/>
        </p:nvSpPr>
        <p:spPr>
          <a:xfrm>
            <a:off x="5749661" y="11380291"/>
            <a:ext cx="3291485" cy="369332"/>
          </a:xfrm>
          <a:prstGeom prst="rect">
            <a:avLst/>
          </a:prstGeom>
          <a:solidFill>
            <a:srgbClr val="461D7C"/>
          </a:solidFill>
        </p:spPr>
        <p:txBody>
          <a:bodyPr wrap="square" lIns="91440" tIns="45720" rIns="91440" bIns="45720" rtlCol="0" anchor="t">
            <a:spAutoFit/>
          </a:bodyPr>
          <a:lstStyle/>
          <a:p>
            <a:pPr algn="ctr"/>
            <a:r>
              <a:rPr lang="en-US" b="1" dirty="0">
                <a:solidFill>
                  <a:srgbClr val="FDD023"/>
                </a:solidFill>
              </a:rPr>
              <a:t>FUTURE CONSIDERATIONS</a:t>
            </a:r>
            <a:endParaRPr lang="en-US" dirty="0">
              <a:solidFill>
                <a:srgbClr val="FDD023"/>
              </a:solidFill>
            </a:endParaRPr>
          </a:p>
        </p:txBody>
      </p:sp>
      <p:sp>
        <p:nvSpPr>
          <p:cNvPr id="33" name="TextBox 32">
            <a:extLst>
              <a:ext uri="{FF2B5EF4-FFF2-40B4-BE49-F238E27FC236}">
                <a16:creationId xmlns:a16="http://schemas.microsoft.com/office/drawing/2014/main" id="{F84D3197-B3DD-C1C1-2043-DBED2E81383E}"/>
              </a:ext>
            </a:extLst>
          </p:cNvPr>
          <p:cNvSpPr txBox="1"/>
          <p:nvPr/>
        </p:nvSpPr>
        <p:spPr>
          <a:xfrm>
            <a:off x="5388976" y="10212510"/>
            <a:ext cx="3859322" cy="1169551"/>
          </a:xfrm>
          <a:prstGeom prst="rect">
            <a:avLst/>
          </a:prstGeom>
          <a:noFill/>
        </p:spPr>
        <p:txBody>
          <a:bodyPr wrap="square" lIns="91440" tIns="45720" rIns="91440" bIns="45720" rtlCol="0" anchor="t">
            <a:spAutoFit/>
          </a:bodyPr>
          <a:lstStyle/>
          <a:p>
            <a:pPr algn="just"/>
            <a:r>
              <a:rPr lang="en-US" sz="1400" dirty="0"/>
              <a:t>Our results show no difference in outcomes between prep types and suggest use of the most economical and environmentally sustainable option, our custom povidone-iodine preparation. </a:t>
            </a:r>
            <a:endParaRPr lang="en-US" sz="2000" dirty="0"/>
          </a:p>
        </p:txBody>
      </p:sp>
      <p:sp>
        <p:nvSpPr>
          <p:cNvPr id="35" name="TextBox 34">
            <a:extLst>
              <a:ext uri="{FF2B5EF4-FFF2-40B4-BE49-F238E27FC236}">
                <a16:creationId xmlns:a16="http://schemas.microsoft.com/office/drawing/2014/main" id="{5FB3AB76-C85B-7213-8C87-D9AE3DA0683A}"/>
              </a:ext>
            </a:extLst>
          </p:cNvPr>
          <p:cNvSpPr txBox="1"/>
          <p:nvPr/>
        </p:nvSpPr>
        <p:spPr>
          <a:xfrm>
            <a:off x="5420222" y="11749623"/>
            <a:ext cx="3828076" cy="738664"/>
          </a:xfrm>
          <a:prstGeom prst="rect">
            <a:avLst/>
          </a:prstGeom>
          <a:noFill/>
        </p:spPr>
        <p:txBody>
          <a:bodyPr wrap="square" lIns="91440" tIns="45720" rIns="91440" bIns="45720" rtlCol="0" anchor="t">
            <a:spAutoFit/>
          </a:bodyPr>
          <a:lstStyle/>
          <a:p>
            <a:pPr algn="just" fontAlgn="base"/>
            <a:r>
              <a:rPr lang="en-US" sz="1400" dirty="0"/>
              <a:t>Further investigation through prospective study may clarify whether surgical skin preparation type influences postoperative infection risk.</a:t>
            </a:r>
            <a:endParaRPr lang="en-US" sz="2000" dirty="0"/>
          </a:p>
        </p:txBody>
      </p:sp>
      <p:sp>
        <p:nvSpPr>
          <p:cNvPr id="14" name="TextBox 13">
            <a:extLst>
              <a:ext uri="{FF2B5EF4-FFF2-40B4-BE49-F238E27FC236}">
                <a16:creationId xmlns:a16="http://schemas.microsoft.com/office/drawing/2014/main" id="{A26EFCD7-14F5-9AF7-FC8B-50DF58A60A49}"/>
              </a:ext>
            </a:extLst>
          </p:cNvPr>
          <p:cNvSpPr txBox="1"/>
          <p:nvPr/>
        </p:nvSpPr>
        <p:spPr>
          <a:xfrm>
            <a:off x="369081" y="12205583"/>
            <a:ext cx="2651081" cy="276999"/>
          </a:xfrm>
          <a:prstGeom prst="rect">
            <a:avLst/>
          </a:prstGeom>
          <a:noFill/>
        </p:spPr>
        <p:txBody>
          <a:bodyPr wrap="square" lIns="91440" tIns="45720" rIns="91440" bIns="45720" rtlCol="0" anchor="t">
            <a:spAutoFit/>
          </a:bodyPr>
          <a:lstStyle/>
          <a:p>
            <a:r>
              <a:rPr lang="en-US" sz="1200" b="1"/>
              <a:t>Prep 2:</a:t>
            </a:r>
            <a:r>
              <a:rPr lang="en-US" sz="1200"/>
              <a:t> 2oz Betadine + sponges</a:t>
            </a:r>
          </a:p>
        </p:txBody>
      </p:sp>
      <p:sp>
        <p:nvSpPr>
          <p:cNvPr id="18" name="TextBox 17">
            <a:extLst>
              <a:ext uri="{FF2B5EF4-FFF2-40B4-BE49-F238E27FC236}">
                <a16:creationId xmlns:a16="http://schemas.microsoft.com/office/drawing/2014/main" id="{9FF18878-4D6B-01C2-32EE-835E97F68ACB}"/>
              </a:ext>
            </a:extLst>
          </p:cNvPr>
          <p:cNvSpPr txBox="1"/>
          <p:nvPr/>
        </p:nvSpPr>
        <p:spPr>
          <a:xfrm>
            <a:off x="968205" y="9921018"/>
            <a:ext cx="3127400" cy="276999"/>
          </a:xfrm>
          <a:prstGeom prst="rect">
            <a:avLst/>
          </a:prstGeom>
          <a:noFill/>
        </p:spPr>
        <p:txBody>
          <a:bodyPr wrap="square" lIns="91440" tIns="45720" rIns="91440" bIns="45720" rtlCol="0" anchor="t">
            <a:spAutoFit/>
          </a:bodyPr>
          <a:lstStyle/>
          <a:p>
            <a:pPr algn="ctr"/>
            <a:r>
              <a:rPr lang="en-US" sz="1200" b="1" dirty="0"/>
              <a:t>Prep 1:</a:t>
            </a:r>
            <a:r>
              <a:rPr lang="en-US" sz="1200" dirty="0"/>
              <a:t> Full Betadine Paint &amp; Scrub</a:t>
            </a:r>
            <a:endParaRPr lang="en-US"/>
          </a:p>
        </p:txBody>
      </p:sp>
      <p:sp>
        <p:nvSpPr>
          <p:cNvPr id="19" name="TextBox 18">
            <a:extLst>
              <a:ext uri="{FF2B5EF4-FFF2-40B4-BE49-F238E27FC236}">
                <a16:creationId xmlns:a16="http://schemas.microsoft.com/office/drawing/2014/main" id="{F46586CD-D842-5D05-D6CA-14FDFE98FF3E}"/>
              </a:ext>
            </a:extLst>
          </p:cNvPr>
          <p:cNvSpPr txBox="1"/>
          <p:nvPr/>
        </p:nvSpPr>
        <p:spPr>
          <a:xfrm>
            <a:off x="2689254" y="12203841"/>
            <a:ext cx="2686896" cy="276999"/>
          </a:xfrm>
          <a:prstGeom prst="rect">
            <a:avLst/>
          </a:prstGeom>
          <a:noFill/>
        </p:spPr>
        <p:txBody>
          <a:bodyPr wrap="square" lIns="91440" tIns="45720" rIns="91440" bIns="45720" rtlCol="0" anchor="t">
            <a:spAutoFit/>
          </a:bodyPr>
          <a:lstStyle/>
          <a:p>
            <a:r>
              <a:rPr lang="en-US" sz="1200" b="1" dirty="0"/>
              <a:t>Prep 3:</a:t>
            </a:r>
            <a:r>
              <a:rPr lang="en-US" sz="1200" dirty="0"/>
              <a:t> chlorhexidine applicator </a:t>
            </a:r>
          </a:p>
        </p:txBody>
      </p:sp>
      <p:graphicFrame>
        <p:nvGraphicFramePr>
          <p:cNvPr id="16" name="Chart 15">
            <a:extLst>
              <a:ext uri="{FF2B5EF4-FFF2-40B4-BE49-F238E27FC236}">
                <a16:creationId xmlns:a16="http://schemas.microsoft.com/office/drawing/2014/main" id="{3E159D76-C00E-2767-34B6-907988D2F4BC}"/>
              </a:ext>
              <a:ext uri="{147F2762-F138-4A5C-976F-8EAC2B608ADB}">
                <a16:predDERef xmlns:a16="http://schemas.microsoft.com/office/drawing/2014/main" pred="{A62DBD40-ECC7-D21A-A79A-BCE02FDBB7F7}"/>
              </a:ext>
            </a:extLst>
          </p:cNvPr>
          <p:cNvGraphicFramePr>
            <a:graphicFrameLocks/>
          </p:cNvGraphicFramePr>
          <p:nvPr>
            <p:extLst>
              <p:ext uri="{D42A27DB-BD31-4B8C-83A1-F6EECF244321}">
                <p14:modId xmlns:p14="http://schemas.microsoft.com/office/powerpoint/2010/main" val="4231257276"/>
              </p:ext>
            </p:extLst>
          </p:nvPr>
        </p:nvGraphicFramePr>
        <p:xfrm>
          <a:off x="5405171" y="5918554"/>
          <a:ext cx="3844494" cy="29328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CAF7CD42-9851-703A-6A24-DC9404E64292}"/>
              </a:ext>
              <a:ext uri="{147F2762-F138-4A5C-976F-8EAC2B608ADB}">
                <a16:predDERef xmlns:a16="http://schemas.microsoft.com/office/drawing/2014/main" pred="{3E159D76-C00E-2767-34B6-907988D2F4BC}"/>
              </a:ext>
            </a:extLst>
          </p:cNvPr>
          <p:cNvGraphicFramePr>
            <a:graphicFrameLocks/>
          </p:cNvGraphicFramePr>
          <p:nvPr>
            <p:extLst>
              <p:ext uri="{D42A27DB-BD31-4B8C-83A1-F6EECF244321}">
                <p14:modId xmlns:p14="http://schemas.microsoft.com/office/powerpoint/2010/main" val="3748144306"/>
              </p:ext>
            </p:extLst>
          </p:nvPr>
        </p:nvGraphicFramePr>
        <p:xfrm>
          <a:off x="5408767" y="2088713"/>
          <a:ext cx="3844494" cy="292468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802D7E2C-CEF6-2BAF-8688-20429D295258}"/>
              </a:ext>
            </a:extLst>
          </p:cNvPr>
          <p:cNvSpPr txBox="1"/>
          <p:nvPr/>
        </p:nvSpPr>
        <p:spPr>
          <a:xfrm>
            <a:off x="5490395" y="4804433"/>
            <a:ext cx="3810018" cy="1200329"/>
          </a:xfrm>
          <a:prstGeom prst="rect">
            <a:avLst/>
          </a:prstGeom>
          <a:noFill/>
        </p:spPr>
        <p:txBody>
          <a:bodyPr wrap="square" lIns="91440" tIns="45720" rIns="91440" bIns="45720" rtlCol="0" anchor="t">
            <a:spAutoFit/>
          </a:bodyPr>
          <a:lstStyle/>
          <a:p>
            <a:pPr algn="just" fontAlgn="base"/>
            <a:r>
              <a:rPr lang="en-US" sz="1200" b="1" i="0" u="none" strike="noStrike" dirty="0">
                <a:solidFill>
                  <a:srgbClr val="000000"/>
                </a:solidFill>
                <a:effectLst/>
              </a:rPr>
              <a:t>Figure 1.</a:t>
            </a:r>
            <a:r>
              <a:rPr lang="en-US" sz="1200" b="0" i="0" u="none" strike="noStrike" dirty="0">
                <a:solidFill>
                  <a:srgbClr val="000000"/>
                </a:solidFill>
                <a:effectLst/>
              </a:rPr>
              <a:t> Postoperative bacterial infection rates by skin preparation type. Prep 1 had 4 infections among 102 cases (3.9%), Prep 2 had 4 infections among 228 cases (1.8%), and Prep 3 had 2 infections among 115 cases (1.7%). There was no statistically significant difference between groups (</a:t>
            </a:r>
            <a:r>
              <a:rPr lang="el-GR" sz="1200" b="0" i="0" u="none" strike="noStrike" dirty="0">
                <a:solidFill>
                  <a:srgbClr val="000000"/>
                </a:solidFill>
                <a:effectLst/>
              </a:rPr>
              <a:t>χ², </a:t>
            </a:r>
            <a:r>
              <a:rPr lang="en-US" sz="1200" b="0" i="0" u="none" strike="noStrike" dirty="0">
                <a:solidFill>
                  <a:srgbClr val="000000"/>
                </a:solidFill>
                <a:effectLst/>
              </a:rPr>
              <a:t>p = 0.430).</a:t>
            </a:r>
            <a:endParaRPr lang="en-US" sz="1200" dirty="0"/>
          </a:p>
        </p:txBody>
      </p:sp>
      <p:sp>
        <p:nvSpPr>
          <p:cNvPr id="22" name="TextBox 21">
            <a:extLst>
              <a:ext uri="{FF2B5EF4-FFF2-40B4-BE49-F238E27FC236}">
                <a16:creationId xmlns:a16="http://schemas.microsoft.com/office/drawing/2014/main" id="{8528F06E-277F-7D6C-8D79-56AEAC58C609}"/>
              </a:ext>
            </a:extLst>
          </p:cNvPr>
          <p:cNvSpPr txBox="1"/>
          <p:nvPr/>
        </p:nvSpPr>
        <p:spPr>
          <a:xfrm>
            <a:off x="5491719" y="8646360"/>
            <a:ext cx="3816727" cy="1200329"/>
          </a:xfrm>
          <a:prstGeom prst="rect">
            <a:avLst/>
          </a:prstGeom>
          <a:noFill/>
        </p:spPr>
        <p:txBody>
          <a:bodyPr wrap="square" lIns="91440" tIns="45720" rIns="91440" bIns="45720" rtlCol="0" anchor="t">
            <a:spAutoFit/>
          </a:bodyPr>
          <a:lstStyle/>
          <a:p>
            <a:pPr algn="just" fontAlgn="base"/>
            <a:r>
              <a:rPr lang="en-US" sz="1200" b="1" i="0" u="none" strike="noStrike" dirty="0">
                <a:solidFill>
                  <a:srgbClr val="000000"/>
                </a:solidFill>
                <a:effectLst/>
              </a:rPr>
              <a:t>Figure 2.</a:t>
            </a:r>
            <a:r>
              <a:rPr lang="en-US" sz="1200" b="0" i="0" u="none" strike="noStrike" dirty="0">
                <a:solidFill>
                  <a:srgbClr val="000000"/>
                </a:solidFill>
                <a:effectLst/>
              </a:rPr>
              <a:t>  </a:t>
            </a:r>
            <a:r>
              <a:rPr lang="en-US" sz="1200" b="0" i="0" u="none" strike="noStrike" dirty="0" err="1">
                <a:solidFill>
                  <a:srgbClr val="000000"/>
                </a:solidFill>
                <a:effectLst/>
              </a:rPr>
              <a:t>Candidal</a:t>
            </a:r>
            <a:r>
              <a:rPr lang="en-US" sz="1200" b="0" i="0" u="none" strike="noStrike" dirty="0">
                <a:solidFill>
                  <a:srgbClr val="000000"/>
                </a:solidFill>
                <a:effectLst/>
              </a:rPr>
              <a:t> dermatitis infection rates by skin preparation type. Prep 1 had 4 infections among 102 cases (3.9%), Prep 2 had 6 infections among 228 cases (2.6%), and Prep 3 had 2 infections among 115 cases (1.7%). There was no statistically significant difference between groups (</a:t>
            </a:r>
            <a:r>
              <a:rPr lang="el-GR" sz="1200" b="0" i="0" u="none" strike="noStrike" dirty="0">
                <a:solidFill>
                  <a:srgbClr val="000000"/>
                </a:solidFill>
                <a:effectLst/>
              </a:rPr>
              <a:t>χ², </a:t>
            </a:r>
            <a:r>
              <a:rPr lang="en-US" sz="1200" b="0" i="0" u="none" strike="noStrike" dirty="0">
                <a:solidFill>
                  <a:srgbClr val="000000"/>
                </a:solidFill>
                <a:effectLst/>
              </a:rPr>
              <a:t>p = 0.610).</a:t>
            </a:r>
            <a:endParaRPr lang="en-US" sz="1200" dirty="0"/>
          </a:p>
        </p:txBody>
      </p:sp>
      <p:pic>
        <p:nvPicPr>
          <p:cNvPr id="23" name="Picture 22" descr="A close-up of a syringe&#10;&#10;AI-generated content may be incorrect.">
            <a:extLst>
              <a:ext uri="{FF2B5EF4-FFF2-40B4-BE49-F238E27FC236}">
                <a16:creationId xmlns:a16="http://schemas.microsoft.com/office/drawing/2014/main" id="{F0625FDA-1987-B18F-21F5-319C053C5FEA}"/>
              </a:ext>
            </a:extLst>
          </p:cNvPr>
          <p:cNvPicPr>
            <a:picLocks noChangeAspect="1"/>
          </p:cNvPicPr>
          <p:nvPr/>
        </p:nvPicPr>
        <p:blipFill>
          <a:blip r:embed="rId5"/>
          <a:srcRect l="-109" t="-770" r="5473" b="808"/>
          <a:stretch>
            <a:fillRect/>
          </a:stretch>
        </p:blipFill>
        <p:spPr>
          <a:xfrm>
            <a:off x="2727968" y="10160562"/>
            <a:ext cx="1796140" cy="1958869"/>
          </a:xfrm>
          <a:prstGeom prst="rect">
            <a:avLst/>
          </a:prstGeom>
        </p:spPr>
      </p:pic>
      <p:pic>
        <p:nvPicPr>
          <p:cNvPr id="24" name="Picture 23" descr="A close-up of a kit&#10;&#10;AI-generated content may be incorrect.">
            <a:extLst>
              <a:ext uri="{FF2B5EF4-FFF2-40B4-BE49-F238E27FC236}">
                <a16:creationId xmlns:a16="http://schemas.microsoft.com/office/drawing/2014/main" id="{E78A91EA-85D8-0015-82E0-F075599FC86E}"/>
              </a:ext>
            </a:extLst>
          </p:cNvPr>
          <p:cNvPicPr>
            <a:picLocks noChangeAspect="1"/>
          </p:cNvPicPr>
          <p:nvPr/>
        </p:nvPicPr>
        <p:blipFill>
          <a:blip r:embed="rId6"/>
          <a:stretch>
            <a:fillRect/>
          </a:stretch>
        </p:blipFill>
        <p:spPr>
          <a:xfrm>
            <a:off x="1131713" y="7906108"/>
            <a:ext cx="2813593" cy="2008383"/>
          </a:xfrm>
          <a:prstGeom prst="rect">
            <a:avLst/>
          </a:prstGeom>
        </p:spPr>
      </p:pic>
      <p:pic>
        <p:nvPicPr>
          <p:cNvPr id="28" name="Picture 27" descr="A close-up of a bottle&#10;&#10;AI-generated content may be incorrect.">
            <a:extLst>
              <a:ext uri="{FF2B5EF4-FFF2-40B4-BE49-F238E27FC236}">
                <a16:creationId xmlns:a16="http://schemas.microsoft.com/office/drawing/2014/main" id="{5FC90CE4-07CD-BFBC-B1C9-15D2FF29983A}"/>
              </a:ext>
            </a:extLst>
          </p:cNvPr>
          <p:cNvPicPr>
            <a:picLocks noChangeAspect="1"/>
          </p:cNvPicPr>
          <p:nvPr/>
        </p:nvPicPr>
        <p:blipFill>
          <a:blip r:embed="rId7"/>
          <a:srcRect l="574" t="-933" r="-745" b="2124"/>
          <a:stretch>
            <a:fillRect/>
          </a:stretch>
        </p:blipFill>
        <p:spPr>
          <a:xfrm>
            <a:off x="526960" y="10100224"/>
            <a:ext cx="1054680" cy="2016361"/>
          </a:xfrm>
          <a:prstGeom prst="rect">
            <a:avLst/>
          </a:prstGeom>
        </p:spPr>
      </p:pic>
      <p:pic>
        <p:nvPicPr>
          <p:cNvPr id="4" name="Picture 3" descr="A foam container with two pieces of foam&#10;&#10;AI-generated content may be incorrect.">
            <a:extLst>
              <a:ext uri="{FF2B5EF4-FFF2-40B4-BE49-F238E27FC236}">
                <a16:creationId xmlns:a16="http://schemas.microsoft.com/office/drawing/2014/main" id="{CC00831F-C2ED-2557-5F82-B1DE49868D80}"/>
              </a:ext>
            </a:extLst>
          </p:cNvPr>
          <p:cNvPicPr>
            <a:picLocks noChangeAspect="1"/>
          </p:cNvPicPr>
          <p:nvPr/>
        </p:nvPicPr>
        <p:blipFill>
          <a:blip r:embed="rId8"/>
          <a:srcRect l="-1400" t="-2319" r="2403" b="53324"/>
          <a:stretch>
            <a:fillRect/>
          </a:stretch>
        </p:blipFill>
        <p:spPr>
          <a:xfrm rot="5400000">
            <a:off x="898513" y="10674273"/>
            <a:ext cx="2212704" cy="1029768"/>
          </a:xfrm>
          <a:prstGeom prst="rect">
            <a:avLst/>
          </a:prstGeom>
        </p:spPr>
      </p:pic>
      <p:sp>
        <p:nvSpPr>
          <p:cNvPr id="2" name="TextBox 1">
            <a:extLst>
              <a:ext uri="{FF2B5EF4-FFF2-40B4-BE49-F238E27FC236}">
                <a16:creationId xmlns:a16="http://schemas.microsoft.com/office/drawing/2014/main" id="{67ABC580-0C8E-360D-60CD-C69C846CD393}"/>
              </a:ext>
            </a:extLst>
          </p:cNvPr>
          <p:cNvSpPr txBox="1"/>
          <p:nvPr/>
        </p:nvSpPr>
        <p:spPr>
          <a:xfrm>
            <a:off x="847153" y="4799959"/>
            <a:ext cx="3291485" cy="369332"/>
          </a:xfrm>
          <a:prstGeom prst="rect">
            <a:avLst/>
          </a:prstGeom>
          <a:solidFill>
            <a:srgbClr val="461D7C"/>
          </a:solidFill>
        </p:spPr>
        <p:txBody>
          <a:bodyPr wrap="square" lIns="91440" tIns="45720" rIns="91440" bIns="45720" rtlCol="0" anchor="t">
            <a:spAutoFit/>
          </a:bodyPr>
          <a:lstStyle/>
          <a:p>
            <a:pPr algn="ctr"/>
            <a:r>
              <a:rPr lang="en-US" b="1">
                <a:solidFill>
                  <a:srgbClr val="FDD023"/>
                </a:solidFill>
              </a:rPr>
              <a:t>METHODS</a:t>
            </a:r>
            <a:endParaRPr lang="en-US">
              <a:solidFill>
                <a:srgbClr val="FDD023"/>
              </a:solidFill>
            </a:endParaRPr>
          </a:p>
        </p:txBody>
      </p:sp>
      <p:sp>
        <p:nvSpPr>
          <p:cNvPr id="12" name="TextBox 11">
            <a:extLst>
              <a:ext uri="{FF2B5EF4-FFF2-40B4-BE49-F238E27FC236}">
                <a16:creationId xmlns:a16="http://schemas.microsoft.com/office/drawing/2014/main" id="{6ECFFABE-5CF2-E679-5C62-9ACE7BF733F1}"/>
              </a:ext>
            </a:extLst>
          </p:cNvPr>
          <p:cNvSpPr txBox="1"/>
          <p:nvPr/>
        </p:nvSpPr>
        <p:spPr>
          <a:xfrm>
            <a:off x="179791" y="2099656"/>
            <a:ext cx="4619676" cy="2462213"/>
          </a:xfrm>
          <a:prstGeom prst="rect">
            <a:avLst/>
          </a:prstGeom>
          <a:noFill/>
        </p:spPr>
        <p:txBody>
          <a:bodyPr wrap="square" lIns="91440" tIns="45720" rIns="91440" bIns="45720" rtlCol="0" anchor="t">
            <a:spAutoFit/>
          </a:bodyPr>
          <a:lstStyle/>
          <a:p>
            <a:pPr algn="just"/>
            <a:r>
              <a:rPr lang="en-US" sz="1400" dirty="0">
                <a:highlight>
                  <a:srgbClr val="FFFFFF"/>
                </a:highlight>
                <a:latin typeface="Aptos"/>
                <a:cs typeface="Arial"/>
              </a:rPr>
              <a:t>Post-operative infection is rare following circumcision and other corrective penile surgeries. Recent studies have demonstrated skin preparation with povidone iodine to be noninferior to chlorhexidine in preventing surgical site infections in cardiac and abdominal surgeries. Direct comparisons of these two agents in the context of penile surgery remain limited. Because surgical packaging of single-use materials is a primary contributor to hospital waste and pollution, identification of the cheapest and most sustainable option also carries great economic and environmental implications.</a:t>
            </a:r>
            <a:endParaRPr lang="en-US" sz="1400">
              <a:latin typeface="Aptos"/>
            </a:endParaRPr>
          </a:p>
        </p:txBody>
      </p:sp>
      <p:sp>
        <p:nvSpPr>
          <p:cNvPr id="21" name="TextBox 20">
            <a:extLst>
              <a:ext uri="{FF2B5EF4-FFF2-40B4-BE49-F238E27FC236}">
                <a16:creationId xmlns:a16="http://schemas.microsoft.com/office/drawing/2014/main" id="{1A7257CE-75F6-85F8-2284-20B259121BA2}"/>
              </a:ext>
            </a:extLst>
          </p:cNvPr>
          <p:cNvSpPr txBox="1"/>
          <p:nvPr/>
        </p:nvSpPr>
        <p:spPr>
          <a:xfrm>
            <a:off x="179890" y="5177024"/>
            <a:ext cx="4619676" cy="2031325"/>
          </a:xfrm>
          <a:prstGeom prst="rect">
            <a:avLst/>
          </a:prstGeom>
          <a:noFill/>
        </p:spPr>
        <p:txBody>
          <a:bodyPr wrap="square" lIns="91440" tIns="45720" rIns="91440" bIns="45720" rtlCol="0" anchor="t">
            <a:spAutoFit/>
          </a:bodyPr>
          <a:lstStyle/>
          <a:p>
            <a:pPr algn="just"/>
            <a:r>
              <a:rPr lang="en-US" sz="1400" dirty="0">
                <a:highlight>
                  <a:srgbClr val="FFFFFF"/>
                </a:highlight>
                <a:latin typeface="Aptos"/>
                <a:cs typeface="Arial"/>
              </a:rPr>
              <a:t>A total of 445 pediatric penile surgeries were included in this retrospective study. Cases were grouped by skin preparation used: standard povidone-iodine (Prep 1), custom povidone-iodine (Prep 2), and chlorhexidine (Prep 3). Analysis was performed to evaluate the association between surgical skin preparation type and the rate of postoperative infection, </a:t>
            </a:r>
            <a:r>
              <a:rPr lang="en-US" sz="1400">
                <a:highlight>
                  <a:srgbClr val="FFFFFF"/>
                </a:highlight>
                <a:latin typeface="Aptos"/>
                <a:cs typeface="Arial"/>
              </a:rPr>
              <a:t>as well</a:t>
            </a:r>
            <a:r>
              <a:rPr lang="en-US" sz="1400" dirty="0">
                <a:highlight>
                  <a:srgbClr val="FFFFFF"/>
                </a:highlight>
                <a:latin typeface="Aptos"/>
                <a:cs typeface="Arial"/>
              </a:rPr>
              <a:t> as the association between </a:t>
            </a:r>
            <a:r>
              <a:rPr lang="en-US" sz="1400">
                <a:highlight>
                  <a:srgbClr val="FFFFFF"/>
                </a:highlight>
                <a:latin typeface="Aptos"/>
                <a:cs typeface="Arial"/>
              </a:rPr>
              <a:t>preparation used and dermatitis</a:t>
            </a:r>
            <a:r>
              <a:rPr lang="en-US" sz="1400" dirty="0">
                <a:highlight>
                  <a:srgbClr val="FFFFFF"/>
                </a:highlight>
                <a:latin typeface="Aptos"/>
                <a:cs typeface="Arial"/>
              </a:rPr>
              <a:t> requiring an </a:t>
            </a:r>
            <a:r>
              <a:rPr lang="en-US" sz="1400">
                <a:highlight>
                  <a:srgbClr val="FFFFFF"/>
                </a:highlight>
                <a:latin typeface="Aptos"/>
                <a:cs typeface="Arial"/>
              </a:rPr>
              <a:t>antifungal.</a:t>
            </a:r>
            <a:endParaRPr lang="en-US" sz="1400"/>
          </a:p>
        </p:txBody>
      </p:sp>
    </p:spTree>
    <p:extLst>
      <p:ext uri="{BB962C8B-B14F-4D97-AF65-F5344CB8AC3E}">
        <p14:creationId xmlns:p14="http://schemas.microsoft.com/office/powerpoint/2010/main" val="986315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404</Words>
  <Application>Microsoft Macintosh PowerPoint</Application>
  <PresentationFormat>A3 Paper (297x420 mm)</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Ashley T.</dc:creator>
  <cp:lastModifiedBy>Fong, Jordyn T.</cp:lastModifiedBy>
  <cp:revision>344</cp:revision>
  <dcterms:created xsi:type="dcterms:W3CDTF">2026-03-29T14:11:39Z</dcterms:created>
  <dcterms:modified xsi:type="dcterms:W3CDTF">2026-04-14T11:38:52Z</dcterms:modified>
</cp:coreProperties>
</file>