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31089600" cy="4114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8" d="100"/>
          <a:sy n="18" d="100"/>
        </p:scale>
        <p:origin x="228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Shuai" userId="e9a976a6-bd03-4ae4-acfa-f6ec12b7bcb7" providerId="ADAL" clId="{AE7CB951-3FEB-41DF-A427-D9E47C44DAED}"/>
    <pc:docChg chg="undo custSel modSld">
      <pc:chgData name="Liu, Shuai" userId="e9a976a6-bd03-4ae4-acfa-f6ec12b7bcb7" providerId="ADAL" clId="{AE7CB951-3FEB-41DF-A427-D9E47C44DAED}" dt="2026-04-13T19:28:47.565" v="1210"/>
      <pc:docMkLst>
        <pc:docMk/>
      </pc:docMkLst>
      <pc:sldChg chg="addSp delSp modSp mod">
        <pc:chgData name="Liu, Shuai" userId="e9a976a6-bd03-4ae4-acfa-f6ec12b7bcb7" providerId="ADAL" clId="{AE7CB951-3FEB-41DF-A427-D9E47C44DAED}" dt="2026-04-13T19:28:47.565" v="1210"/>
        <pc:sldMkLst>
          <pc:docMk/>
          <pc:sldMk cId="805306754" sldId="256"/>
        </pc:sldMkLst>
        <pc:spChg chg="add mod ord">
          <ac:chgData name="Liu, Shuai" userId="e9a976a6-bd03-4ae4-acfa-f6ec12b7bcb7" providerId="ADAL" clId="{AE7CB951-3FEB-41DF-A427-D9E47C44DAED}" dt="2026-04-13T19:24:33.796" v="1198" actId="962"/>
          <ac:spMkLst>
            <pc:docMk/>
            <pc:sldMk cId="805306754" sldId="256"/>
            <ac:spMk id="3" creationId="{D99AB6C7-320B-E114-74C4-2674A96E0480}"/>
          </ac:spMkLst>
        </pc:spChg>
        <pc:spChg chg="mod ord">
          <ac:chgData name="Liu, Shuai" userId="e9a976a6-bd03-4ae4-acfa-f6ec12b7bcb7" providerId="ADAL" clId="{AE7CB951-3FEB-41DF-A427-D9E47C44DAED}" dt="2026-04-13T19:28:47.565" v="1210"/>
          <ac:spMkLst>
            <pc:docMk/>
            <pc:sldMk cId="805306754" sldId="256"/>
            <ac:spMk id="6" creationId="{3F13277F-60CA-E35A-8DF2-33E5E2E9FC9A}"/>
          </ac:spMkLst>
        </pc:spChg>
        <pc:spChg chg="mod ord">
          <ac:chgData name="Liu, Shuai" userId="e9a976a6-bd03-4ae4-acfa-f6ec12b7bcb7" providerId="ADAL" clId="{AE7CB951-3FEB-41DF-A427-D9E47C44DAED}" dt="2026-04-13T19:28:47.565" v="1210"/>
          <ac:spMkLst>
            <pc:docMk/>
            <pc:sldMk cId="805306754" sldId="256"/>
            <ac:spMk id="7" creationId="{8B8C1F5C-4976-A96A-6344-A2BE3C0F793B}"/>
          </ac:spMkLst>
        </pc:spChg>
        <pc:spChg chg="mod">
          <ac:chgData name="Liu, Shuai" userId="e9a976a6-bd03-4ae4-acfa-f6ec12b7bcb7" providerId="ADAL" clId="{AE7CB951-3FEB-41DF-A427-D9E47C44DAED}" dt="2026-04-02T15:41:56.304" v="100" actId="207"/>
          <ac:spMkLst>
            <pc:docMk/>
            <pc:sldMk cId="805306754" sldId="256"/>
            <ac:spMk id="8" creationId="{234AFF54-BD33-4C32-90FF-710B5E3CA0C4}"/>
          </ac:spMkLst>
        </pc:spChg>
        <pc:spChg chg="mod">
          <ac:chgData name="Liu, Shuai" userId="e9a976a6-bd03-4ae4-acfa-f6ec12b7bcb7" providerId="ADAL" clId="{AE7CB951-3FEB-41DF-A427-D9E47C44DAED}" dt="2026-04-02T15:39:34.048" v="91" actId="20577"/>
          <ac:spMkLst>
            <pc:docMk/>
            <pc:sldMk cId="805306754" sldId="256"/>
            <ac:spMk id="12" creationId="{05D181A2-69AD-CEE8-55AA-7948DEA2D0D1}"/>
          </ac:spMkLst>
        </pc:spChg>
        <pc:spChg chg="mod">
          <ac:chgData name="Liu, Shuai" userId="e9a976a6-bd03-4ae4-acfa-f6ec12b7bcb7" providerId="ADAL" clId="{AE7CB951-3FEB-41DF-A427-D9E47C44DAED}" dt="2026-04-02T15:35:11.676" v="15" actId="14100"/>
          <ac:spMkLst>
            <pc:docMk/>
            <pc:sldMk cId="805306754" sldId="256"/>
            <ac:spMk id="14" creationId="{BD8148CF-BCE0-3BC7-A474-4D3ACC655B0F}"/>
          </ac:spMkLst>
        </pc:spChg>
        <pc:spChg chg="mod ord">
          <ac:chgData name="Liu, Shuai" userId="e9a976a6-bd03-4ae4-acfa-f6ec12b7bcb7" providerId="ADAL" clId="{AE7CB951-3FEB-41DF-A427-D9E47C44DAED}" dt="2026-04-13T19:28:47.565" v="1210"/>
          <ac:spMkLst>
            <pc:docMk/>
            <pc:sldMk cId="805306754" sldId="256"/>
            <ac:spMk id="16" creationId="{1BF80FAF-76A5-68D7-4784-9F363567F840}"/>
          </ac:spMkLst>
        </pc:spChg>
        <pc:spChg chg="mod">
          <ac:chgData name="Liu, Shuai" userId="e9a976a6-bd03-4ae4-acfa-f6ec12b7bcb7" providerId="ADAL" clId="{AE7CB951-3FEB-41DF-A427-D9E47C44DAED}" dt="2026-04-02T16:36:25.418" v="1197" actId="947"/>
          <ac:spMkLst>
            <pc:docMk/>
            <pc:sldMk cId="805306754" sldId="256"/>
            <ac:spMk id="17" creationId="{04B10592-0892-C2BA-8A6C-A0C70F78CD73}"/>
          </ac:spMkLst>
        </pc:spChg>
        <pc:spChg chg="mod ord">
          <ac:chgData name="Liu, Shuai" userId="e9a976a6-bd03-4ae4-acfa-f6ec12b7bcb7" providerId="ADAL" clId="{AE7CB951-3FEB-41DF-A427-D9E47C44DAED}" dt="2026-04-13T19:28:47.565" v="1210"/>
          <ac:spMkLst>
            <pc:docMk/>
            <pc:sldMk cId="805306754" sldId="256"/>
            <ac:spMk id="18" creationId="{FDC65E6E-9D02-6345-309B-1672B419F944}"/>
          </ac:spMkLst>
        </pc:spChg>
        <pc:spChg chg="mod ord">
          <ac:chgData name="Liu, Shuai" userId="e9a976a6-bd03-4ae4-acfa-f6ec12b7bcb7" providerId="ADAL" clId="{AE7CB951-3FEB-41DF-A427-D9E47C44DAED}" dt="2026-04-13T19:28:47.565" v="1210"/>
          <ac:spMkLst>
            <pc:docMk/>
            <pc:sldMk cId="805306754" sldId="256"/>
            <ac:spMk id="19" creationId="{4BD71DA3-832F-5A6D-A1FB-35A02E87BEC8}"/>
          </ac:spMkLst>
        </pc:spChg>
        <pc:spChg chg="mod">
          <ac:chgData name="Liu, Shuai" userId="e9a976a6-bd03-4ae4-acfa-f6ec12b7bcb7" providerId="ADAL" clId="{AE7CB951-3FEB-41DF-A427-D9E47C44DAED}" dt="2026-04-02T16:12:47.252" v="715" actId="1036"/>
          <ac:spMkLst>
            <pc:docMk/>
            <pc:sldMk cId="805306754" sldId="256"/>
            <ac:spMk id="24" creationId="{06FCF7B4-6F02-8DF9-41A1-A4AD247C9F4A}"/>
          </ac:spMkLst>
        </pc:spChg>
        <pc:spChg chg="mod">
          <ac:chgData name="Liu, Shuai" userId="e9a976a6-bd03-4ae4-acfa-f6ec12b7bcb7" providerId="ADAL" clId="{AE7CB951-3FEB-41DF-A427-D9E47C44DAED}" dt="2026-04-02T15:40:04.650" v="95" actId="2711"/>
          <ac:spMkLst>
            <pc:docMk/>
            <pc:sldMk cId="805306754" sldId="256"/>
            <ac:spMk id="25" creationId="{EB55DB14-5918-2D10-FF89-93221C0AB555}"/>
          </ac:spMkLst>
        </pc:spChg>
        <pc:spChg chg="mod">
          <ac:chgData name="Liu, Shuai" userId="e9a976a6-bd03-4ae4-acfa-f6ec12b7bcb7" providerId="ADAL" clId="{AE7CB951-3FEB-41DF-A427-D9E47C44DAED}" dt="2026-04-02T15:51:09.554" v="318" actId="20577"/>
          <ac:spMkLst>
            <pc:docMk/>
            <pc:sldMk cId="805306754" sldId="256"/>
            <ac:spMk id="26" creationId="{0E4943C0-AEAF-9BF7-9D67-E424561B3E2C}"/>
          </ac:spMkLst>
        </pc:spChg>
        <pc:spChg chg="mod">
          <ac:chgData name="Liu, Shuai" userId="e9a976a6-bd03-4ae4-acfa-f6ec12b7bcb7" providerId="ADAL" clId="{AE7CB951-3FEB-41DF-A427-D9E47C44DAED}" dt="2026-04-02T16:13:15.617" v="737" actId="2711"/>
          <ac:spMkLst>
            <pc:docMk/>
            <pc:sldMk cId="805306754" sldId="256"/>
            <ac:spMk id="28" creationId="{B1828882-7B2C-347C-4324-9097E6376A17}"/>
          </ac:spMkLst>
        </pc:spChg>
        <pc:spChg chg="mod ord">
          <ac:chgData name="Liu, Shuai" userId="e9a976a6-bd03-4ae4-acfa-f6ec12b7bcb7" providerId="ADAL" clId="{AE7CB951-3FEB-41DF-A427-D9E47C44DAED}" dt="2026-04-13T19:28:47.565" v="1210"/>
          <ac:spMkLst>
            <pc:docMk/>
            <pc:sldMk cId="805306754" sldId="256"/>
            <ac:spMk id="29" creationId="{341A7D71-7956-8729-D416-25E789171BFB}"/>
          </ac:spMkLst>
        </pc:spChg>
        <pc:spChg chg="mod ord">
          <ac:chgData name="Liu, Shuai" userId="e9a976a6-bd03-4ae4-acfa-f6ec12b7bcb7" providerId="ADAL" clId="{AE7CB951-3FEB-41DF-A427-D9E47C44DAED}" dt="2026-04-13T19:28:47.565" v="1210"/>
          <ac:spMkLst>
            <pc:docMk/>
            <pc:sldMk cId="805306754" sldId="256"/>
            <ac:spMk id="30" creationId="{5E5F92F1-C898-16AF-3CDC-EF37544E9DA1}"/>
          </ac:spMkLst>
        </pc:spChg>
        <pc:spChg chg="mod ord">
          <ac:chgData name="Liu, Shuai" userId="e9a976a6-bd03-4ae4-acfa-f6ec12b7bcb7" providerId="ADAL" clId="{AE7CB951-3FEB-41DF-A427-D9E47C44DAED}" dt="2026-04-13T19:28:47.565" v="1210"/>
          <ac:spMkLst>
            <pc:docMk/>
            <pc:sldMk cId="805306754" sldId="256"/>
            <ac:spMk id="31" creationId="{22A1C979-E3FC-5393-6975-BD87940E164E}"/>
          </ac:spMkLst>
        </pc:spChg>
        <pc:spChg chg="mod ord">
          <ac:chgData name="Liu, Shuai" userId="e9a976a6-bd03-4ae4-acfa-f6ec12b7bcb7" providerId="ADAL" clId="{AE7CB951-3FEB-41DF-A427-D9E47C44DAED}" dt="2026-04-13T19:28:47.565" v="1210"/>
          <ac:spMkLst>
            <pc:docMk/>
            <pc:sldMk cId="805306754" sldId="256"/>
            <ac:spMk id="34" creationId="{B934E8F8-D3A0-703D-D68F-387834D3BB07}"/>
          </ac:spMkLst>
        </pc:spChg>
        <pc:spChg chg="mod">
          <ac:chgData name="Liu, Shuai" userId="e9a976a6-bd03-4ae4-acfa-f6ec12b7bcb7" providerId="ADAL" clId="{AE7CB951-3FEB-41DF-A427-D9E47C44DAED}" dt="2026-04-13T19:24:33.802" v="1200" actId="962"/>
          <ac:spMkLst>
            <pc:docMk/>
            <pc:sldMk cId="805306754" sldId="256"/>
            <ac:spMk id="36" creationId="{84FE6086-BFA1-E5BE-A5C4-F23A5A9118A7}"/>
          </ac:spMkLst>
        </pc:spChg>
        <pc:spChg chg="mod">
          <ac:chgData name="Liu, Shuai" userId="e9a976a6-bd03-4ae4-acfa-f6ec12b7bcb7" providerId="ADAL" clId="{AE7CB951-3FEB-41DF-A427-D9E47C44DAED}" dt="2026-04-13T19:24:33.804" v="1201" actId="962"/>
          <ac:spMkLst>
            <pc:docMk/>
            <pc:sldMk cId="805306754" sldId="256"/>
            <ac:spMk id="37" creationId="{EEF39677-BA66-DDA3-508D-4357326F7943}"/>
          </ac:spMkLst>
        </pc:spChg>
        <pc:spChg chg="mod ord">
          <ac:chgData name="Liu, Shuai" userId="e9a976a6-bd03-4ae4-acfa-f6ec12b7bcb7" providerId="ADAL" clId="{AE7CB951-3FEB-41DF-A427-D9E47C44DAED}" dt="2026-04-13T19:28:47.565" v="1210"/>
          <ac:spMkLst>
            <pc:docMk/>
            <pc:sldMk cId="805306754" sldId="256"/>
            <ac:spMk id="38" creationId="{B237B89F-9175-19F9-54D4-334FDA8926C0}"/>
          </ac:spMkLst>
        </pc:spChg>
        <pc:spChg chg="add mod">
          <ac:chgData name="Liu, Shuai" userId="e9a976a6-bd03-4ae4-acfa-f6ec12b7bcb7" providerId="ADAL" clId="{AE7CB951-3FEB-41DF-A427-D9E47C44DAED}" dt="2026-04-02T16:34:08.256" v="1158" actId="20577"/>
          <ac:spMkLst>
            <pc:docMk/>
            <pc:sldMk cId="805306754" sldId="256"/>
            <ac:spMk id="207" creationId="{2CA68FB7-B680-263D-A5B3-66311780081C}"/>
          </ac:spMkLst>
        </pc:spChg>
        <pc:spChg chg="add mod">
          <ac:chgData name="Liu, Shuai" userId="e9a976a6-bd03-4ae4-acfa-f6ec12b7bcb7" providerId="ADAL" clId="{AE7CB951-3FEB-41DF-A427-D9E47C44DAED}" dt="2026-04-02T16:35:54.224" v="1193" actId="20577"/>
          <ac:spMkLst>
            <pc:docMk/>
            <pc:sldMk cId="805306754" sldId="256"/>
            <ac:spMk id="209" creationId="{C82F3592-470A-3F55-910B-D44C87D4DFC0}"/>
          </ac:spMkLst>
        </pc:spChg>
        <pc:picChg chg="add mod">
          <ac:chgData name="Liu, Shuai" userId="e9a976a6-bd03-4ae4-acfa-f6ec12b7bcb7" providerId="ADAL" clId="{AE7CB951-3FEB-41DF-A427-D9E47C44DAED}" dt="2026-04-13T19:28:03.595" v="1209" actId="962"/>
          <ac:picMkLst>
            <pc:docMk/>
            <pc:sldMk cId="805306754" sldId="256"/>
            <ac:picMk id="2" creationId="{34559D69-D6FE-D8BC-14B6-CB34DAFC51B9}"/>
          </ac:picMkLst>
        </pc:picChg>
        <pc:picChg chg="add mod ord">
          <ac:chgData name="Liu, Shuai" userId="e9a976a6-bd03-4ae4-acfa-f6ec12b7bcb7" providerId="ADAL" clId="{AE7CB951-3FEB-41DF-A427-D9E47C44DAED}" dt="2026-04-13T19:27:26.633" v="1206" actId="962"/>
          <ac:picMkLst>
            <pc:docMk/>
            <pc:sldMk cId="805306754" sldId="256"/>
            <ac:picMk id="206" creationId="{DC8A011C-E328-C94D-0309-809F9527429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734178"/>
            <a:ext cx="26426160" cy="14325600"/>
          </a:xfrm>
        </p:spPr>
        <p:txBody>
          <a:bodyPr anchor="b"/>
          <a:lstStyle>
            <a:lvl1pPr algn="ctr">
              <a:defRPr sz="20400"/>
            </a:lvl1pPr>
          </a:lstStyle>
          <a:p>
            <a:r>
              <a:rPr lang="en-US"/>
              <a:t>Click to edit Master title style</a:t>
            </a:r>
            <a:endParaRPr lang="en-US" dirty="0"/>
          </a:p>
        </p:txBody>
      </p:sp>
      <p:sp>
        <p:nvSpPr>
          <p:cNvPr id="3" name="Subtitle 2"/>
          <p:cNvSpPr>
            <a:spLocks noGrp="1"/>
          </p:cNvSpPr>
          <p:nvPr>
            <p:ph type="subTitle" idx="1"/>
          </p:nvPr>
        </p:nvSpPr>
        <p:spPr>
          <a:xfrm>
            <a:off x="3886200" y="21612228"/>
            <a:ext cx="23317200" cy="9934572"/>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0F095-3341-934D-9B85-7929CE597140}"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226784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0F095-3341-934D-9B85-7929CE597140}"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17853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90750"/>
            <a:ext cx="6703695"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412" y="2190750"/>
            <a:ext cx="19722465" cy="34871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0F095-3341-934D-9B85-7929CE597140}"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178163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0F095-3341-934D-9B85-7929CE597140}"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54167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258437"/>
            <a:ext cx="26814780" cy="17116422"/>
          </a:xfrm>
        </p:spPr>
        <p:txBody>
          <a:bodyPr anchor="b"/>
          <a:lstStyle>
            <a:lvl1pPr>
              <a:defRPr sz="20400"/>
            </a:lvl1pPr>
          </a:lstStyle>
          <a:p>
            <a:r>
              <a:rPr lang="en-US"/>
              <a:t>Click to edit Master title style</a:t>
            </a:r>
            <a:endParaRPr lang="en-US" dirty="0"/>
          </a:p>
        </p:txBody>
      </p:sp>
      <p:sp>
        <p:nvSpPr>
          <p:cNvPr id="3" name="Text Placeholder 2"/>
          <p:cNvSpPr>
            <a:spLocks noGrp="1"/>
          </p:cNvSpPr>
          <p:nvPr>
            <p:ph type="body" idx="1"/>
          </p:nvPr>
        </p:nvSpPr>
        <p:spPr>
          <a:xfrm>
            <a:off x="2121219" y="27536787"/>
            <a:ext cx="26814780" cy="9001122"/>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60F095-3341-934D-9B85-7929CE597140}"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422925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7410" y="10953750"/>
            <a:ext cx="13213080" cy="2610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39110" y="10953750"/>
            <a:ext cx="13213080" cy="2610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0F095-3341-934D-9B85-7929CE597140}"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340567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90759"/>
            <a:ext cx="2681478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41463" y="10086978"/>
            <a:ext cx="13152356" cy="494347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4" name="Content Placeholder 3"/>
          <p:cNvSpPr>
            <a:spLocks noGrp="1"/>
          </p:cNvSpPr>
          <p:nvPr>
            <p:ph sz="half" idx="2"/>
          </p:nvPr>
        </p:nvSpPr>
        <p:spPr>
          <a:xfrm>
            <a:off x="2141463" y="15030450"/>
            <a:ext cx="13152356" cy="2210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39112" y="10086978"/>
            <a:ext cx="13217129" cy="494347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6" name="Content Placeholder 5"/>
          <p:cNvSpPr>
            <a:spLocks noGrp="1"/>
          </p:cNvSpPr>
          <p:nvPr>
            <p:ph sz="quarter" idx="4"/>
          </p:nvPr>
        </p:nvSpPr>
        <p:spPr>
          <a:xfrm>
            <a:off x="15739112" y="15030450"/>
            <a:ext cx="13217129" cy="2210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0F095-3341-934D-9B85-7929CE597140}"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206934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0F095-3341-934D-9B85-7929CE597140}"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141387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0F095-3341-934D-9B85-7929CE597140}"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344038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743200"/>
            <a:ext cx="10027205" cy="9601200"/>
          </a:xfrm>
        </p:spPr>
        <p:txBody>
          <a:bodyPr anchor="b"/>
          <a:lstStyle>
            <a:lvl1pPr>
              <a:defRPr sz="10880"/>
            </a:lvl1pPr>
          </a:lstStyle>
          <a:p>
            <a:r>
              <a:rPr lang="en-US"/>
              <a:t>Click to edit Master title style</a:t>
            </a:r>
            <a:endParaRPr lang="en-US" dirty="0"/>
          </a:p>
        </p:txBody>
      </p:sp>
      <p:sp>
        <p:nvSpPr>
          <p:cNvPr id="3" name="Content Placeholder 2"/>
          <p:cNvSpPr>
            <a:spLocks noGrp="1"/>
          </p:cNvSpPr>
          <p:nvPr>
            <p:ph idx="1"/>
          </p:nvPr>
        </p:nvSpPr>
        <p:spPr>
          <a:xfrm>
            <a:off x="13217129" y="5924559"/>
            <a:ext cx="15739110" cy="29241750"/>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41460" y="12344400"/>
            <a:ext cx="10027205" cy="22869528"/>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CF60F095-3341-934D-9B85-7929CE597140}"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98330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743200"/>
            <a:ext cx="10027205" cy="9601200"/>
          </a:xfrm>
        </p:spPr>
        <p:txBody>
          <a:bodyPr anchor="b"/>
          <a:lstStyle>
            <a:lvl1pPr>
              <a:defRPr sz="10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17129" y="5924559"/>
            <a:ext cx="15739110" cy="29241750"/>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a:t>Click icon to add picture</a:t>
            </a:r>
            <a:endParaRPr lang="en-US" dirty="0"/>
          </a:p>
        </p:txBody>
      </p:sp>
      <p:sp>
        <p:nvSpPr>
          <p:cNvPr id="4" name="Text Placeholder 3"/>
          <p:cNvSpPr>
            <a:spLocks noGrp="1"/>
          </p:cNvSpPr>
          <p:nvPr>
            <p:ph type="body" sz="half" idx="2"/>
          </p:nvPr>
        </p:nvSpPr>
        <p:spPr>
          <a:xfrm>
            <a:off x="2141460" y="12344400"/>
            <a:ext cx="10027205" cy="22869528"/>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CF60F095-3341-934D-9B85-7929CE597140}"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914B-CE6A-3F4B-B6BD-798977D5D73E}" type="slidenum">
              <a:rPr lang="en-US" smtClean="0"/>
              <a:t>‹#›</a:t>
            </a:fld>
            <a:endParaRPr lang="en-US"/>
          </a:p>
        </p:txBody>
      </p:sp>
    </p:spTree>
    <p:extLst>
      <p:ext uri="{BB962C8B-B14F-4D97-AF65-F5344CB8AC3E}">
        <p14:creationId xmlns:p14="http://schemas.microsoft.com/office/powerpoint/2010/main" val="231774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90759"/>
            <a:ext cx="2681478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410" y="10953750"/>
            <a:ext cx="26814780" cy="261080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37410" y="38138109"/>
            <a:ext cx="6995160" cy="2190750"/>
          </a:xfrm>
          <a:prstGeom prst="rect">
            <a:avLst/>
          </a:prstGeom>
        </p:spPr>
        <p:txBody>
          <a:bodyPr vert="horz" lIns="91440" tIns="45720" rIns="91440" bIns="45720" rtlCol="0" anchor="ctr"/>
          <a:lstStyle>
            <a:lvl1pPr algn="l">
              <a:defRPr sz="4080">
                <a:solidFill>
                  <a:schemeClr val="tx1">
                    <a:tint val="75000"/>
                  </a:schemeClr>
                </a:solidFill>
              </a:defRPr>
            </a:lvl1pPr>
          </a:lstStyle>
          <a:p>
            <a:fld id="{CF60F095-3341-934D-9B85-7929CE597140}" type="datetimeFigureOut">
              <a:rPr lang="en-US" smtClean="0"/>
              <a:t>4/13/2026</a:t>
            </a:fld>
            <a:endParaRPr lang="en-US"/>
          </a:p>
        </p:txBody>
      </p:sp>
      <p:sp>
        <p:nvSpPr>
          <p:cNvPr id="5" name="Footer Placeholder 4"/>
          <p:cNvSpPr>
            <a:spLocks noGrp="1"/>
          </p:cNvSpPr>
          <p:nvPr>
            <p:ph type="ftr" sz="quarter" idx="3"/>
          </p:nvPr>
        </p:nvSpPr>
        <p:spPr>
          <a:xfrm>
            <a:off x="10298430" y="38138109"/>
            <a:ext cx="10492740" cy="2190750"/>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8138109"/>
            <a:ext cx="6995160" cy="2190750"/>
          </a:xfrm>
          <a:prstGeom prst="rect">
            <a:avLst/>
          </a:prstGeom>
        </p:spPr>
        <p:txBody>
          <a:bodyPr vert="horz" lIns="91440" tIns="45720" rIns="91440" bIns="45720" rtlCol="0" anchor="ctr"/>
          <a:lstStyle>
            <a:lvl1pPr algn="r">
              <a:defRPr sz="4080">
                <a:solidFill>
                  <a:schemeClr val="tx1">
                    <a:tint val="75000"/>
                  </a:schemeClr>
                </a:solidFill>
              </a:defRPr>
            </a:lvl1pPr>
          </a:lstStyle>
          <a:p>
            <a:fld id="{4DBF914B-CE6A-3F4B-B6BD-798977D5D73E}" type="slidenum">
              <a:rPr lang="en-US" smtClean="0"/>
              <a:t>‹#›</a:t>
            </a:fld>
            <a:endParaRPr lang="en-US"/>
          </a:p>
        </p:txBody>
      </p:sp>
    </p:spTree>
    <p:extLst>
      <p:ext uri="{BB962C8B-B14F-4D97-AF65-F5344CB8AC3E}">
        <p14:creationId xmlns:p14="http://schemas.microsoft.com/office/powerpoint/2010/main" val="2637241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9AB6C7-320B-E114-74C4-2674A96E0480}"/>
              </a:ext>
              <a:ext uri="{C183D7F6-B498-43B3-948B-1728B52AA6E4}">
                <adec:decorative xmlns:adec="http://schemas.microsoft.com/office/drawing/2017/decorative" val="1"/>
              </a:ext>
            </a:extLst>
          </p:cNvPr>
          <p:cNvSpPr txBox="1"/>
          <p:nvPr/>
        </p:nvSpPr>
        <p:spPr>
          <a:xfrm>
            <a:off x="0" y="-47146"/>
            <a:ext cx="31089600" cy="5212080"/>
          </a:xfrm>
          <a:prstGeom prst="rect">
            <a:avLst/>
          </a:prstGeom>
          <a:solidFill>
            <a:srgbClr val="461D7C"/>
          </a:solidFill>
        </p:spPr>
        <p:txBody>
          <a:bodyPr wrap="square" rtlCol="0">
            <a:spAutoFit/>
          </a:bodyPr>
          <a:lstStyle/>
          <a:p>
            <a:endParaRPr lang="en-US" sz="19270" dirty="0"/>
          </a:p>
        </p:txBody>
      </p:sp>
      <p:sp>
        <p:nvSpPr>
          <p:cNvPr id="14" name="文本框 15">
            <a:extLst>
              <a:ext uri="{FF2B5EF4-FFF2-40B4-BE49-F238E27FC236}">
                <a16:creationId xmlns:a16="http://schemas.microsoft.com/office/drawing/2014/main" id="{BD8148CF-BCE0-3BC7-A474-4D3ACC655B0F}"/>
              </a:ext>
            </a:extLst>
          </p:cNvPr>
          <p:cNvSpPr txBox="1"/>
          <p:nvPr/>
        </p:nvSpPr>
        <p:spPr>
          <a:xfrm>
            <a:off x="-22835" y="533710"/>
            <a:ext cx="23308949" cy="2123658"/>
          </a:xfrm>
          <a:prstGeom prst="rect">
            <a:avLst/>
          </a:prstGeom>
          <a:noFill/>
        </p:spPr>
        <p:txBody>
          <a:bodyPr wrap="square" rtlCol="0">
            <a:spAutoFit/>
          </a:bodyPr>
          <a:lstStyle/>
          <a:p>
            <a:pPr algn="ctr" defTabSz="457200">
              <a:defRPr/>
            </a:pPr>
            <a:r>
              <a:rPr lang="en-US" sz="6600" b="1" dirty="0">
                <a:solidFill>
                  <a:schemeClr val="bg1"/>
                </a:solidFill>
                <a:latin typeface="Arial" panose="020B0604020202020204" pitchFamily="34" charset="0"/>
                <a:ea typeface="MS PGothic" pitchFamily="34" charset="-128"/>
                <a:cs typeface="Arial" panose="020B0604020202020204" pitchFamily="34" charset="0"/>
              </a:rPr>
              <a:t>Cross-population genetic analysis of the circulating proteome implicates novel proteins for Type 2 Diabetes</a:t>
            </a:r>
          </a:p>
        </p:txBody>
      </p:sp>
      <p:pic>
        <p:nvPicPr>
          <p:cNvPr id="2" name="Picture 1">
            <a:extLst>
              <a:ext uri="{FF2B5EF4-FFF2-40B4-BE49-F238E27FC236}">
                <a16:creationId xmlns:a16="http://schemas.microsoft.com/office/drawing/2014/main" id="{34559D69-D6FE-D8BC-14B6-CB34DAFC51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228096" y="598919"/>
            <a:ext cx="7650421" cy="2151682"/>
          </a:xfrm>
          <a:prstGeom prst="rect">
            <a:avLst/>
          </a:prstGeom>
        </p:spPr>
      </p:pic>
      <p:sp>
        <p:nvSpPr>
          <p:cNvPr id="7" name="TextBox 2">
            <a:extLst>
              <a:ext uri="{FF2B5EF4-FFF2-40B4-BE49-F238E27FC236}">
                <a16:creationId xmlns:a16="http://schemas.microsoft.com/office/drawing/2014/main" id="{8B8C1F5C-4976-A96A-6344-A2BE3C0F793B}"/>
              </a:ext>
            </a:extLst>
          </p:cNvPr>
          <p:cNvSpPr txBox="1">
            <a:spLocks noChangeArrowheads="1"/>
          </p:cNvSpPr>
          <p:nvPr/>
        </p:nvSpPr>
        <p:spPr bwMode="auto">
          <a:xfrm>
            <a:off x="11799" y="3218564"/>
            <a:ext cx="31029734"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a:spcAft>
                <a:spcPts val="1200"/>
              </a:spcAft>
            </a:pPr>
            <a:r>
              <a:rPr lang="en-US" sz="4000" dirty="0">
                <a:solidFill>
                  <a:schemeClr val="bg1"/>
                </a:solidFill>
                <a:latin typeface="Arial" panose="020B0604020202020204" pitchFamily="34" charset="0"/>
                <a:cs typeface="Arial" panose="020B0604020202020204" pitchFamily="34" charset="0"/>
              </a:rPr>
              <a:t>Shuai Liu</a:t>
            </a:r>
            <a:r>
              <a:rPr lang="en-US" sz="4000" baseline="30000" dirty="0">
                <a:solidFill>
                  <a:schemeClr val="bg1"/>
                </a:solidFill>
                <a:latin typeface="Arial" panose="020B0604020202020204" pitchFamily="34" charset="0"/>
                <a:cs typeface="Arial" panose="020B0604020202020204" pitchFamily="34" charset="0"/>
              </a:rPr>
              <a:t>1</a:t>
            </a:r>
            <a:r>
              <a:rPr lang="en-US" sz="4000" dirty="0">
                <a:solidFill>
                  <a:schemeClr val="bg1"/>
                </a:solidFill>
                <a:latin typeface="Arial" panose="020B0604020202020204" pitchFamily="34" charset="0"/>
                <a:cs typeface="Arial" panose="020B0604020202020204" pitchFamily="34" charset="0"/>
              </a:rPr>
              <a:t>, Jingjing Zhu</a:t>
            </a:r>
            <a:r>
              <a:rPr lang="en-US" sz="4000" baseline="30000" dirty="0">
                <a:solidFill>
                  <a:schemeClr val="bg1"/>
                </a:solidFill>
                <a:latin typeface="Arial" panose="020B0604020202020204" pitchFamily="34" charset="0"/>
                <a:cs typeface="Arial" panose="020B0604020202020204" pitchFamily="34" charset="0"/>
              </a:rPr>
              <a:t>1,2#</a:t>
            </a:r>
            <a:r>
              <a:rPr lang="en-US" sz="4000" dirty="0">
                <a:solidFill>
                  <a:schemeClr val="bg1"/>
                </a:solidFill>
                <a:latin typeface="Arial" panose="020B0604020202020204" pitchFamily="34" charset="0"/>
                <a:cs typeface="Arial" panose="020B0604020202020204" pitchFamily="34" charset="0"/>
              </a:rPr>
              <a:t>, Lang Wu</a:t>
            </a:r>
            <a:r>
              <a:rPr lang="en-US" sz="4000" baseline="30000" dirty="0">
                <a:solidFill>
                  <a:schemeClr val="bg1"/>
                </a:solidFill>
                <a:latin typeface="Arial" panose="020B0604020202020204" pitchFamily="34" charset="0"/>
                <a:cs typeface="Arial" panose="020B0604020202020204" pitchFamily="34" charset="0"/>
              </a:rPr>
              <a:t>1#</a:t>
            </a:r>
          </a:p>
          <a:p>
            <a:r>
              <a:rPr lang="en-US" sz="4000" baseline="30000" dirty="0">
                <a:solidFill>
                  <a:schemeClr val="bg1"/>
                </a:solidFill>
                <a:latin typeface="Arial" panose="020B0604020202020204" pitchFamily="34" charset="0"/>
                <a:cs typeface="Arial" panose="020B0604020202020204" pitchFamily="34" charset="0"/>
              </a:rPr>
              <a:t>1. Department of Interdisciplinary Oncology and Department of Genetics, LSU-LCMC Health Cancer Center, School of Medicine, Louisiana State University Health Sciences Center, New Orleans, LA, USA</a:t>
            </a:r>
          </a:p>
          <a:p>
            <a:r>
              <a:rPr lang="en-US" sz="4000" baseline="30000" dirty="0">
                <a:solidFill>
                  <a:schemeClr val="bg1"/>
                </a:solidFill>
                <a:latin typeface="Arial" panose="020B0604020202020204" pitchFamily="34" charset="0"/>
                <a:cs typeface="Arial" panose="020B0604020202020204" pitchFamily="34" charset="0"/>
              </a:rPr>
              <a:t>2. Bioinformatics and Genomics Core, School of Medicine, Louisiana State University Health Sciences Center, New Orleans, LA, USA</a:t>
            </a:r>
          </a:p>
          <a:p>
            <a:r>
              <a:rPr lang="en-US" sz="4000" baseline="30000" dirty="0">
                <a:solidFill>
                  <a:schemeClr val="bg1"/>
                </a:solidFill>
                <a:latin typeface="Arial" panose="020B0604020202020204" pitchFamily="34" charset="0"/>
                <a:cs typeface="Arial" panose="020B0604020202020204" pitchFamily="34" charset="0"/>
              </a:rPr>
              <a:t># co-corresponding authors</a:t>
            </a:r>
          </a:p>
        </p:txBody>
      </p:sp>
      <p:sp>
        <p:nvSpPr>
          <p:cNvPr id="6" name="Content Placeholder 21">
            <a:extLst>
              <a:ext uri="{FF2B5EF4-FFF2-40B4-BE49-F238E27FC236}">
                <a16:creationId xmlns:a16="http://schemas.microsoft.com/office/drawing/2014/main" id="{3F13277F-60CA-E35A-8DF2-33E5E2E9FC9A}"/>
              </a:ext>
            </a:extLst>
          </p:cNvPr>
          <p:cNvSpPr txBox="1">
            <a:spLocks noChangeArrowheads="1"/>
          </p:cNvSpPr>
          <p:nvPr/>
        </p:nvSpPr>
        <p:spPr bwMode="auto">
          <a:xfrm>
            <a:off x="0" y="5582498"/>
            <a:ext cx="31090235" cy="902891"/>
          </a:xfrm>
          <a:prstGeom prst="rect">
            <a:avLst/>
          </a:prstGeom>
          <a:solidFill>
            <a:srgbClr val="461D7C"/>
          </a:solidFill>
          <a:ln>
            <a:noFill/>
          </a:ln>
        </p:spPr>
        <p:txBody>
          <a:bodyPr anchor="ctr" anchorCtr="0"/>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defTabSz="457200">
              <a:spcBef>
                <a:spcPct val="20000"/>
              </a:spcBef>
              <a:defRPr/>
            </a:pPr>
            <a:r>
              <a:rPr lang="en-US" altLang="zh-CN" sz="4000" b="1" dirty="0">
                <a:solidFill>
                  <a:schemeClr val="bg1"/>
                </a:solidFill>
                <a:latin typeface="Arial" panose="020B0604020202020204" pitchFamily="34" charset="0"/>
                <a:cs typeface="Arial" panose="020B0604020202020204" pitchFamily="34" charset="0"/>
              </a:rPr>
              <a:t>INTRODUCTION</a:t>
            </a:r>
          </a:p>
        </p:txBody>
      </p:sp>
      <p:sp>
        <p:nvSpPr>
          <p:cNvPr id="12" name="TextBox 3">
            <a:extLst>
              <a:ext uri="{FF2B5EF4-FFF2-40B4-BE49-F238E27FC236}">
                <a16:creationId xmlns:a16="http://schemas.microsoft.com/office/drawing/2014/main" id="{05D181A2-69AD-CEE8-55AA-7948DEA2D0D1}"/>
              </a:ext>
            </a:extLst>
          </p:cNvPr>
          <p:cNvSpPr txBox="1"/>
          <p:nvPr/>
        </p:nvSpPr>
        <p:spPr>
          <a:xfrm>
            <a:off x="35832" y="6768685"/>
            <a:ext cx="31041532" cy="3970318"/>
          </a:xfrm>
          <a:prstGeom prst="rect">
            <a:avLst/>
          </a:prstGeom>
          <a:noFill/>
          <a:ln w="9525">
            <a:noFill/>
          </a:ln>
        </p:spPr>
        <p:txBody>
          <a:bodyPr wrap="square">
            <a:spAutoFit/>
          </a:bodyPr>
          <a:lstStyle/>
          <a:p>
            <a:pPr marL="457200" indent="-457200" algn="just">
              <a:buFont typeface="Arial" panose="020B0604020202020204" pitchFamily="34" charset="0"/>
              <a:buChar char="•"/>
            </a:pPr>
            <a:r>
              <a:rPr lang="en-US" altLang="zh-CN" sz="3600" dirty="0">
                <a:latin typeface="Arial" panose="020B0604020202020204" pitchFamily="34" charset="0"/>
                <a:ea typeface="MS PGothic" pitchFamily="34" charset="-128"/>
                <a:cs typeface="Arial" panose="020B0604020202020204" pitchFamily="34" charset="0"/>
              </a:rPr>
              <a:t>Type 2 diabetes (T2D): a noteworthy global public health concern affecting millions of individuals worldwide. </a:t>
            </a:r>
          </a:p>
          <a:p>
            <a:pPr marL="457200" indent="-457200" algn="just">
              <a:buFont typeface="Arial" panose="020B0604020202020204" pitchFamily="34" charset="0"/>
              <a:buChar char="•"/>
            </a:pPr>
            <a:r>
              <a:rPr lang="en-US" altLang="zh-CN" sz="3600" dirty="0">
                <a:latin typeface="Arial" panose="020B0604020202020204" pitchFamily="34" charset="0"/>
                <a:ea typeface="MS PGothic" pitchFamily="34" charset="-128"/>
                <a:cs typeface="Arial" panose="020B0604020202020204" pitchFamily="34" charset="0"/>
              </a:rPr>
              <a:t>Several proteins have been reported to be associated with T2D risk for their measured abundances in blood, such as Mannan-binding lectin serine peptidase (MASP), adiponectin, gelsolin, and WFIKKN2.</a:t>
            </a:r>
          </a:p>
          <a:p>
            <a:pPr marL="457200" indent="-457200" algn="just">
              <a:buFont typeface="Arial" panose="020B0604020202020204" pitchFamily="34" charset="0"/>
              <a:buChar char="•"/>
            </a:pPr>
            <a:r>
              <a:rPr lang="en-US" altLang="zh-CN" sz="3600" dirty="0">
                <a:latin typeface="Arial" panose="020B0604020202020204" pitchFamily="34" charset="0"/>
                <a:ea typeface="MS PGothic" pitchFamily="34" charset="-128"/>
                <a:cs typeface="Arial" panose="020B0604020202020204" pitchFamily="34" charset="0"/>
              </a:rPr>
              <a:t>Existing epidemiologic studies on T2D risk associated protein biomarkers are limited by relatively small sample sizes and potential selection bias, uncontrolled confounding, and reverse causation, which are commonly encountered in conventional epidemiological studies. </a:t>
            </a:r>
          </a:p>
          <a:p>
            <a:pPr marL="457200" indent="-457200" algn="just">
              <a:buFont typeface="Arial" panose="020B0604020202020204" pitchFamily="34" charset="0"/>
              <a:buChar char="•"/>
            </a:pPr>
            <a:r>
              <a:rPr lang="en-US" sz="3600" dirty="0">
                <a:latin typeface="Arial" panose="020B0604020202020204" pitchFamily="34" charset="0"/>
                <a:ea typeface="MS PGothic" pitchFamily="34" charset="-128"/>
                <a:cs typeface="Arial" panose="020B0604020202020204" pitchFamily="34" charset="0"/>
              </a:rPr>
              <a:t>Most previous T2D GWAS studies were focused on Non-Hispanic White individuals, which provided limited insights into its genetic basis in non-European individuals. </a:t>
            </a:r>
          </a:p>
        </p:txBody>
      </p:sp>
      <p:sp>
        <p:nvSpPr>
          <p:cNvPr id="25" name="Content Placeholder 21">
            <a:extLst>
              <a:ext uri="{FF2B5EF4-FFF2-40B4-BE49-F238E27FC236}">
                <a16:creationId xmlns:a16="http://schemas.microsoft.com/office/drawing/2014/main" id="{EB55DB14-5918-2D10-FF89-93221C0AB555}"/>
              </a:ext>
            </a:extLst>
          </p:cNvPr>
          <p:cNvSpPr txBox="1">
            <a:spLocks noChangeArrowheads="1"/>
          </p:cNvSpPr>
          <p:nvPr/>
        </p:nvSpPr>
        <p:spPr bwMode="auto">
          <a:xfrm>
            <a:off x="0" y="10870884"/>
            <a:ext cx="31090234" cy="914400"/>
          </a:xfrm>
          <a:prstGeom prst="rect">
            <a:avLst/>
          </a:prstGeom>
          <a:solidFill>
            <a:srgbClr val="461D7C"/>
          </a:solidFill>
          <a:ln>
            <a:noFill/>
          </a:ln>
        </p:spPr>
        <p:txBody>
          <a:bodyPr anchor="ctr" anchorCtr="0"/>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defTabSz="457200">
              <a:spcBef>
                <a:spcPct val="20000"/>
              </a:spcBef>
              <a:defRPr/>
            </a:pPr>
            <a:r>
              <a:rPr lang="en-US" altLang="zh-CN" sz="4000" b="1" dirty="0">
                <a:solidFill>
                  <a:schemeClr val="bg1"/>
                </a:solidFill>
                <a:latin typeface="Arial" panose="020B0604020202020204" pitchFamily="34" charset="0"/>
                <a:cs typeface="Arial" panose="020B0604020202020204" pitchFamily="34" charset="0"/>
              </a:rPr>
              <a:t>OBJECTIVE</a:t>
            </a:r>
          </a:p>
        </p:txBody>
      </p:sp>
      <p:sp>
        <p:nvSpPr>
          <p:cNvPr id="26" name="TextBox 3">
            <a:extLst>
              <a:ext uri="{FF2B5EF4-FFF2-40B4-BE49-F238E27FC236}">
                <a16:creationId xmlns:a16="http://schemas.microsoft.com/office/drawing/2014/main" id="{0E4943C0-AEAF-9BF7-9D67-E424561B3E2C}"/>
              </a:ext>
            </a:extLst>
          </p:cNvPr>
          <p:cNvSpPr txBox="1"/>
          <p:nvPr/>
        </p:nvSpPr>
        <p:spPr>
          <a:xfrm>
            <a:off x="0" y="11958317"/>
            <a:ext cx="30899611" cy="1200329"/>
          </a:xfrm>
          <a:prstGeom prst="rect">
            <a:avLst/>
          </a:prstGeom>
          <a:noFill/>
          <a:ln w="9525">
            <a:noFill/>
          </a:ln>
        </p:spPr>
        <p:txBody>
          <a:bodyPr wrap="square">
            <a:spAutoFit/>
          </a:bodyPr>
          <a:lstStyle/>
          <a:p>
            <a:pPr marL="457200" indent="-457200" algn="just">
              <a:buFont typeface="Arial" panose="020B0604020202020204" pitchFamily="34" charset="0"/>
              <a:buChar char="•"/>
            </a:pPr>
            <a:r>
              <a:rPr lang="en-US" altLang="zh-CN" sz="3600" dirty="0">
                <a:latin typeface="Arial" panose="020B0604020202020204" pitchFamily="34" charset="0"/>
                <a:ea typeface="MS PGothic" pitchFamily="34" charset="-128"/>
                <a:cs typeface="Arial" panose="020B0604020202020204" pitchFamily="34" charset="0"/>
              </a:rPr>
              <a:t>Identify novel circulating proteins with genetically regulated expression in blood to be associated with T2D risk in African, Asian, European, and Hispanic/Latino populations</a:t>
            </a:r>
          </a:p>
        </p:txBody>
      </p:sp>
      <p:sp>
        <p:nvSpPr>
          <p:cNvPr id="8" name="Content Placeholder 21">
            <a:extLst>
              <a:ext uri="{FF2B5EF4-FFF2-40B4-BE49-F238E27FC236}">
                <a16:creationId xmlns:a16="http://schemas.microsoft.com/office/drawing/2014/main" id="{234AFF54-BD33-4C32-90FF-710B5E3CA0C4}"/>
              </a:ext>
            </a:extLst>
          </p:cNvPr>
          <p:cNvSpPr txBox="1">
            <a:spLocks noChangeArrowheads="1"/>
          </p:cNvSpPr>
          <p:nvPr/>
        </p:nvSpPr>
        <p:spPr bwMode="auto">
          <a:xfrm>
            <a:off x="0" y="13258097"/>
            <a:ext cx="31090234" cy="914400"/>
          </a:xfrm>
          <a:prstGeom prst="rect">
            <a:avLst/>
          </a:prstGeom>
          <a:solidFill>
            <a:srgbClr val="461D7C"/>
          </a:solidFill>
          <a:ln>
            <a:noFill/>
          </a:ln>
        </p:spPr>
        <p:txBody>
          <a:bodyPr anchor="ctr" anchorCtr="0"/>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defTabSz="457200">
              <a:spcBef>
                <a:spcPct val="20000"/>
              </a:spcBef>
              <a:defRPr/>
            </a:pPr>
            <a:r>
              <a:rPr lang="en-US" altLang="zh-CN" sz="4000" b="1" dirty="0">
                <a:solidFill>
                  <a:schemeClr val="bg1"/>
                </a:solidFill>
                <a:latin typeface="Arial" panose="020B0604020202020204" pitchFamily="34" charset="0"/>
                <a:cs typeface="Arial" panose="020B0604020202020204" pitchFamily="34" charset="0"/>
              </a:rPr>
              <a:t>METHODS</a:t>
            </a:r>
          </a:p>
        </p:txBody>
      </p:sp>
      <p:sp>
        <p:nvSpPr>
          <p:cNvPr id="16" name="TextBox 3">
            <a:extLst>
              <a:ext uri="{FF2B5EF4-FFF2-40B4-BE49-F238E27FC236}">
                <a16:creationId xmlns:a16="http://schemas.microsoft.com/office/drawing/2014/main" id="{1BF80FAF-76A5-68D7-4784-9F363567F840}"/>
              </a:ext>
            </a:extLst>
          </p:cNvPr>
          <p:cNvSpPr txBox="1">
            <a:spLocks noChangeArrowheads="1"/>
          </p:cNvSpPr>
          <p:nvPr/>
        </p:nvSpPr>
        <p:spPr bwMode="auto">
          <a:xfrm>
            <a:off x="465582" y="14431461"/>
            <a:ext cx="29873742" cy="2862322"/>
          </a:xfrm>
          <a:prstGeom prst="rect">
            <a:avLst/>
          </a:prstGeom>
          <a:noFill/>
          <a:ln w="25400">
            <a:solidFill>
              <a:srgbClr val="461D7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3600" dirty="0">
                <a:latin typeface="Arial" panose="020B0604020202020204" pitchFamily="34" charset="0"/>
                <a:cs typeface="Arial" panose="020B0604020202020204" pitchFamily="34" charset="0"/>
              </a:rPr>
              <a:t>Protein genetic prediction model building for each population of interest using </a:t>
            </a:r>
            <a:r>
              <a:rPr lang="en-US" altLang="en-US" sz="3600" i="1" dirty="0">
                <a:latin typeface="Arial" panose="020B0604020202020204" pitchFamily="34" charset="0"/>
                <a:cs typeface="Arial" panose="020B0604020202020204" pitchFamily="34" charset="0"/>
              </a:rPr>
              <a:t>cis</a:t>
            </a:r>
            <a:r>
              <a:rPr lang="en-US" altLang="en-US" sz="3600" dirty="0">
                <a:latin typeface="Arial" panose="020B0604020202020204" pitchFamily="34" charset="0"/>
                <a:cs typeface="Arial" panose="020B0604020202020204" pitchFamily="34" charset="0"/>
              </a:rPr>
              <a:t>- and </a:t>
            </a:r>
            <a:r>
              <a:rPr lang="en-US" altLang="en-US" sz="3600" i="1" dirty="0">
                <a:latin typeface="Arial" panose="020B0604020202020204" pitchFamily="34" charset="0"/>
                <a:cs typeface="Arial" panose="020B0604020202020204" pitchFamily="34" charset="0"/>
              </a:rPr>
              <a:t>trans</a:t>
            </a:r>
            <a:r>
              <a:rPr lang="en-US" altLang="en-US" sz="3600" dirty="0">
                <a:latin typeface="Arial" panose="020B0604020202020204" pitchFamily="34" charset="0"/>
                <a:cs typeface="Arial" panose="020B0604020202020204" pitchFamily="34" charset="0"/>
              </a:rPr>
              <a:t>- SNPs with adjustment for site, age, sex, body mass index, smoking status, pack-years of cigarette smoking, and the top ten principal components</a:t>
            </a:r>
          </a:p>
          <a:p>
            <a:pPr algn="ctr">
              <a:spcBef>
                <a:spcPct val="0"/>
              </a:spcBef>
              <a:buNone/>
              <a:defRPr/>
            </a:pPr>
            <a:r>
              <a:rPr lang="en-US" altLang="en-US" sz="3600" dirty="0">
                <a:latin typeface="Arial" panose="020B0604020202020204" pitchFamily="34" charset="0"/>
                <a:cs typeface="Arial" panose="020B0604020202020204" pitchFamily="34" charset="0"/>
              </a:rPr>
              <a:t>Multi-Ethnic Study of Atherosclerosis (MESA) cohort</a:t>
            </a:r>
            <a:r>
              <a:rPr lang="en-US" altLang="en-US" sz="3600" baseline="30000" dirty="0">
                <a:latin typeface="Arial" panose="020B0604020202020204" pitchFamily="34" charset="0"/>
                <a:cs typeface="Arial" panose="020B0604020202020204" pitchFamily="34" charset="0"/>
              </a:rPr>
              <a:t>1</a:t>
            </a:r>
            <a:r>
              <a:rPr lang="en-US" alt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902 African subjects, 407 Asian subjects, 1,839 European subjects, and 829 Hispanic/Latino subjects, </a:t>
            </a:r>
            <a:r>
              <a:rPr lang="en-US" altLang="en-US" sz="3600" dirty="0">
                <a:latin typeface="Arial" panose="020B0604020202020204" pitchFamily="34" charset="0"/>
                <a:cs typeface="Arial" panose="020B0604020202020204" pitchFamily="34" charset="0"/>
              </a:rPr>
              <a:t>with interval validation</a:t>
            </a:r>
          </a:p>
          <a:p>
            <a:pPr algn="ctr" eaLnBrk="1" hangingPunct="1">
              <a:spcBef>
                <a:spcPct val="0"/>
              </a:spcBef>
              <a:buFontTx/>
              <a:buNone/>
              <a:defRPr/>
            </a:pPr>
            <a:r>
              <a:rPr lang="en-US" altLang="en-US" sz="3600" dirty="0">
                <a:latin typeface="Arial" panose="020B0604020202020204" pitchFamily="34" charset="0"/>
                <a:cs typeface="Arial" panose="020B0604020202020204" pitchFamily="34" charset="0"/>
              </a:rPr>
              <a:t>models with internal performance </a:t>
            </a:r>
            <a:r>
              <a:rPr lang="en-US" sz="3600" dirty="0">
                <a:latin typeface="Arial" panose="020B0604020202020204" pitchFamily="34" charset="0"/>
                <a:ea typeface="SimSun" panose="02010600030101010101" pitchFamily="2" charset="-122"/>
                <a:cs typeface="Arial" panose="020B0604020202020204" pitchFamily="34" charset="0"/>
              </a:rPr>
              <a:t>R</a:t>
            </a:r>
            <a:r>
              <a:rPr lang="en-US" sz="3600" baseline="30000" dirty="0">
                <a:latin typeface="Arial" panose="020B0604020202020204" pitchFamily="34" charset="0"/>
                <a:ea typeface="SimSun" panose="02010600030101010101" pitchFamily="2" charset="-122"/>
                <a:cs typeface="Arial" panose="020B0604020202020204" pitchFamily="34" charset="0"/>
              </a:rPr>
              <a:t>2 </a:t>
            </a:r>
            <a:r>
              <a:rPr lang="en-US" sz="3600" dirty="0">
                <a:latin typeface="Arial" panose="020B0604020202020204" pitchFamily="34" charset="0"/>
                <a:ea typeface="SimSun" panose="02010600030101010101" pitchFamily="2" charset="-122"/>
                <a:cs typeface="Arial" panose="020B0604020202020204" pitchFamily="34" charset="0"/>
              </a:rPr>
              <a:t>≥ 0.01 were selected for the disease association analyses</a:t>
            </a:r>
            <a:endParaRPr lang="en-US" altLang="en-US" sz="3600" dirty="0">
              <a:latin typeface="Arial" panose="020B0604020202020204" pitchFamily="34" charset="0"/>
              <a:cs typeface="Arial" panose="020B0604020202020204" pitchFamily="34" charset="0"/>
            </a:endParaRPr>
          </a:p>
        </p:txBody>
      </p:sp>
      <p:sp>
        <p:nvSpPr>
          <p:cNvPr id="18" name="Down Arrow 17">
            <a:extLst>
              <a:ext uri="{FF2B5EF4-FFF2-40B4-BE49-F238E27FC236}">
                <a16:creationId xmlns:a16="http://schemas.microsoft.com/office/drawing/2014/main" id="{FDC65E6E-9D02-6345-309B-1672B419F944}"/>
              </a:ext>
              <a:ext uri="{C183D7F6-B498-43B3-948B-1728B52AA6E4}">
                <adec:decorative xmlns:adec="http://schemas.microsoft.com/office/drawing/2017/decorative" val="1"/>
              </a:ext>
            </a:extLst>
          </p:cNvPr>
          <p:cNvSpPr/>
          <p:nvPr/>
        </p:nvSpPr>
        <p:spPr>
          <a:xfrm flipH="1">
            <a:off x="15131677" y="17362970"/>
            <a:ext cx="869528" cy="726256"/>
          </a:xfrm>
          <a:prstGeom prst="downArrow">
            <a:avLst/>
          </a:prstGeom>
          <a:solidFill>
            <a:srgbClr val="461D7C"/>
          </a:solidFill>
          <a:ln w="63500">
            <a:solidFill>
              <a:srgbClr val="461D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a:defRPr/>
            </a:pPr>
            <a:endParaRPr lang="en-US" altLang="en-US" sz="3200">
              <a:solidFill>
                <a:schemeClr val="bg1">
                  <a:lumMod val="65000"/>
                </a:schemeClr>
              </a:solidFill>
              <a:latin typeface="Calibri" pitchFamily="34" charset="0"/>
            </a:endParaRPr>
          </a:p>
        </p:txBody>
      </p:sp>
      <p:sp>
        <p:nvSpPr>
          <p:cNvPr id="19" name="TextBox 7">
            <a:extLst>
              <a:ext uri="{FF2B5EF4-FFF2-40B4-BE49-F238E27FC236}">
                <a16:creationId xmlns:a16="http://schemas.microsoft.com/office/drawing/2014/main" id="{4BD71DA3-832F-5A6D-A1FB-35A02E87BEC8}"/>
              </a:ext>
            </a:extLst>
          </p:cNvPr>
          <p:cNvSpPr txBox="1">
            <a:spLocks noChangeArrowheads="1"/>
          </p:cNvSpPr>
          <p:nvPr/>
        </p:nvSpPr>
        <p:spPr bwMode="auto">
          <a:xfrm>
            <a:off x="7730133" y="18193904"/>
            <a:ext cx="15439343" cy="646331"/>
          </a:xfrm>
          <a:prstGeom prst="rect">
            <a:avLst/>
          </a:prstGeom>
          <a:noFill/>
          <a:ln w="25400">
            <a:solidFill>
              <a:srgbClr val="461D7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3600" dirty="0">
                <a:latin typeface="Arial" panose="020B0604020202020204" pitchFamily="34" charset="0"/>
                <a:cs typeface="Arial" panose="020B0604020202020204" pitchFamily="34" charset="0"/>
              </a:rPr>
              <a:t>External validation for European models (INTERVAL cohort, N = 3,301)</a:t>
            </a:r>
          </a:p>
        </p:txBody>
      </p:sp>
      <p:sp>
        <p:nvSpPr>
          <p:cNvPr id="36" name="Down Arrow 35">
            <a:extLst>
              <a:ext uri="{FF2B5EF4-FFF2-40B4-BE49-F238E27FC236}">
                <a16:creationId xmlns:a16="http://schemas.microsoft.com/office/drawing/2014/main" id="{84FE6086-BFA1-E5BE-A5C4-F23A5A9118A7}"/>
              </a:ext>
              <a:ext uri="{C183D7F6-B498-43B3-948B-1728B52AA6E4}">
                <adec:decorative xmlns:adec="http://schemas.microsoft.com/office/drawing/2017/decorative" val="1"/>
              </a:ext>
            </a:extLst>
          </p:cNvPr>
          <p:cNvSpPr/>
          <p:nvPr/>
        </p:nvSpPr>
        <p:spPr>
          <a:xfrm flipH="1">
            <a:off x="15133410" y="18947354"/>
            <a:ext cx="869528" cy="726256"/>
          </a:xfrm>
          <a:prstGeom prst="downArrow">
            <a:avLst/>
          </a:prstGeom>
          <a:solidFill>
            <a:srgbClr val="461D7C"/>
          </a:solidFill>
          <a:ln w="63500">
            <a:solidFill>
              <a:srgbClr val="461D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a:defRPr/>
            </a:pPr>
            <a:endParaRPr lang="en-US" altLang="en-US" sz="3200">
              <a:solidFill>
                <a:schemeClr val="bg1">
                  <a:lumMod val="65000"/>
                </a:schemeClr>
              </a:solidFill>
              <a:latin typeface="Calibri" pitchFamily="34" charset="0"/>
            </a:endParaRPr>
          </a:p>
        </p:txBody>
      </p:sp>
      <p:sp>
        <p:nvSpPr>
          <p:cNvPr id="17" name="TextBox 7">
            <a:extLst>
              <a:ext uri="{FF2B5EF4-FFF2-40B4-BE49-F238E27FC236}">
                <a16:creationId xmlns:a16="http://schemas.microsoft.com/office/drawing/2014/main" id="{04B10592-0892-C2BA-8A6C-A0C70F78CD73}"/>
              </a:ext>
            </a:extLst>
          </p:cNvPr>
          <p:cNvSpPr txBox="1">
            <a:spLocks noChangeArrowheads="1"/>
          </p:cNvSpPr>
          <p:nvPr/>
        </p:nvSpPr>
        <p:spPr bwMode="auto">
          <a:xfrm>
            <a:off x="465581" y="19746050"/>
            <a:ext cx="30069011" cy="2308324"/>
          </a:xfrm>
          <a:prstGeom prst="rect">
            <a:avLst/>
          </a:prstGeom>
          <a:noFill/>
          <a:ln w="25400">
            <a:solidFill>
              <a:srgbClr val="461D7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sz="3600" dirty="0">
                <a:latin typeface="Arial" panose="020B0604020202020204" pitchFamily="34" charset="0"/>
                <a:ea typeface="SimSun" panose="02010600030101010101" pitchFamily="2" charset="-122"/>
                <a:cs typeface="Arial" panose="020B0604020202020204" pitchFamily="34" charset="0"/>
              </a:rPr>
              <a:t>Assess </a:t>
            </a:r>
            <a:r>
              <a:rPr lang="en-US" altLang="en-US" sz="3600" dirty="0">
                <a:latin typeface="Arial" panose="020B0604020202020204" pitchFamily="34" charset="0"/>
                <a:cs typeface="Arial" panose="020B0604020202020204" pitchFamily="34" charset="0"/>
              </a:rPr>
              <a:t>associations </a:t>
            </a:r>
            <a:r>
              <a:rPr lang="en-US" sz="3600" dirty="0">
                <a:latin typeface="Arial" panose="020B0604020202020204" pitchFamily="34" charset="0"/>
                <a:ea typeface="SimSun" panose="02010600030101010101" pitchFamily="2" charset="-122"/>
                <a:cs typeface="Arial" panose="020B0604020202020204" pitchFamily="34" charset="0"/>
              </a:rPr>
              <a:t>between</a:t>
            </a:r>
            <a:r>
              <a:rPr lang="en-US" altLang="en-US" sz="3600" dirty="0">
                <a:latin typeface="Arial" panose="020B0604020202020204" pitchFamily="34" charset="0"/>
                <a:cs typeface="Arial" panose="020B0604020202020204" pitchFamily="34" charset="0"/>
              </a:rPr>
              <a:t> </a:t>
            </a:r>
            <a:r>
              <a:rPr lang="en-US" sz="3600" dirty="0">
                <a:latin typeface="Arial" panose="020B0604020202020204" pitchFamily="34" charset="0"/>
                <a:ea typeface="SimSun" panose="02010600030101010101" pitchFamily="2" charset="-122"/>
                <a:cs typeface="Arial" panose="020B0604020202020204" pitchFamily="34" charset="0"/>
              </a:rPr>
              <a:t>genetically </a:t>
            </a:r>
            <a:r>
              <a:rPr lang="en-US" altLang="en-US" sz="3600" dirty="0">
                <a:latin typeface="Arial" panose="020B0604020202020204" pitchFamily="34" charset="0"/>
                <a:cs typeface="Arial" panose="020B0604020202020204" pitchFamily="34" charset="0"/>
              </a:rPr>
              <a:t>predicted protein levels and T2D risk using </a:t>
            </a:r>
          </a:p>
          <a:p>
            <a:pPr algn="ctr">
              <a:spcBef>
                <a:spcPct val="0"/>
              </a:spcBef>
              <a:buNone/>
            </a:pPr>
            <a:r>
              <a:rPr lang="en-US" altLang="en-US" sz="3600" dirty="0">
                <a:latin typeface="Arial" panose="020B0604020202020204" pitchFamily="34" charset="0"/>
                <a:cs typeface="Arial" panose="020B0604020202020204" pitchFamily="34" charset="0"/>
              </a:rPr>
              <a:t>most comprehensive population-stratified T2D GWAS summary statistics </a:t>
            </a:r>
            <a:r>
              <a:rPr lang="en-US" altLang="en-US" sz="3600" baseline="30000" dirty="0">
                <a:latin typeface="Arial" panose="020B0604020202020204" pitchFamily="34" charset="0"/>
                <a:cs typeface="Arial" panose="020B0604020202020204" pitchFamily="34" charset="0"/>
              </a:rPr>
              <a:t>2</a:t>
            </a:r>
          </a:p>
          <a:p>
            <a:pPr algn="ctr">
              <a:spcBef>
                <a:spcPct val="0"/>
              </a:spcBef>
              <a:buNone/>
            </a:pPr>
            <a:r>
              <a:rPr lang="en-US" sz="3600" dirty="0">
                <a:latin typeface="Arial" panose="020B0604020202020204" pitchFamily="34" charset="0"/>
                <a:ea typeface="Times New Roman" panose="02020603050405020304" pitchFamily="18" charset="0"/>
                <a:cs typeface="Arial" panose="020B0604020202020204" pitchFamily="34" charset="0"/>
              </a:rPr>
              <a:t>African population: 50,251 cases and 103,909 controls; Asian population: 88,109 cases and 339,395 controls;</a:t>
            </a:r>
          </a:p>
          <a:p>
            <a:pPr algn="ctr">
              <a:spcBef>
                <a:spcPct val="0"/>
              </a:spcBef>
              <a:buNone/>
            </a:pPr>
            <a:r>
              <a:rPr lang="en-US" sz="3600" dirty="0">
                <a:latin typeface="Arial" panose="020B0604020202020204" pitchFamily="34" charset="0"/>
                <a:ea typeface="Times New Roman" panose="02020603050405020304" pitchFamily="18" charset="0"/>
                <a:cs typeface="Arial" panose="020B0604020202020204" pitchFamily="34" charset="0"/>
              </a:rPr>
              <a:t>European population: 242,283 cases and 1,569,734 controls; Hispanic/Latino population: 29,375 cases and 59,368 controls</a:t>
            </a:r>
            <a:endParaRPr lang="en-US" altLang="en-US" sz="3600" dirty="0">
              <a:latin typeface="Arial" panose="020B0604020202020204" pitchFamily="34" charset="0"/>
              <a:cs typeface="Arial" panose="020B0604020202020204" pitchFamily="34" charset="0"/>
            </a:endParaRPr>
          </a:p>
        </p:txBody>
      </p:sp>
      <p:sp>
        <p:nvSpPr>
          <p:cNvPr id="37" name="Down Arrow 36">
            <a:extLst>
              <a:ext uri="{FF2B5EF4-FFF2-40B4-BE49-F238E27FC236}">
                <a16:creationId xmlns:a16="http://schemas.microsoft.com/office/drawing/2014/main" id="{EEF39677-BA66-DDA3-508D-4357326F7943}"/>
              </a:ext>
              <a:ext uri="{C183D7F6-B498-43B3-948B-1728B52AA6E4}">
                <adec:decorative xmlns:adec="http://schemas.microsoft.com/office/drawing/2017/decorative" val="1"/>
              </a:ext>
            </a:extLst>
          </p:cNvPr>
          <p:cNvSpPr/>
          <p:nvPr/>
        </p:nvSpPr>
        <p:spPr>
          <a:xfrm flipH="1">
            <a:off x="15131677" y="22187406"/>
            <a:ext cx="869528" cy="726256"/>
          </a:xfrm>
          <a:prstGeom prst="downArrow">
            <a:avLst/>
          </a:prstGeom>
          <a:solidFill>
            <a:srgbClr val="461D7C"/>
          </a:solidFill>
          <a:ln w="63500">
            <a:solidFill>
              <a:srgbClr val="461D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a:defRPr/>
            </a:pPr>
            <a:endParaRPr lang="en-US" altLang="en-US" sz="3200">
              <a:solidFill>
                <a:schemeClr val="bg1">
                  <a:lumMod val="65000"/>
                </a:schemeClr>
              </a:solidFill>
              <a:latin typeface="Calibri" pitchFamily="34" charset="0"/>
            </a:endParaRPr>
          </a:p>
        </p:txBody>
      </p:sp>
      <p:sp>
        <p:nvSpPr>
          <p:cNvPr id="24" name="TextBox 7">
            <a:extLst>
              <a:ext uri="{FF2B5EF4-FFF2-40B4-BE49-F238E27FC236}">
                <a16:creationId xmlns:a16="http://schemas.microsoft.com/office/drawing/2014/main" id="{06FCF7B4-6F02-8DF9-41A1-A4AD247C9F4A}"/>
              </a:ext>
            </a:extLst>
          </p:cNvPr>
          <p:cNvSpPr txBox="1">
            <a:spLocks noChangeArrowheads="1"/>
          </p:cNvSpPr>
          <p:nvPr/>
        </p:nvSpPr>
        <p:spPr bwMode="auto">
          <a:xfrm>
            <a:off x="7730134" y="23024257"/>
            <a:ext cx="15439342" cy="646331"/>
          </a:xfrm>
          <a:prstGeom prst="rect">
            <a:avLst/>
          </a:prstGeom>
          <a:noFill/>
          <a:ln w="25400">
            <a:solidFill>
              <a:srgbClr val="461D7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3600" dirty="0">
                <a:latin typeface="Arial" panose="020B0604020202020204" pitchFamily="34" charset="0"/>
                <a:cs typeface="Arial" panose="020B0604020202020204" pitchFamily="34" charset="0"/>
              </a:rPr>
              <a:t>Meta-analysis for the cross-population associated proteins</a:t>
            </a:r>
          </a:p>
        </p:txBody>
      </p:sp>
      <p:sp>
        <p:nvSpPr>
          <p:cNvPr id="38" name="Down Arrow 37">
            <a:extLst>
              <a:ext uri="{FF2B5EF4-FFF2-40B4-BE49-F238E27FC236}">
                <a16:creationId xmlns:a16="http://schemas.microsoft.com/office/drawing/2014/main" id="{B237B89F-9175-19F9-54D4-334FDA8926C0}"/>
              </a:ext>
              <a:ext uri="{C183D7F6-B498-43B3-948B-1728B52AA6E4}">
                <adec:decorative xmlns:adec="http://schemas.microsoft.com/office/drawing/2017/decorative" val="1"/>
              </a:ext>
            </a:extLst>
          </p:cNvPr>
          <p:cNvSpPr/>
          <p:nvPr/>
        </p:nvSpPr>
        <p:spPr>
          <a:xfrm flipH="1">
            <a:off x="15131677" y="23810680"/>
            <a:ext cx="869528" cy="726256"/>
          </a:xfrm>
          <a:prstGeom prst="downArrow">
            <a:avLst/>
          </a:prstGeom>
          <a:solidFill>
            <a:srgbClr val="461D7C"/>
          </a:solidFill>
          <a:ln w="63500">
            <a:solidFill>
              <a:srgbClr val="461D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a:defRPr/>
            </a:pPr>
            <a:endParaRPr lang="en-US" altLang="en-US" sz="3200">
              <a:solidFill>
                <a:schemeClr val="bg1">
                  <a:lumMod val="65000"/>
                </a:schemeClr>
              </a:solidFill>
              <a:latin typeface="Calibri" pitchFamily="34" charset="0"/>
            </a:endParaRPr>
          </a:p>
        </p:txBody>
      </p:sp>
      <p:sp>
        <p:nvSpPr>
          <p:cNvPr id="34" name="TextBox 7">
            <a:extLst>
              <a:ext uri="{FF2B5EF4-FFF2-40B4-BE49-F238E27FC236}">
                <a16:creationId xmlns:a16="http://schemas.microsoft.com/office/drawing/2014/main" id="{B934E8F8-D3A0-703D-D68F-387834D3BB07}"/>
              </a:ext>
            </a:extLst>
          </p:cNvPr>
          <p:cNvSpPr txBox="1">
            <a:spLocks noChangeArrowheads="1"/>
          </p:cNvSpPr>
          <p:nvPr/>
        </p:nvSpPr>
        <p:spPr bwMode="auto">
          <a:xfrm>
            <a:off x="465581" y="24671460"/>
            <a:ext cx="30412935" cy="1754326"/>
          </a:xfrm>
          <a:prstGeom prst="rect">
            <a:avLst/>
          </a:prstGeom>
          <a:noFill/>
          <a:ln w="25400">
            <a:solidFill>
              <a:srgbClr val="461D7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3600" dirty="0">
                <a:latin typeface="Arial" panose="020B0604020202020204" pitchFamily="34" charset="0"/>
                <a:cs typeface="Arial" panose="020B0604020202020204" pitchFamily="34" charset="0"/>
              </a:rPr>
              <a:t>Robustness analysis using two-stage constrained maximum likelihood (2ScML) method and Summary-data-based Mendelian Randomization (SMR)</a:t>
            </a:r>
          </a:p>
          <a:p>
            <a:pPr algn="ctr">
              <a:spcBef>
                <a:spcPct val="0"/>
              </a:spcBef>
              <a:buNone/>
            </a:pPr>
            <a:r>
              <a:rPr lang="en-US" altLang="en-US" sz="3600" dirty="0">
                <a:latin typeface="Arial" panose="020B0604020202020204" pitchFamily="34" charset="0"/>
                <a:cs typeface="Arial" panose="020B0604020202020204" pitchFamily="34" charset="0"/>
              </a:rPr>
              <a:t>Protein </a:t>
            </a:r>
            <a:r>
              <a:rPr lang="en-US" altLang="en-US" sz="3600" dirty="0" err="1">
                <a:latin typeface="Arial" panose="020B0604020202020204" pitchFamily="34" charset="0"/>
                <a:cs typeface="Arial" panose="020B0604020202020204" pitchFamily="34" charset="0"/>
              </a:rPr>
              <a:t>Protein</a:t>
            </a:r>
            <a:r>
              <a:rPr lang="en-US" altLang="en-US" sz="3600" dirty="0">
                <a:latin typeface="Arial" panose="020B0604020202020204" pitchFamily="34" charset="0"/>
                <a:cs typeface="Arial" panose="020B0604020202020204" pitchFamily="34" charset="0"/>
              </a:rPr>
              <a:t> Interaction (PPI); Ingenuity Pathway Analysis (IPA); </a:t>
            </a:r>
          </a:p>
          <a:p>
            <a:pPr algn="ctr">
              <a:spcBef>
                <a:spcPct val="0"/>
              </a:spcBef>
              <a:buNone/>
            </a:pPr>
            <a:r>
              <a:rPr lang="en-US" altLang="en-US" sz="3600" dirty="0">
                <a:latin typeface="Arial" panose="020B0604020202020204" pitchFamily="34" charset="0"/>
                <a:cs typeface="Arial" panose="020B0604020202020204" pitchFamily="34" charset="0"/>
              </a:rPr>
              <a:t>Drug repurposing analysis using </a:t>
            </a:r>
            <a:r>
              <a:rPr lang="en-US" altLang="en-US" sz="3600" dirty="0" err="1">
                <a:latin typeface="Arial" panose="020B0604020202020204" pitchFamily="34" charset="0"/>
                <a:cs typeface="Arial" panose="020B0604020202020204" pitchFamily="34" charset="0"/>
              </a:rPr>
              <a:t>DrugBank</a:t>
            </a:r>
            <a:r>
              <a:rPr lang="en-US" altLang="en-US" sz="3600" dirty="0">
                <a:latin typeface="Arial" panose="020B0604020202020204" pitchFamily="34" charset="0"/>
                <a:cs typeface="Arial" panose="020B0604020202020204" pitchFamily="34" charset="0"/>
              </a:rPr>
              <a:t> dataset</a:t>
            </a:r>
          </a:p>
        </p:txBody>
      </p:sp>
      <p:pic>
        <p:nvPicPr>
          <p:cNvPr id="206" name="Picture 205" descr="Circular manhattan plot displaying proteins signficantly associated with T2D risk in four populations: African, Asian, European, and Hispanic/Latino. ">
            <a:extLst>
              <a:ext uri="{FF2B5EF4-FFF2-40B4-BE49-F238E27FC236}">
                <a16:creationId xmlns:a16="http://schemas.microsoft.com/office/drawing/2014/main" id="{DC8A011C-E328-C94D-0309-809F9527429F}"/>
              </a:ext>
            </a:extLst>
          </p:cNvPr>
          <p:cNvPicPr>
            <a:picLocks noChangeAspect="1"/>
          </p:cNvPicPr>
          <p:nvPr/>
        </p:nvPicPr>
        <p:blipFill>
          <a:blip r:embed="rId3"/>
          <a:stretch>
            <a:fillRect/>
          </a:stretch>
        </p:blipFill>
        <p:spPr>
          <a:xfrm>
            <a:off x="20588748" y="26708760"/>
            <a:ext cx="10512650" cy="10512650"/>
          </a:xfrm>
          <a:prstGeom prst="rect">
            <a:avLst/>
          </a:prstGeom>
        </p:spPr>
      </p:pic>
      <p:sp>
        <p:nvSpPr>
          <p:cNvPr id="28" name="Content Placeholder 21">
            <a:extLst>
              <a:ext uri="{FF2B5EF4-FFF2-40B4-BE49-F238E27FC236}">
                <a16:creationId xmlns:a16="http://schemas.microsoft.com/office/drawing/2014/main" id="{B1828882-7B2C-347C-4324-9097E6376A17}"/>
              </a:ext>
            </a:extLst>
          </p:cNvPr>
          <p:cNvSpPr txBox="1">
            <a:spLocks noChangeArrowheads="1"/>
          </p:cNvSpPr>
          <p:nvPr/>
        </p:nvSpPr>
        <p:spPr bwMode="auto">
          <a:xfrm>
            <a:off x="-635" y="26668092"/>
            <a:ext cx="31089600" cy="914400"/>
          </a:xfrm>
          <a:prstGeom prst="rect">
            <a:avLst/>
          </a:prstGeom>
          <a:solidFill>
            <a:srgbClr val="461D7C"/>
          </a:solidFill>
          <a:ln>
            <a:noFill/>
          </a:ln>
        </p:spPr>
        <p:txBody>
          <a:bodyPr anchor="ctr" anchorCtr="0"/>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defTabSz="457200">
              <a:spcBef>
                <a:spcPct val="20000"/>
              </a:spcBef>
              <a:defRPr/>
            </a:pPr>
            <a:r>
              <a:rPr lang="en-US" altLang="zh-CN" sz="4000" b="1" dirty="0">
                <a:solidFill>
                  <a:schemeClr val="bg1"/>
                </a:solidFill>
                <a:latin typeface="Arial" panose="020B0604020202020204" pitchFamily="34" charset="0"/>
                <a:cs typeface="Arial" panose="020B0604020202020204" pitchFamily="34" charset="0"/>
              </a:rPr>
              <a:t>RESULTS</a:t>
            </a:r>
          </a:p>
        </p:txBody>
      </p:sp>
      <p:sp>
        <p:nvSpPr>
          <p:cNvPr id="31" name="TextBox 3">
            <a:extLst>
              <a:ext uri="{FF2B5EF4-FFF2-40B4-BE49-F238E27FC236}">
                <a16:creationId xmlns:a16="http://schemas.microsoft.com/office/drawing/2014/main" id="{22A1C979-E3FC-5393-6975-BD87940E164E}"/>
              </a:ext>
            </a:extLst>
          </p:cNvPr>
          <p:cNvSpPr txBox="1"/>
          <p:nvPr/>
        </p:nvSpPr>
        <p:spPr>
          <a:xfrm>
            <a:off x="11798" y="27842486"/>
            <a:ext cx="21089740" cy="8402300"/>
          </a:xfrm>
          <a:prstGeom prst="rect">
            <a:avLst/>
          </a:prstGeom>
          <a:noFill/>
          <a:ln w="9525">
            <a:noFill/>
          </a:ln>
        </p:spPr>
        <p:txBody>
          <a:bodyPr wrap="square">
            <a:spAutoFit/>
          </a:bodyPr>
          <a:lstStyle/>
          <a:p>
            <a:pPr marL="457200" indent="-457200">
              <a:buFont typeface="Arial" panose="020B0604020202020204" pitchFamily="34" charset="0"/>
              <a:buChar char="•"/>
            </a:pPr>
            <a:r>
              <a:rPr lang="en-US" altLang="zh-CN" sz="3600" b="1" dirty="0">
                <a:latin typeface="Arial" panose="020B0604020202020204" pitchFamily="34" charset="0"/>
                <a:ea typeface="MS PGothic" pitchFamily="34" charset="-128"/>
                <a:cs typeface="Arial" panose="020B0604020202020204" pitchFamily="34" charset="0"/>
              </a:rPr>
              <a:t>Protein prediction models with internal cross-validation R</a:t>
            </a:r>
            <a:r>
              <a:rPr lang="en-US" altLang="zh-CN" sz="3600" b="1" baseline="30000" dirty="0">
                <a:latin typeface="Arial" panose="020B0604020202020204" pitchFamily="34" charset="0"/>
                <a:ea typeface="MS PGothic" pitchFamily="34" charset="-128"/>
                <a:cs typeface="Arial" panose="020B0604020202020204" pitchFamily="34" charset="0"/>
              </a:rPr>
              <a:t>2</a:t>
            </a:r>
            <a:r>
              <a:rPr lang="en-US" altLang="zh-CN" sz="3600" b="1" dirty="0">
                <a:latin typeface="Arial" panose="020B0604020202020204" pitchFamily="34" charset="0"/>
                <a:ea typeface="MS PGothic" pitchFamily="34" charset="-128"/>
                <a:cs typeface="Arial" panose="020B0604020202020204" pitchFamily="34" charset="0"/>
              </a:rPr>
              <a:t> ≥ 0.01:</a:t>
            </a:r>
          </a:p>
          <a:p>
            <a:pPr lvl="1"/>
            <a:r>
              <a:rPr lang="en-US" altLang="zh-CN" sz="3600" dirty="0">
                <a:latin typeface="Arial" panose="020B0604020202020204" pitchFamily="34" charset="0"/>
                <a:ea typeface="MS PGothic" pitchFamily="34" charset="-128"/>
                <a:cs typeface="Arial" panose="020B0604020202020204" pitchFamily="34" charset="0"/>
              </a:rPr>
              <a:t>1,918 in </a:t>
            </a:r>
            <a:r>
              <a:rPr lang="en-US" sz="3600" dirty="0">
                <a:latin typeface="Arial" panose="020B0604020202020204" pitchFamily="34" charset="0"/>
                <a:ea typeface="Times New Roman" panose="02020603050405020304" pitchFamily="18" charset="0"/>
                <a:cs typeface="Arial" panose="020B0604020202020204" pitchFamily="34" charset="0"/>
              </a:rPr>
              <a:t>African group</a:t>
            </a:r>
            <a:r>
              <a:rPr lang="en-US" altLang="zh-CN" sz="3600" dirty="0">
                <a:latin typeface="Arial" panose="020B0604020202020204" pitchFamily="34" charset="0"/>
                <a:ea typeface="MS PGothic" pitchFamily="34" charset="-128"/>
                <a:cs typeface="Arial" panose="020B0604020202020204" pitchFamily="34" charset="0"/>
              </a:rPr>
              <a:t>; 1,280 in Asian </a:t>
            </a:r>
            <a:r>
              <a:rPr lang="en-US" sz="3600" dirty="0">
                <a:latin typeface="Arial" panose="020B0604020202020204" pitchFamily="34" charset="0"/>
                <a:ea typeface="Times New Roman" panose="02020603050405020304" pitchFamily="18" charset="0"/>
                <a:cs typeface="Arial" panose="020B0604020202020204" pitchFamily="34" charset="0"/>
              </a:rPr>
              <a:t>group</a:t>
            </a:r>
            <a:r>
              <a:rPr lang="en-US" altLang="zh-CN" sz="3600" dirty="0">
                <a:latin typeface="Arial" panose="020B0604020202020204" pitchFamily="34" charset="0"/>
                <a:ea typeface="MS PGothic" pitchFamily="34" charset="-128"/>
                <a:cs typeface="Arial" panose="020B0604020202020204" pitchFamily="34" charset="0"/>
              </a:rPr>
              <a:t>; 2,392 European </a:t>
            </a:r>
            <a:r>
              <a:rPr lang="en-US" sz="3600" dirty="0">
                <a:latin typeface="Arial" panose="020B0604020202020204" pitchFamily="34" charset="0"/>
                <a:ea typeface="Times New Roman" panose="02020603050405020304" pitchFamily="18" charset="0"/>
                <a:cs typeface="Arial" panose="020B0604020202020204" pitchFamily="34" charset="0"/>
              </a:rPr>
              <a:t>group</a:t>
            </a:r>
            <a:r>
              <a:rPr lang="en-US" altLang="zh-CN" sz="3600" dirty="0">
                <a:latin typeface="Arial" panose="020B0604020202020204" pitchFamily="34" charset="0"/>
                <a:ea typeface="MS PGothic" pitchFamily="34" charset="-128"/>
                <a:cs typeface="Arial" panose="020B0604020202020204" pitchFamily="34" charset="0"/>
              </a:rPr>
              <a:t>; 1,610 in Hispanic/Latino </a:t>
            </a:r>
            <a:r>
              <a:rPr lang="en-US" sz="3600" dirty="0">
                <a:latin typeface="Arial" panose="020B0604020202020204" pitchFamily="34" charset="0"/>
                <a:ea typeface="Times New Roman" panose="02020603050405020304" pitchFamily="18" charset="0"/>
                <a:cs typeface="Arial" panose="020B0604020202020204" pitchFamily="34" charset="0"/>
              </a:rPr>
              <a:t>group</a:t>
            </a:r>
            <a:r>
              <a:rPr lang="en-US" altLang="zh-CN" sz="3600" dirty="0">
                <a:latin typeface="Arial" panose="020B0604020202020204" pitchFamily="34" charset="0"/>
                <a:ea typeface="MS PGothic" pitchFamily="34" charset="-128"/>
                <a:cs typeface="Arial" panose="020B0604020202020204" pitchFamily="34" charset="0"/>
              </a:rPr>
              <a:t>.</a:t>
            </a:r>
          </a:p>
          <a:p>
            <a:pPr marL="457200" indent="-457200">
              <a:buFont typeface="Arial" panose="020B0604020202020204" pitchFamily="34" charset="0"/>
              <a:buChar char="•"/>
            </a:pPr>
            <a:r>
              <a:rPr lang="en-US" altLang="zh-CN" sz="3600" b="1" dirty="0">
                <a:latin typeface="Arial" panose="020B0604020202020204" pitchFamily="34" charset="0"/>
                <a:ea typeface="MS PGothic" pitchFamily="34" charset="-128"/>
                <a:cs typeface="Arial" panose="020B0604020202020204" pitchFamily="34" charset="0"/>
              </a:rPr>
              <a:t>Proteins significantly associated with T2D risk at Bonferroni-corrected </a:t>
            </a:r>
            <a:r>
              <a:rPr lang="en-US" altLang="zh-CN" sz="3600" b="1" i="1" dirty="0">
                <a:latin typeface="Arial" panose="020B0604020202020204" pitchFamily="34" charset="0"/>
                <a:ea typeface="MS PGothic" pitchFamily="34" charset="-128"/>
                <a:cs typeface="Arial" panose="020B0604020202020204" pitchFamily="34" charset="0"/>
              </a:rPr>
              <a:t>p</a:t>
            </a:r>
            <a:r>
              <a:rPr lang="en-US" altLang="zh-CN" sz="3600" b="1" dirty="0">
                <a:latin typeface="Arial" panose="020B0604020202020204" pitchFamily="34" charset="0"/>
                <a:ea typeface="MS PGothic" pitchFamily="34" charset="-128"/>
                <a:cs typeface="Arial" panose="020B0604020202020204" pitchFamily="34" charset="0"/>
              </a:rPr>
              <a:t> &lt; 0.05:</a:t>
            </a:r>
          </a:p>
          <a:p>
            <a:pPr lvl="1"/>
            <a:r>
              <a:rPr lang="en-US" altLang="zh-CN" sz="3600" dirty="0">
                <a:latin typeface="Arial" panose="020B0604020202020204" pitchFamily="34" charset="0"/>
                <a:ea typeface="MS PGothic" pitchFamily="34" charset="-128"/>
                <a:cs typeface="Arial" panose="020B0604020202020204" pitchFamily="34" charset="0"/>
              </a:rPr>
              <a:t>three proteins in </a:t>
            </a:r>
            <a:r>
              <a:rPr lang="en-US" sz="3600" dirty="0">
                <a:latin typeface="Arial" panose="020B0604020202020204" pitchFamily="34" charset="0"/>
                <a:ea typeface="Times New Roman" panose="02020603050405020304" pitchFamily="18" charset="0"/>
                <a:cs typeface="Arial" panose="020B0604020202020204" pitchFamily="34" charset="0"/>
              </a:rPr>
              <a:t>African</a:t>
            </a:r>
            <a:r>
              <a:rPr lang="en-US" altLang="zh-CN" sz="3600" dirty="0">
                <a:latin typeface="Arial" panose="020B0604020202020204" pitchFamily="34" charset="0"/>
                <a:ea typeface="MS PGothic" pitchFamily="34" charset="-128"/>
                <a:cs typeface="Arial" panose="020B0604020202020204" pitchFamily="34" charset="0"/>
              </a:rPr>
              <a:t>; 42 proteins in Asian; 237 proteins in European, and 13 in Hispanic/Latino</a:t>
            </a:r>
          </a:p>
          <a:p>
            <a:pPr marL="457200" indent="-457200">
              <a:buFont typeface="Arial" panose="020B0604020202020204" pitchFamily="34" charset="0"/>
              <a:buChar char="•"/>
            </a:pPr>
            <a:r>
              <a:rPr lang="en-US" altLang="zh-CN" sz="3600" b="1" dirty="0">
                <a:latin typeface="Arial" panose="020B0604020202020204" pitchFamily="34" charset="0"/>
                <a:ea typeface="MS PGothic" pitchFamily="34" charset="-128"/>
                <a:cs typeface="Arial" panose="020B0604020202020204" pitchFamily="34" charset="0"/>
              </a:rPr>
              <a:t>Meta-analysis in the cross-population analyses:</a:t>
            </a:r>
          </a:p>
          <a:p>
            <a:pPr lvl="1"/>
            <a:r>
              <a:rPr lang="en-US" altLang="zh-CN" sz="3600" dirty="0">
                <a:latin typeface="Arial" panose="020B0604020202020204" pitchFamily="34" charset="0"/>
                <a:ea typeface="MS PGothic" pitchFamily="34" charset="-128"/>
                <a:cs typeface="Arial" panose="020B0604020202020204" pitchFamily="34" charset="0"/>
              </a:rPr>
              <a:t>344 proteins significantly associated with T2D risk, with 85 proteins not detected in any single population-specific PWAS</a:t>
            </a:r>
          </a:p>
          <a:p>
            <a:pPr marL="571500" indent="-571500">
              <a:buFont typeface="Arial" panose="020B0604020202020204" pitchFamily="34" charset="0"/>
              <a:buChar char="•"/>
            </a:pPr>
            <a:r>
              <a:rPr lang="en-US" altLang="zh-CN" sz="3600" b="1" dirty="0">
                <a:latin typeface="Arial" panose="020B0604020202020204" pitchFamily="34" charset="0"/>
                <a:ea typeface="MS PGothic" pitchFamily="34" charset="-128"/>
                <a:cs typeface="Arial" panose="020B0604020202020204" pitchFamily="34" charset="0"/>
              </a:rPr>
              <a:t>Robustness analysis</a:t>
            </a:r>
          </a:p>
          <a:p>
            <a:pPr lvl="1"/>
            <a:r>
              <a:rPr lang="en-US" altLang="zh-CN" sz="3600" dirty="0">
                <a:latin typeface="Arial" panose="020B0604020202020204" pitchFamily="34" charset="0"/>
                <a:ea typeface="MS PGothic" pitchFamily="34" charset="-128"/>
                <a:cs typeface="Arial" panose="020B0604020202020204" pitchFamily="34" charset="0"/>
              </a:rPr>
              <a:t>Three proteins (100%) in African, 28 proteins (66.66%) in Asian, 202 proteins (85.23%) in European, and 12 proteins (92.30%) in Hispanic/Latino exhibited evidence for causality through either the 2ScML or SMR methods </a:t>
            </a:r>
          </a:p>
          <a:p>
            <a:pPr marL="457200" indent="-457200">
              <a:buFont typeface="Arial" panose="020B0604020202020204" pitchFamily="34" charset="0"/>
              <a:buChar char="•"/>
            </a:pPr>
            <a:r>
              <a:rPr lang="en-US" sz="3600" b="1" dirty="0">
                <a:latin typeface="Arial" panose="020B0604020202020204" pitchFamily="34" charset="0"/>
                <a:ea typeface="MS PGothic" pitchFamily="34" charset="-128"/>
                <a:cs typeface="Arial" panose="020B0604020202020204" pitchFamily="34" charset="0"/>
              </a:rPr>
              <a:t>Drug repurposing analysis</a:t>
            </a:r>
          </a:p>
          <a:p>
            <a:r>
              <a:rPr lang="en-US" sz="3600" dirty="0">
                <a:latin typeface="Arial" panose="020B0604020202020204" pitchFamily="34" charset="0"/>
                <a:ea typeface="MS PGothic" pitchFamily="34" charset="-128"/>
                <a:cs typeface="Arial" panose="020B0604020202020204" pitchFamily="34" charset="0"/>
              </a:rPr>
              <a:t>	Drug repurposing analysis further identified 421 drugs targeting 68 T2D-associated proteins,       	including drugs targeting the insulin receptor (INSR) and insulin-like growth factor 1 receptor 	(IGF1R) 	both well-established regulators of glucose metabolism.</a:t>
            </a:r>
          </a:p>
        </p:txBody>
      </p:sp>
      <p:sp>
        <p:nvSpPr>
          <p:cNvPr id="30" name="Content Placeholder 21">
            <a:extLst>
              <a:ext uri="{FF2B5EF4-FFF2-40B4-BE49-F238E27FC236}">
                <a16:creationId xmlns:a16="http://schemas.microsoft.com/office/drawing/2014/main" id="{5E5F92F1-C898-16AF-3CDC-EF37544E9DA1}"/>
              </a:ext>
            </a:extLst>
          </p:cNvPr>
          <p:cNvSpPr txBox="1">
            <a:spLocks noChangeArrowheads="1"/>
          </p:cNvSpPr>
          <p:nvPr/>
        </p:nvSpPr>
        <p:spPr bwMode="auto">
          <a:xfrm>
            <a:off x="11798" y="36423373"/>
            <a:ext cx="31089600" cy="914400"/>
          </a:xfrm>
          <a:prstGeom prst="rect">
            <a:avLst/>
          </a:prstGeom>
          <a:solidFill>
            <a:srgbClr val="461D7C"/>
          </a:solidFill>
          <a:ln>
            <a:noFill/>
          </a:ln>
        </p:spPr>
        <p:txBody>
          <a:bodyPr anchor="ctr" anchorCtr="0"/>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defTabSz="457200">
              <a:spcBef>
                <a:spcPct val="20000"/>
              </a:spcBef>
              <a:defRPr/>
            </a:pPr>
            <a:r>
              <a:rPr lang="en-US" altLang="zh-CN" sz="4000" b="1" dirty="0">
                <a:solidFill>
                  <a:schemeClr val="bg1"/>
                </a:solidFill>
                <a:latin typeface="Arial" panose="020B0604020202020204" pitchFamily="34" charset="0"/>
                <a:cs typeface="Arial" panose="020B0604020202020204" pitchFamily="34" charset="0"/>
              </a:rPr>
              <a:t>CONCLUSIONS</a:t>
            </a:r>
          </a:p>
        </p:txBody>
      </p:sp>
      <p:sp>
        <p:nvSpPr>
          <p:cNvPr id="29" name="TextBox 3">
            <a:extLst>
              <a:ext uri="{FF2B5EF4-FFF2-40B4-BE49-F238E27FC236}">
                <a16:creationId xmlns:a16="http://schemas.microsoft.com/office/drawing/2014/main" id="{341A7D71-7956-8729-D416-25E789171BFB}"/>
              </a:ext>
            </a:extLst>
          </p:cNvPr>
          <p:cNvSpPr txBox="1"/>
          <p:nvPr/>
        </p:nvSpPr>
        <p:spPr>
          <a:xfrm>
            <a:off x="71374" y="37393901"/>
            <a:ext cx="30756860" cy="1754326"/>
          </a:xfrm>
          <a:prstGeom prst="rect">
            <a:avLst/>
          </a:prstGeom>
          <a:noFill/>
          <a:ln w="9525">
            <a:noFill/>
          </a:ln>
        </p:spPr>
        <p:txBody>
          <a:bodyPr wrap="square">
            <a:spAutoFit/>
          </a:bodyPr>
          <a:lstStyle/>
          <a:p>
            <a:pPr algn="just"/>
            <a:r>
              <a:rPr lang="en-US" sz="3600" dirty="0">
                <a:latin typeface="Arial" panose="020B0604020202020204" pitchFamily="34" charset="0"/>
                <a:ea typeface="SimSun" panose="02010600030101010101" pitchFamily="2" charset="-122"/>
                <a:cs typeface="Arial" panose="020B0604020202020204" pitchFamily="34" charset="0"/>
              </a:rPr>
              <a:t>This multi-population PWAS provides a comprehensive characterization of circulating proteins associated with T2D risk and reveals both shared and population-specific protein signals. These findings improve our understanding of the molecular mechanisms underlying T2D and highlight potential targets for therapeutic development and drug repurposing.</a:t>
            </a:r>
            <a:endParaRPr lang="en-US" sz="3600" dirty="0">
              <a:latin typeface="Arial" panose="020B0604020202020204" pitchFamily="34" charset="0"/>
              <a:cs typeface="Arial" panose="020B0604020202020204" pitchFamily="34" charset="0"/>
            </a:endParaRPr>
          </a:p>
        </p:txBody>
      </p:sp>
      <p:sp>
        <p:nvSpPr>
          <p:cNvPr id="207" name="Content Placeholder 21">
            <a:extLst>
              <a:ext uri="{FF2B5EF4-FFF2-40B4-BE49-F238E27FC236}">
                <a16:creationId xmlns:a16="http://schemas.microsoft.com/office/drawing/2014/main" id="{2CA68FB7-B680-263D-A5B3-66311780081C}"/>
              </a:ext>
            </a:extLst>
          </p:cNvPr>
          <p:cNvSpPr txBox="1">
            <a:spLocks noChangeArrowheads="1"/>
          </p:cNvSpPr>
          <p:nvPr/>
        </p:nvSpPr>
        <p:spPr bwMode="auto">
          <a:xfrm>
            <a:off x="-12236" y="39204355"/>
            <a:ext cx="31089600" cy="914400"/>
          </a:xfrm>
          <a:prstGeom prst="rect">
            <a:avLst/>
          </a:prstGeom>
          <a:solidFill>
            <a:srgbClr val="461D7C"/>
          </a:solidFill>
          <a:ln>
            <a:noFill/>
          </a:ln>
        </p:spPr>
        <p:txBody>
          <a:bodyPr anchor="ctr" anchorCtr="0"/>
          <a:lstStyle>
            <a:lvl1pPr>
              <a:defRPr sz="3200">
                <a:solidFill>
                  <a:schemeClr val="tx1"/>
                </a:solidFill>
                <a:latin typeface="Helvetica" pitchFamily="34" charset="0"/>
                <a:ea typeface="MS PGothic" pitchFamily="34" charset="-128"/>
              </a:defRPr>
            </a:lvl1pPr>
            <a:lvl2pPr marL="742950" indent="-285750">
              <a:defRPr sz="3200">
                <a:solidFill>
                  <a:schemeClr val="tx1"/>
                </a:solidFill>
                <a:latin typeface="Helvetica" pitchFamily="34" charset="0"/>
                <a:ea typeface="MS PGothic" pitchFamily="34" charset="-128"/>
              </a:defRPr>
            </a:lvl2pPr>
            <a:lvl3pPr marL="1143000" indent="-228600">
              <a:defRPr sz="3200">
                <a:solidFill>
                  <a:schemeClr val="tx1"/>
                </a:solidFill>
                <a:latin typeface="Helvetica" pitchFamily="34" charset="0"/>
                <a:ea typeface="MS PGothic" pitchFamily="34" charset="-128"/>
              </a:defRPr>
            </a:lvl3pPr>
            <a:lvl4pPr marL="1600200" indent="-228600">
              <a:defRPr sz="3200">
                <a:solidFill>
                  <a:schemeClr val="tx1"/>
                </a:solidFill>
                <a:latin typeface="Helvetica" pitchFamily="34" charset="0"/>
                <a:ea typeface="MS PGothic" pitchFamily="34" charset="-128"/>
              </a:defRPr>
            </a:lvl4pPr>
            <a:lvl5pPr marL="2057400" indent="-228600">
              <a:defRPr sz="3200">
                <a:solidFill>
                  <a:schemeClr val="tx1"/>
                </a:solidFill>
                <a:latin typeface="Helvetic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Helvetic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Helvetic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Helvetic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Helvetica" pitchFamily="34" charset="0"/>
                <a:ea typeface="MS PGothic" pitchFamily="34" charset="-128"/>
              </a:defRPr>
            </a:lvl9pPr>
          </a:lstStyle>
          <a:p>
            <a:pPr algn="ctr" defTabSz="457200">
              <a:spcBef>
                <a:spcPct val="20000"/>
              </a:spcBef>
              <a:defRPr/>
            </a:pPr>
            <a:r>
              <a:rPr lang="en-US" altLang="zh-CN" sz="4000" b="1" dirty="0">
                <a:solidFill>
                  <a:schemeClr val="bg1"/>
                </a:solidFill>
                <a:latin typeface="Arial" panose="020B0604020202020204" pitchFamily="34" charset="0"/>
                <a:cs typeface="Arial" panose="020B0604020202020204" pitchFamily="34" charset="0"/>
              </a:rPr>
              <a:t>REFERENCES</a:t>
            </a:r>
          </a:p>
        </p:txBody>
      </p:sp>
      <p:sp>
        <p:nvSpPr>
          <p:cNvPr id="209" name="TextBox 208">
            <a:extLst>
              <a:ext uri="{FF2B5EF4-FFF2-40B4-BE49-F238E27FC236}">
                <a16:creationId xmlns:a16="http://schemas.microsoft.com/office/drawing/2014/main" id="{C82F3592-470A-3F55-910B-D44C87D4DFC0}"/>
              </a:ext>
            </a:extLst>
          </p:cNvPr>
          <p:cNvSpPr txBox="1"/>
          <p:nvPr/>
        </p:nvSpPr>
        <p:spPr>
          <a:xfrm>
            <a:off x="185386" y="40198791"/>
            <a:ext cx="30762108"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1. Bild, D. E., Bluemke, D. A., Burke, G. L., Detrano, R., Diez Roux, A. V., Folsom, A. R., ... &amp; Tracy, R. P. (2002). Multi-ethnic study of atherosclerosis: objectives and design. </a:t>
            </a:r>
            <a:r>
              <a:rPr lang="en-US" sz="2400" i="1" dirty="0">
                <a:latin typeface="Arial" panose="020B0604020202020204" pitchFamily="34" charset="0"/>
                <a:cs typeface="Arial" panose="020B0604020202020204" pitchFamily="34" charset="0"/>
              </a:rPr>
              <a:t>American journal of epidemiology</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156</a:t>
            </a:r>
            <a:r>
              <a:rPr lang="en-US" sz="2400" dirty="0">
                <a:latin typeface="Arial" panose="020B0604020202020204" pitchFamily="34" charset="0"/>
                <a:cs typeface="Arial" panose="020B0604020202020204" pitchFamily="34" charset="0"/>
              </a:rPr>
              <a:t>(9), 871-881.</a:t>
            </a:r>
            <a:endParaRPr lang="en-US" sz="2400" b="0" i="0" dirty="0">
              <a:solidFill>
                <a:srgbClr val="222222"/>
              </a:solidFill>
              <a:effectLst/>
              <a:latin typeface="Arial" panose="020B0604020202020204" pitchFamily="34" charset="0"/>
              <a:cs typeface="Arial" panose="020B0604020202020204" pitchFamily="34" charset="0"/>
            </a:endParaRPr>
          </a:p>
          <a:p>
            <a:r>
              <a:rPr lang="en-US" sz="2400" b="0" i="0" dirty="0">
                <a:solidFill>
                  <a:srgbClr val="222222"/>
                </a:solidFill>
                <a:effectLst/>
                <a:latin typeface="Arial" panose="020B0604020202020204" pitchFamily="34" charset="0"/>
                <a:cs typeface="Arial" panose="020B0604020202020204" pitchFamily="34" charset="0"/>
              </a:rPr>
              <a:t>2. Suzuki, K., </a:t>
            </a:r>
            <a:r>
              <a:rPr lang="en-US" sz="2400" b="0" i="0" dirty="0" err="1">
                <a:solidFill>
                  <a:srgbClr val="222222"/>
                </a:solidFill>
                <a:effectLst/>
                <a:latin typeface="Arial" panose="020B0604020202020204" pitchFamily="34" charset="0"/>
                <a:cs typeface="Arial" panose="020B0604020202020204" pitchFamily="34" charset="0"/>
              </a:rPr>
              <a:t>Hatzikotoulas</a:t>
            </a:r>
            <a:r>
              <a:rPr lang="en-US" sz="2400" b="0" i="0" dirty="0">
                <a:solidFill>
                  <a:srgbClr val="222222"/>
                </a:solidFill>
                <a:effectLst/>
                <a:latin typeface="Arial" panose="020B0604020202020204" pitchFamily="34" charset="0"/>
                <a:cs typeface="Arial" panose="020B0604020202020204" pitchFamily="34" charset="0"/>
              </a:rPr>
              <a:t>, K., Southam, L., Taylor, H. J., Yin, X., Lorenz, K. M., ... &amp; Kamanu, F. K. (2024). Genetic drivers of heterogeneity in type 2 diabetes pathophysiology. </a:t>
            </a:r>
            <a:r>
              <a:rPr lang="en-US" sz="2400" b="0" i="1" dirty="0">
                <a:solidFill>
                  <a:srgbClr val="222222"/>
                </a:solidFill>
                <a:effectLst/>
                <a:latin typeface="Arial" panose="020B0604020202020204" pitchFamily="34" charset="0"/>
                <a:cs typeface="Arial" panose="020B0604020202020204" pitchFamily="34" charset="0"/>
              </a:rPr>
              <a:t>Nature</a:t>
            </a:r>
            <a:r>
              <a:rPr lang="en-US" sz="2400" b="0" i="0" dirty="0">
                <a:solidFill>
                  <a:srgbClr val="222222"/>
                </a:solidFill>
                <a:effectLst/>
                <a:latin typeface="Arial" panose="020B0604020202020204" pitchFamily="34" charset="0"/>
                <a:cs typeface="Arial" panose="020B0604020202020204" pitchFamily="34" charset="0"/>
              </a:rPr>
              <a:t>, </a:t>
            </a:r>
            <a:r>
              <a:rPr lang="en-US" sz="2400" b="0" i="1" dirty="0">
                <a:solidFill>
                  <a:srgbClr val="222222"/>
                </a:solidFill>
                <a:effectLst/>
                <a:latin typeface="Arial" panose="020B0604020202020204" pitchFamily="34" charset="0"/>
                <a:cs typeface="Arial" panose="020B0604020202020204" pitchFamily="34" charset="0"/>
              </a:rPr>
              <a:t>627</a:t>
            </a:r>
            <a:r>
              <a:rPr lang="en-US" sz="2400" b="0" i="0" dirty="0">
                <a:solidFill>
                  <a:srgbClr val="222222"/>
                </a:solidFill>
                <a:effectLst/>
                <a:latin typeface="Arial" panose="020B0604020202020204" pitchFamily="34" charset="0"/>
                <a:cs typeface="Arial" panose="020B0604020202020204" pitchFamily="34" charset="0"/>
              </a:rPr>
              <a:t>(8003), 347-357.</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306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269</TotalTime>
  <Words>775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Shuai Liu</dc:creator>
  <cp:lastModifiedBy>Liu, Shuai</cp:lastModifiedBy>
  <cp:revision>111</cp:revision>
  <cp:lastPrinted>2023-09-12T05:40:35Z</cp:lastPrinted>
  <dcterms:created xsi:type="dcterms:W3CDTF">2023-09-10T07:08:19Z</dcterms:created>
  <dcterms:modified xsi:type="dcterms:W3CDTF">2026-04-13T19:28:58Z</dcterms:modified>
</cp:coreProperties>
</file>