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
  </p:notesMasterIdLst>
  <p:sldIdLst>
    <p:sldId id="641" r:id="rId2"/>
  </p:sldIdLst>
  <p:sldSz cx="438912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DDD"/>
    <a:srgbClr val="C8A8FF"/>
    <a:srgbClr val="CCCCFF"/>
    <a:srgbClr val="9966FF"/>
    <a:srgbClr val="6600CC"/>
    <a:srgbClr val="E7BC29"/>
    <a:srgbClr val="D7CEE6"/>
    <a:srgbClr val="D7CEDD"/>
    <a:srgbClr val="DDC8E4"/>
    <a:srgbClr val="ED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386" autoAdjust="0"/>
    <p:restoredTop sz="67657" autoAdjust="0"/>
  </p:normalViewPr>
  <p:slideViewPr>
    <p:cSldViewPr snapToGrid="0">
      <p:cViewPr>
        <p:scale>
          <a:sx n="68" d="100"/>
          <a:sy n="68" d="100"/>
        </p:scale>
        <p:origin x="-3256" y="-917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92C6E-E4B9-7F47-9D38-CD979A573159}" type="doc">
      <dgm:prSet loTypeId="urn:microsoft.com/office/officeart/2005/8/layout/venn2" loCatId="process" qsTypeId="urn:microsoft.com/office/officeart/2005/8/quickstyle/simple1" qsCatId="simple" csTypeId="urn:microsoft.com/office/officeart/2005/8/colors/accent0_3" csCatId="mainScheme" phldr="1"/>
      <dgm:spPr/>
      <dgm:t>
        <a:bodyPr/>
        <a:lstStyle/>
        <a:p>
          <a:endParaRPr lang="en-US"/>
        </a:p>
      </dgm:t>
    </dgm:pt>
    <dgm:pt modelId="{08B64766-FF7B-9D43-B01D-93806E8DC46E}">
      <dgm:prSet phldrT="[Text]" custT="1"/>
      <dgm:spPr>
        <a:solidFill>
          <a:srgbClr val="6600CC"/>
        </a:solidFill>
      </dgm:spPr>
      <dgm:t>
        <a:bodyPr/>
        <a:lstStyle/>
        <a:p>
          <a:pPr rtl="0"/>
          <a:r>
            <a:rPr lang="en-US" sz="2800" dirty="0">
              <a:latin typeface="Times New Roman" panose="02020603050405020304" pitchFamily="18" charset="0"/>
              <a:cs typeface="Times New Roman" panose="02020603050405020304" pitchFamily="18" charset="0"/>
            </a:rPr>
            <a:t>12 CpG islands for SPDEF gene predicted by XENA</a:t>
          </a:r>
        </a:p>
      </dgm:t>
    </dgm:pt>
    <dgm:pt modelId="{989D7047-0059-7A44-8DFE-8D30DA43437B}" type="parTrans" cxnId="{6DFDE809-CD3C-E04F-B549-25A02A8468C4}">
      <dgm:prSet/>
      <dgm:spPr/>
      <dgm:t>
        <a:bodyPr/>
        <a:lstStyle/>
        <a:p>
          <a:endParaRPr lang="en-US"/>
        </a:p>
      </dgm:t>
    </dgm:pt>
    <dgm:pt modelId="{2EE62F32-D70F-EB41-8949-F2F242526A7B}" type="sibTrans" cxnId="{6DFDE809-CD3C-E04F-B549-25A02A8468C4}">
      <dgm:prSet/>
      <dgm:spPr/>
      <dgm:t>
        <a:bodyPr/>
        <a:lstStyle/>
        <a:p>
          <a:endParaRPr lang="en-US"/>
        </a:p>
      </dgm:t>
    </dgm:pt>
    <dgm:pt modelId="{DDBAF561-D72C-5340-8B7F-C64BC37E6392}">
      <dgm:prSet phldrT="[Text]" custT="1"/>
      <dgm:spPr>
        <a:solidFill>
          <a:srgbClr val="9966FF"/>
        </a:solidFill>
      </dgm:spPr>
      <dgm:t>
        <a:bodyPr/>
        <a:lstStyle/>
        <a:p>
          <a:pPr rtl="0"/>
          <a:r>
            <a:rPr lang="en-US" sz="2800" dirty="0">
              <a:latin typeface="Times New Roman" panose="02020603050405020304" pitchFamily="18" charset="0"/>
              <a:cs typeface="Times New Roman" panose="02020603050405020304" pitchFamily="18" charset="0"/>
            </a:rPr>
            <a:t>10 CpG islands associated with SPDEF mRNA expression</a:t>
          </a:r>
        </a:p>
      </dgm:t>
    </dgm:pt>
    <dgm:pt modelId="{00F758C5-F2C2-0846-B395-F3F1ED081516}" type="parTrans" cxnId="{AAB94851-CA02-0549-8264-3BD343968055}">
      <dgm:prSet/>
      <dgm:spPr/>
      <dgm:t>
        <a:bodyPr/>
        <a:lstStyle/>
        <a:p>
          <a:endParaRPr lang="en-US"/>
        </a:p>
      </dgm:t>
    </dgm:pt>
    <dgm:pt modelId="{2367D9E6-652E-BD44-9FE4-BD083288C9CB}" type="sibTrans" cxnId="{AAB94851-CA02-0549-8264-3BD343968055}">
      <dgm:prSet/>
      <dgm:spPr/>
      <dgm:t>
        <a:bodyPr/>
        <a:lstStyle/>
        <a:p>
          <a:endParaRPr lang="en-US"/>
        </a:p>
      </dgm:t>
    </dgm:pt>
    <dgm:pt modelId="{C748848F-50AF-0D41-A42A-776A8812BAF5}">
      <dgm:prSet phldrT="[Text]" custT="1"/>
      <dgm:spPr>
        <a:solidFill>
          <a:srgbClr val="C8A8FF"/>
        </a:solidFill>
      </dgm:spPr>
      <dgm:t>
        <a:bodyPr/>
        <a:lstStyle/>
        <a:p>
          <a:pPr rtl="0"/>
          <a:r>
            <a:rPr lang="en-US" sz="2800" b="0" dirty="0">
              <a:latin typeface="Times New Roman" panose="02020603050405020304" pitchFamily="18" charset="0"/>
              <a:cs typeface="Times New Roman" panose="02020603050405020304" pitchFamily="18" charset="0"/>
            </a:rPr>
            <a:t>2 CpG islands associated with BRCA survival</a:t>
          </a:r>
        </a:p>
      </dgm:t>
    </dgm:pt>
    <dgm:pt modelId="{F2064076-2705-B847-A7E8-0605D0820E42}" type="parTrans" cxnId="{D097733B-F144-C544-B0CF-182E74F008EF}">
      <dgm:prSet/>
      <dgm:spPr/>
      <dgm:t>
        <a:bodyPr/>
        <a:lstStyle/>
        <a:p>
          <a:endParaRPr lang="en-US"/>
        </a:p>
      </dgm:t>
    </dgm:pt>
    <dgm:pt modelId="{5F569FE7-52AD-BC4E-8AB0-8CF98528F4BC}" type="sibTrans" cxnId="{D097733B-F144-C544-B0CF-182E74F008EF}">
      <dgm:prSet/>
      <dgm:spPr/>
      <dgm:t>
        <a:bodyPr/>
        <a:lstStyle/>
        <a:p>
          <a:endParaRPr lang="en-US"/>
        </a:p>
      </dgm:t>
    </dgm:pt>
    <dgm:pt modelId="{37DC076F-06B4-A749-B2DE-5489A2451DF8}" type="pres">
      <dgm:prSet presAssocID="{DB992C6E-E4B9-7F47-9D38-CD979A573159}" presName="Name0" presStyleCnt="0">
        <dgm:presLayoutVars>
          <dgm:chMax val="7"/>
          <dgm:resizeHandles val="exact"/>
        </dgm:presLayoutVars>
      </dgm:prSet>
      <dgm:spPr/>
    </dgm:pt>
    <dgm:pt modelId="{6126A289-383B-654B-93A4-29C02B1A4EBD}" type="pres">
      <dgm:prSet presAssocID="{DB992C6E-E4B9-7F47-9D38-CD979A573159}" presName="comp1" presStyleCnt="0"/>
      <dgm:spPr/>
    </dgm:pt>
    <dgm:pt modelId="{52848EB4-C437-0448-B225-0F271118F16E}" type="pres">
      <dgm:prSet presAssocID="{DB992C6E-E4B9-7F47-9D38-CD979A573159}" presName="circle1" presStyleLbl="node1" presStyleIdx="0" presStyleCnt="3"/>
      <dgm:spPr/>
    </dgm:pt>
    <dgm:pt modelId="{0849D384-DA20-2841-9EA4-48B4C5E0215F}" type="pres">
      <dgm:prSet presAssocID="{DB992C6E-E4B9-7F47-9D38-CD979A573159}" presName="c1text" presStyleLbl="node1" presStyleIdx="0" presStyleCnt="3">
        <dgm:presLayoutVars>
          <dgm:bulletEnabled val="1"/>
        </dgm:presLayoutVars>
      </dgm:prSet>
      <dgm:spPr/>
    </dgm:pt>
    <dgm:pt modelId="{62D40BB9-0DE3-7A48-A91F-E6DAB74EDDFF}" type="pres">
      <dgm:prSet presAssocID="{DB992C6E-E4B9-7F47-9D38-CD979A573159}" presName="comp2" presStyleCnt="0"/>
      <dgm:spPr/>
    </dgm:pt>
    <dgm:pt modelId="{BE6D78E7-D525-8443-AD0F-8E5CA5F901CA}" type="pres">
      <dgm:prSet presAssocID="{DB992C6E-E4B9-7F47-9D38-CD979A573159}" presName="circle2" presStyleLbl="node1" presStyleIdx="1" presStyleCnt="3"/>
      <dgm:spPr/>
    </dgm:pt>
    <dgm:pt modelId="{DD5D025D-A3C1-DE47-8D2A-F0E9B8F27B3B}" type="pres">
      <dgm:prSet presAssocID="{DB992C6E-E4B9-7F47-9D38-CD979A573159}" presName="c2text" presStyleLbl="node1" presStyleIdx="1" presStyleCnt="3">
        <dgm:presLayoutVars>
          <dgm:bulletEnabled val="1"/>
        </dgm:presLayoutVars>
      </dgm:prSet>
      <dgm:spPr/>
    </dgm:pt>
    <dgm:pt modelId="{4E31732A-407C-864F-A9E3-EE44E065C382}" type="pres">
      <dgm:prSet presAssocID="{DB992C6E-E4B9-7F47-9D38-CD979A573159}" presName="comp3" presStyleCnt="0"/>
      <dgm:spPr/>
    </dgm:pt>
    <dgm:pt modelId="{84F23C1C-1092-F54D-8D04-CB64B54C24A5}" type="pres">
      <dgm:prSet presAssocID="{DB992C6E-E4B9-7F47-9D38-CD979A573159}" presName="circle3" presStyleLbl="node1" presStyleIdx="2" presStyleCnt="3"/>
      <dgm:spPr/>
    </dgm:pt>
    <dgm:pt modelId="{DBF99AEE-C071-3B4B-A3E2-B7A159FE17D3}" type="pres">
      <dgm:prSet presAssocID="{DB992C6E-E4B9-7F47-9D38-CD979A573159}" presName="c3text" presStyleLbl="node1" presStyleIdx="2" presStyleCnt="3">
        <dgm:presLayoutVars>
          <dgm:bulletEnabled val="1"/>
        </dgm:presLayoutVars>
      </dgm:prSet>
      <dgm:spPr/>
    </dgm:pt>
  </dgm:ptLst>
  <dgm:cxnLst>
    <dgm:cxn modelId="{6DFDE809-CD3C-E04F-B549-25A02A8468C4}" srcId="{DB992C6E-E4B9-7F47-9D38-CD979A573159}" destId="{08B64766-FF7B-9D43-B01D-93806E8DC46E}" srcOrd="0" destOrd="0" parTransId="{989D7047-0059-7A44-8DFE-8D30DA43437B}" sibTransId="{2EE62F32-D70F-EB41-8949-F2F242526A7B}"/>
    <dgm:cxn modelId="{379C5C0B-C6C7-4142-AF23-25B44C04946A}" type="presOf" srcId="{08B64766-FF7B-9D43-B01D-93806E8DC46E}" destId="{0849D384-DA20-2841-9EA4-48B4C5E0215F}" srcOrd="1" destOrd="0" presId="urn:microsoft.com/office/officeart/2005/8/layout/venn2"/>
    <dgm:cxn modelId="{A93BFC23-AD17-004C-8B74-3302FD136025}" type="presOf" srcId="{DDBAF561-D72C-5340-8B7F-C64BC37E6392}" destId="{BE6D78E7-D525-8443-AD0F-8E5CA5F901CA}" srcOrd="0" destOrd="0" presId="urn:microsoft.com/office/officeart/2005/8/layout/venn2"/>
    <dgm:cxn modelId="{D097733B-F144-C544-B0CF-182E74F008EF}" srcId="{DB992C6E-E4B9-7F47-9D38-CD979A573159}" destId="{C748848F-50AF-0D41-A42A-776A8812BAF5}" srcOrd="2" destOrd="0" parTransId="{F2064076-2705-B847-A7E8-0605D0820E42}" sibTransId="{5F569FE7-52AD-BC4E-8AB0-8CF98528F4BC}"/>
    <dgm:cxn modelId="{12FC414E-3A83-F546-BFC0-EC4200510F84}" type="presOf" srcId="{DB992C6E-E4B9-7F47-9D38-CD979A573159}" destId="{37DC076F-06B4-A749-B2DE-5489A2451DF8}" srcOrd="0" destOrd="0" presId="urn:microsoft.com/office/officeart/2005/8/layout/venn2"/>
    <dgm:cxn modelId="{AAB94851-CA02-0549-8264-3BD343968055}" srcId="{DB992C6E-E4B9-7F47-9D38-CD979A573159}" destId="{DDBAF561-D72C-5340-8B7F-C64BC37E6392}" srcOrd="1" destOrd="0" parTransId="{00F758C5-F2C2-0846-B395-F3F1ED081516}" sibTransId="{2367D9E6-652E-BD44-9FE4-BD083288C9CB}"/>
    <dgm:cxn modelId="{07D99259-79B7-D449-B5BF-2A67F225A5B5}" type="presOf" srcId="{08B64766-FF7B-9D43-B01D-93806E8DC46E}" destId="{52848EB4-C437-0448-B225-0F271118F16E}" srcOrd="0" destOrd="0" presId="urn:microsoft.com/office/officeart/2005/8/layout/venn2"/>
    <dgm:cxn modelId="{CF8C439F-7200-BC41-833B-C4999C72D73D}" type="presOf" srcId="{C748848F-50AF-0D41-A42A-776A8812BAF5}" destId="{DBF99AEE-C071-3B4B-A3E2-B7A159FE17D3}" srcOrd="1" destOrd="0" presId="urn:microsoft.com/office/officeart/2005/8/layout/venn2"/>
    <dgm:cxn modelId="{F3A9D5AB-D2D4-AF49-9377-56A55DB4198D}" type="presOf" srcId="{DDBAF561-D72C-5340-8B7F-C64BC37E6392}" destId="{DD5D025D-A3C1-DE47-8D2A-F0E9B8F27B3B}" srcOrd="1" destOrd="0" presId="urn:microsoft.com/office/officeart/2005/8/layout/venn2"/>
    <dgm:cxn modelId="{6F5442D5-0800-D54D-80AC-051EBEDE4351}" type="presOf" srcId="{C748848F-50AF-0D41-A42A-776A8812BAF5}" destId="{84F23C1C-1092-F54D-8D04-CB64B54C24A5}" srcOrd="0" destOrd="0" presId="urn:microsoft.com/office/officeart/2005/8/layout/venn2"/>
    <dgm:cxn modelId="{985B7530-41BC-A04E-A38C-C4254D335B68}" type="presParOf" srcId="{37DC076F-06B4-A749-B2DE-5489A2451DF8}" destId="{6126A289-383B-654B-93A4-29C02B1A4EBD}" srcOrd="0" destOrd="0" presId="urn:microsoft.com/office/officeart/2005/8/layout/venn2"/>
    <dgm:cxn modelId="{36397D3F-A343-5442-B890-7B86ED12ACB3}" type="presParOf" srcId="{6126A289-383B-654B-93A4-29C02B1A4EBD}" destId="{52848EB4-C437-0448-B225-0F271118F16E}" srcOrd="0" destOrd="0" presId="urn:microsoft.com/office/officeart/2005/8/layout/venn2"/>
    <dgm:cxn modelId="{C02C60BF-6346-354C-AC2F-F2DA526F8D19}" type="presParOf" srcId="{6126A289-383B-654B-93A4-29C02B1A4EBD}" destId="{0849D384-DA20-2841-9EA4-48B4C5E0215F}" srcOrd="1" destOrd="0" presId="urn:microsoft.com/office/officeart/2005/8/layout/venn2"/>
    <dgm:cxn modelId="{3739437D-5455-D74A-82A5-746CAFED12B3}" type="presParOf" srcId="{37DC076F-06B4-A749-B2DE-5489A2451DF8}" destId="{62D40BB9-0DE3-7A48-A91F-E6DAB74EDDFF}" srcOrd="1" destOrd="0" presId="urn:microsoft.com/office/officeart/2005/8/layout/venn2"/>
    <dgm:cxn modelId="{02BF1606-0E68-CA48-A8CD-045BCD8323BB}" type="presParOf" srcId="{62D40BB9-0DE3-7A48-A91F-E6DAB74EDDFF}" destId="{BE6D78E7-D525-8443-AD0F-8E5CA5F901CA}" srcOrd="0" destOrd="0" presId="urn:microsoft.com/office/officeart/2005/8/layout/venn2"/>
    <dgm:cxn modelId="{2F7FDAE7-3223-ED4C-9714-10A24EB06079}" type="presParOf" srcId="{62D40BB9-0DE3-7A48-A91F-E6DAB74EDDFF}" destId="{DD5D025D-A3C1-DE47-8D2A-F0E9B8F27B3B}" srcOrd="1" destOrd="0" presId="urn:microsoft.com/office/officeart/2005/8/layout/venn2"/>
    <dgm:cxn modelId="{D9FBE95C-1605-044A-97CF-30BCEFB4CE87}" type="presParOf" srcId="{37DC076F-06B4-A749-B2DE-5489A2451DF8}" destId="{4E31732A-407C-864F-A9E3-EE44E065C382}" srcOrd="2" destOrd="0" presId="urn:microsoft.com/office/officeart/2005/8/layout/venn2"/>
    <dgm:cxn modelId="{FBAC0805-CE6C-0147-B56E-3559371D0651}" type="presParOf" srcId="{4E31732A-407C-864F-A9E3-EE44E065C382}" destId="{84F23C1C-1092-F54D-8D04-CB64B54C24A5}" srcOrd="0" destOrd="0" presId="urn:microsoft.com/office/officeart/2005/8/layout/venn2"/>
    <dgm:cxn modelId="{84676B27-AC8E-574C-9E51-3774572AD4E2}" type="presParOf" srcId="{4E31732A-407C-864F-A9E3-EE44E065C382}" destId="{DBF99AEE-C071-3B4B-A3E2-B7A159FE17D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14DF0D9-392B-4D4B-878E-2BDA76301074}" type="doc">
      <dgm:prSet loTypeId="urn:microsoft.com/office/officeart/2005/8/layout/chevron1" loCatId="process" qsTypeId="urn:microsoft.com/office/officeart/2005/8/quickstyle/simple1" qsCatId="simple" csTypeId="urn:microsoft.com/office/officeart/2005/8/colors/accent1_2" csCatId="accent1" phldr="1"/>
      <dgm:spPr/>
    </dgm:pt>
    <dgm:pt modelId="{F349F74D-66EB-41D4-9504-9C3952EC377A}">
      <dgm:prSet phldrT="[Text]" phldr="0" custT="1"/>
      <dgm:spPr>
        <a:solidFill>
          <a:srgbClr val="E7BC29"/>
        </a:solidFill>
      </dgm:spPr>
      <dgm:t>
        <a:bodyPr/>
        <a:lstStyle/>
        <a:p>
          <a:pPr rtl="0"/>
          <a:r>
            <a:rPr lang="en-US" sz="3200" b="1" dirty="0">
              <a:latin typeface="Times New Roman" panose="02020603050405020304" pitchFamily="18" charset="0"/>
              <a:cs typeface="Times New Roman" panose="02020603050405020304" pitchFamily="18" charset="0"/>
            </a:rPr>
            <a:t>What</a:t>
          </a:r>
          <a:r>
            <a:rPr lang="en-US" sz="2800" dirty="0">
              <a:latin typeface="Times New Roman" panose="02020603050405020304" pitchFamily="18" charset="0"/>
              <a:cs typeface="Times New Roman" panose="02020603050405020304" pitchFamily="18" charset="0"/>
            </a:rPr>
            <a:t> does SPDEF expression mean for BRCA prognosis?</a:t>
          </a:r>
        </a:p>
      </dgm:t>
    </dgm:pt>
    <dgm:pt modelId="{0E5F0E62-7959-4190-B48D-188EE3354BDF}" type="parTrans" cxnId="{90A708B5-C967-4AEB-BA26-E44496DCC64F}">
      <dgm:prSet/>
      <dgm:spPr/>
      <dgm:t>
        <a:bodyPr/>
        <a:lstStyle/>
        <a:p>
          <a:endParaRPr lang="en-US"/>
        </a:p>
      </dgm:t>
    </dgm:pt>
    <dgm:pt modelId="{9D05B4B8-CF83-48CC-AD8B-2870CFB0B1D2}" type="sibTrans" cxnId="{90A708B5-C967-4AEB-BA26-E44496DCC64F}">
      <dgm:prSet/>
      <dgm:spPr/>
      <dgm:t>
        <a:bodyPr/>
        <a:lstStyle/>
        <a:p>
          <a:endParaRPr lang="en-US"/>
        </a:p>
      </dgm:t>
    </dgm:pt>
    <dgm:pt modelId="{E512B0A2-26C3-4AC5-BB12-569891244101}">
      <dgm:prSet phldrT="[Text]" phldr="0" custT="1"/>
      <dgm:spPr>
        <a:solidFill>
          <a:srgbClr val="E7BC29"/>
        </a:solidFill>
      </dgm:spPr>
      <dgm:t>
        <a:bodyPr/>
        <a:lstStyle/>
        <a:p>
          <a:pPr rtl="0"/>
          <a:r>
            <a:rPr lang="en-US" sz="3200" b="1" dirty="0">
              <a:latin typeface="Times New Roman" panose="02020603050405020304" pitchFamily="18" charset="0"/>
              <a:cs typeface="Times New Roman" panose="02020603050405020304" pitchFamily="18" charset="0"/>
            </a:rPr>
            <a:t>Who</a:t>
          </a:r>
          <a:r>
            <a:rPr lang="en-US" sz="2800" dirty="0">
              <a:latin typeface="Times New Roman" panose="02020603050405020304" pitchFamily="18" charset="0"/>
              <a:cs typeface="Times New Roman" panose="02020603050405020304" pitchFamily="18" charset="0"/>
            </a:rPr>
            <a:t> exhibits variable SPDEF expression?</a:t>
          </a:r>
        </a:p>
      </dgm:t>
    </dgm:pt>
    <dgm:pt modelId="{8BC8D24D-2E1E-4C74-9FF2-4492225A019A}" type="parTrans" cxnId="{8CDC2273-77CF-4239-B96C-243001FFAB28}">
      <dgm:prSet/>
      <dgm:spPr/>
      <dgm:t>
        <a:bodyPr/>
        <a:lstStyle/>
        <a:p>
          <a:endParaRPr lang="en-US"/>
        </a:p>
      </dgm:t>
    </dgm:pt>
    <dgm:pt modelId="{89909F56-37D7-4197-A166-4D5074B2B03E}" type="sibTrans" cxnId="{8CDC2273-77CF-4239-B96C-243001FFAB28}">
      <dgm:prSet/>
      <dgm:spPr/>
      <dgm:t>
        <a:bodyPr/>
        <a:lstStyle/>
        <a:p>
          <a:endParaRPr lang="en-US"/>
        </a:p>
      </dgm:t>
    </dgm:pt>
    <dgm:pt modelId="{190E03FE-FC63-4DF1-8FAA-CF47C7EE3ABE}">
      <dgm:prSet phldr="0" custT="1"/>
      <dgm:spPr>
        <a:solidFill>
          <a:srgbClr val="E7BC29"/>
        </a:solidFill>
      </dgm:spPr>
      <dgm:t>
        <a:bodyPr/>
        <a:lstStyle/>
        <a:p>
          <a:r>
            <a:rPr lang="en-US" sz="3200" b="1" dirty="0">
              <a:latin typeface="Times New Roman" panose="02020603050405020304" pitchFamily="18" charset="0"/>
              <a:cs typeface="Times New Roman" panose="02020603050405020304" pitchFamily="18" charset="0"/>
            </a:rPr>
            <a:t>How</a:t>
          </a:r>
          <a:r>
            <a:rPr lang="en-US" sz="2800" dirty="0">
              <a:latin typeface="Times New Roman" panose="02020603050405020304" pitchFamily="18" charset="0"/>
              <a:cs typeface="Times New Roman" panose="02020603050405020304" pitchFamily="18" charset="0"/>
            </a:rPr>
            <a:t> does SPDEF have variable expression?</a:t>
          </a:r>
        </a:p>
      </dgm:t>
    </dgm:pt>
    <dgm:pt modelId="{D6CB57FD-55E4-4750-BB7E-CCFAF5FB6285}" type="parTrans" cxnId="{3F406A20-8EA3-4962-B9CB-A9379B5AC972}">
      <dgm:prSet/>
      <dgm:spPr/>
      <dgm:t>
        <a:bodyPr/>
        <a:lstStyle/>
        <a:p>
          <a:endParaRPr lang="en-US"/>
        </a:p>
      </dgm:t>
    </dgm:pt>
    <dgm:pt modelId="{828B22D4-4EE2-414C-951C-BEB3EB0F04C5}" type="sibTrans" cxnId="{3F406A20-8EA3-4962-B9CB-A9379B5AC972}">
      <dgm:prSet/>
      <dgm:spPr/>
      <dgm:t>
        <a:bodyPr/>
        <a:lstStyle/>
        <a:p>
          <a:endParaRPr lang="en-US"/>
        </a:p>
      </dgm:t>
    </dgm:pt>
    <dgm:pt modelId="{197DE29A-60CE-4E37-AF71-27DF89192E2B}" type="pres">
      <dgm:prSet presAssocID="{614DF0D9-392B-4D4B-878E-2BDA76301074}" presName="Name0" presStyleCnt="0">
        <dgm:presLayoutVars>
          <dgm:dir/>
          <dgm:animLvl val="lvl"/>
          <dgm:resizeHandles val="exact"/>
        </dgm:presLayoutVars>
      </dgm:prSet>
      <dgm:spPr/>
    </dgm:pt>
    <dgm:pt modelId="{9B9F5F32-4C00-49DA-B18C-D74B44342ABB}" type="pres">
      <dgm:prSet presAssocID="{F349F74D-66EB-41D4-9504-9C3952EC377A}" presName="parTxOnly" presStyleLbl="node1" presStyleIdx="0" presStyleCnt="3">
        <dgm:presLayoutVars>
          <dgm:chMax val="0"/>
          <dgm:chPref val="0"/>
          <dgm:bulletEnabled val="1"/>
        </dgm:presLayoutVars>
      </dgm:prSet>
      <dgm:spPr/>
    </dgm:pt>
    <dgm:pt modelId="{DA502C3F-E873-40EF-9797-713E606BF38D}" type="pres">
      <dgm:prSet presAssocID="{9D05B4B8-CF83-48CC-AD8B-2870CFB0B1D2}" presName="parTxOnlySpace" presStyleCnt="0"/>
      <dgm:spPr/>
    </dgm:pt>
    <dgm:pt modelId="{C7221452-A0F1-493B-A4DC-8CDDB1637E8F}" type="pres">
      <dgm:prSet presAssocID="{E512B0A2-26C3-4AC5-BB12-569891244101}" presName="parTxOnly" presStyleLbl="node1" presStyleIdx="1" presStyleCnt="3">
        <dgm:presLayoutVars>
          <dgm:chMax val="0"/>
          <dgm:chPref val="0"/>
          <dgm:bulletEnabled val="1"/>
        </dgm:presLayoutVars>
      </dgm:prSet>
      <dgm:spPr/>
    </dgm:pt>
    <dgm:pt modelId="{37756C7C-53D8-4B1D-BF22-B3C65423078F}" type="pres">
      <dgm:prSet presAssocID="{89909F56-37D7-4197-A166-4D5074B2B03E}" presName="parTxOnlySpace" presStyleCnt="0"/>
      <dgm:spPr/>
    </dgm:pt>
    <dgm:pt modelId="{476A2EFC-EA8C-4198-AE05-971375FD8CBC}" type="pres">
      <dgm:prSet presAssocID="{190E03FE-FC63-4DF1-8FAA-CF47C7EE3ABE}" presName="parTxOnly" presStyleLbl="node1" presStyleIdx="2" presStyleCnt="3">
        <dgm:presLayoutVars>
          <dgm:chMax val="0"/>
          <dgm:chPref val="0"/>
          <dgm:bulletEnabled val="1"/>
        </dgm:presLayoutVars>
      </dgm:prSet>
      <dgm:spPr/>
    </dgm:pt>
  </dgm:ptLst>
  <dgm:cxnLst>
    <dgm:cxn modelId="{3F406A20-8EA3-4962-B9CB-A9379B5AC972}" srcId="{614DF0D9-392B-4D4B-878E-2BDA76301074}" destId="{190E03FE-FC63-4DF1-8FAA-CF47C7EE3ABE}" srcOrd="2" destOrd="0" parTransId="{D6CB57FD-55E4-4750-BB7E-CCFAF5FB6285}" sibTransId="{828B22D4-4EE2-414C-951C-BEB3EB0F04C5}"/>
    <dgm:cxn modelId="{6AF88023-FEF3-4C3D-AA99-2EF65F73FBF1}" type="presOf" srcId="{F349F74D-66EB-41D4-9504-9C3952EC377A}" destId="{9B9F5F32-4C00-49DA-B18C-D74B44342ABB}" srcOrd="0" destOrd="0" presId="urn:microsoft.com/office/officeart/2005/8/layout/chevron1"/>
    <dgm:cxn modelId="{2B02715B-DD55-44E5-B78F-27620C1F4676}" type="presOf" srcId="{614DF0D9-392B-4D4B-878E-2BDA76301074}" destId="{197DE29A-60CE-4E37-AF71-27DF89192E2B}" srcOrd="0" destOrd="0" presId="urn:microsoft.com/office/officeart/2005/8/layout/chevron1"/>
    <dgm:cxn modelId="{44EDCB70-1A84-4EE8-BBAD-852D0A896460}" type="presOf" srcId="{E512B0A2-26C3-4AC5-BB12-569891244101}" destId="{C7221452-A0F1-493B-A4DC-8CDDB1637E8F}" srcOrd="0" destOrd="0" presId="urn:microsoft.com/office/officeart/2005/8/layout/chevron1"/>
    <dgm:cxn modelId="{8CDC2273-77CF-4239-B96C-243001FFAB28}" srcId="{614DF0D9-392B-4D4B-878E-2BDA76301074}" destId="{E512B0A2-26C3-4AC5-BB12-569891244101}" srcOrd="1" destOrd="0" parTransId="{8BC8D24D-2E1E-4C74-9FF2-4492225A019A}" sibTransId="{89909F56-37D7-4197-A166-4D5074B2B03E}"/>
    <dgm:cxn modelId="{A88D2E88-6B9C-4C28-B871-2894575C8B43}" type="presOf" srcId="{190E03FE-FC63-4DF1-8FAA-CF47C7EE3ABE}" destId="{476A2EFC-EA8C-4198-AE05-971375FD8CBC}" srcOrd="0" destOrd="0" presId="urn:microsoft.com/office/officeart/2005/8/layout/chevron1"/>
    <dgm:cxn modelId="{90A708B5-C967-4AEB-BA26-E44496DCC64F}" srcId="{614DF0D9-392B-4D4B-878E-2BDA76301074}" destId="{F349F74D-66EB-41D4-9504-9C3952EC377A}" srcOrd="0" destOrd="0" parTransId="{0E5F0E62-7959-4190-B48D-188EE3354BDF}" sibTransId="{9D05B4B8-CF83-48CC-AD8B-2870CFB0B1D2}"/>
    <dgm:cxn modelId="{A1D16E74-2083-4913-A1C0-EF6F5E0229C9}" type="presParOf" srcId="{197DE29A-60CE-4E37-AF71-27DF89192E2B}" destId="{9B9F5F32-4C00-49DA-B18C-D74B44342ABB}" srcOrd="0" destOrd="0" presId="urn:microsoft.com/office/officeart/2005/8/layout/chevron1"/>
    <dgm:cxn modelId="{4CC82F4B-94E3-41C1-9CE1-BF8A7D0DD4C3}" type="presParOf" srcId="{197DE29A-60CE-4E37-AF71-27DF89192E2B}" destId="{DA502C3F-E873-40EF-9797-713E606BF38D}" srcOrd="1" destOrd="0" presId="urn:microsoft.com/office/officeart/2005/8/layout/chevron1"/>
    <dgm:cxn modelId="{1193F119-19DD-468F-9C01-B5A4765F1657}" type="presParOf" srcId="{197DE29A-60CE-4E37-AF71-27DF89192E2B}" destId="{C7221452-A0F1-493B-A4DC-8CDDB1637E8F}" srcOrd="2" destOrd="0" presId="urn:microsoft.com/office/officeart/2005/8/layout/chevron1"/>
    <dgm:cxn modelId="{61A0F726-2EBC-4BA7-9BDA-1583037D3F5F}" type="presParOf" srcId="{197DE29A-60CE-4E37-AF71-27DF89192E2B}" destId="{37756C7C-53D8-4B1D-BF22-B3C65423078F}" srcOrd="3" destOrd="0" presId="urn:microsoft.com/office/officeart/2005/8/layout/chevron1"/>
    <dgm:cxn modelId="{10F41F4A-686E-4BE1-A0EA-AA06B3D84E6C}" type="presParOf" srcId="{197DE29A-60CE-4E37-AF71-27DF89192E2B}" destId="{476A2EFC-EA8C-4198-AE05-971375FD8CBC}" srcOrd="4" destOrd="0" presId="urn:microsoft.com/office/officeart/2005/8/layout/chevron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8EB4-C437-0448-B225-0F271118F16E}">
      <dsp:nvSpPr>
        <dsp:cNvPr id="0" name=""/>
        <dsp:cNvSpPr/>
      </dsp:nvSpPr>
      <dsp:spPr>
        <a:xfrm>
          <a:off x="0" y="638625"/>
          <a:ext cx="7833827" cy="7833827"/>
        </a:xfrm>
        <a:prstGeom prst="ellipse">
          <a:avLst/>
        </a:prstGeom>
        <a:solidFill>
          <a:srgbClr val="6600C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12 CpG islands for SPDEF gene predicted by XENA</a:t>
          </a:r>
        </a:p>
      </dsp:txBody>
      <dsp:txXfrm>
        <a:off x="2547952" y="1030317"/>
        <a:ext cx="2737922" cy="1175074"/>
      </dsp:txXfrm>
    </dsp:sp>
    <dsp:sp modelId="{BE6D78E7-D525-8443-AD0F-8E5CA5F901CA}">
      <dsp:nvSpPr>
        <dsp:cNvPr id="0" name=""/>
        <dsp:cNvSpPr/>
      </dsp:nvSpPr>
      <dsp:spPr>
        <a:xfrm>
          <a:off x="979228" y="2597082"/>
          <a:ext cx="5875370" cy="5875370"/>
        </a:xfrm>
        <a:prstGeom prst="ellipse">
          <a:avLst/>
        </a:prstGeom>
        <a:solidFill>
          <a:srgbClr val="9966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10 CpG islands associated with SPDEF mRNA expression</a:t>
          </a:r>
        </a:p>
      </dsp:txBody>
      <dsp:txXfrm>
        <a:off x="2547952" y="2964293"/>
        <a:ext cx="2737922" cy="1101631"/>
      </dsp:txXfrm>
    </dsp:sp>
    <dsp:sp modelId="{84F23C1C-1092-F54D-8D04-CB64B54C24A5}">
      <dsp:nvSpPr>
        <dsp:cNvPr id="0" name=""/>
        <dsp:cNvSpPr/>
      </dsp:nvSpPr>
      <dsp:spPr>
        <a:xfrm>
          <a:off x="1958456" y="4555539"/>
          <a:ext cx="3916913" cy="3916913"/>
        </a:xfrm>
        <a:prstGeom prst="ellipse">
          <a:avLst/>
        </a:prstGeom>
        <a:solidFill>
          <a:srgbClr val="C8A8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0" kern="1200" dirty="0">
              <a:latin typeface="Times New Roman" panose="02020603050405020304" pitchFamily="18" charset="0"/>
              <a:cs typeface="Times New Roman" panose="02020603050405020304" pitchFamily="18" charset="0"/>
            </a:rPr>
            <a:t>2 CpG islands associated with BRCA survival</a:t>
          </a:r>
        </a:p>
      </dsp:txBody>
      <dsp:txXfrm>
        <a:off x="2532075" y="5534767"/>
        <a:ext cx="2769676" cy="1958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5F32-4C00-49DA-B18C-D74B44342ABB}">
      <dsp:nvSpPr>
        <dsp:cNvPr id="0" name=""/>
        <dsp:cNvSpPr/>
      </dsp:nvSpPr>
      <dsp:spPr>
        <a:xfrm>
          <a:off x="3950" y="1513862"/>
          <a:ext cx="4812708" cy="1925083"/>
        </a:xfrm>
        <a:prstGeom prst="chevron">
          <a:avLst/>
        </a:prstGeom>
        <a:solidFill>
          <a:srgbClr val="E7BC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What</a:t>
          </a:r>
          <a:r>
            <a:rPr lang="en-US" sz="2800" kern="1200" dirty="0">
              <a:latin typeface="Times New Roman" panose="02020603050405020304" pitchFamily="18" charset="0"/>
              <a:cs typeface="Times New Roman" panose="02020603050405020304" pitchFamily="18" charset="0"/>
            </a:rPr>
            <a:t> does SPDEF expression mean for BRCA prognosis?</a:t>
          </a:r>
        </a:p>
      </dsp:txBody>
      <dsp:txXfrm>
        <a:off x="966492" y="1513862"/>
        <a:ext cx="2887625" cy="1925083"/>
      </dsp:txXfrm>
    </dsp:sp>
    <dsp:sp modelId="{C7221452-A0F1-493B-A4DC-8CDDB1637E8F}">
      <dsp:nvSpPr>
        <dsp:cNvPr id="0" name=""/>
        <dsp:cNvSpPr/>
      </dsp:nvSpPr>
      <dsp:spPr>
        <a:xfrm>
          <a:off x="4335387" y="1513862"/>
          <a:ext cx="4812708" cy="1925083"/>
        </a:xfrm>
        <a:prstGeom prst="chevron">
          <a:avLst/>
        </a:prstGeom>
        <a:solidFill>
          <a:srgbClr val="E7BC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Who</a:t>
          </a:r>
          <a:r>
            <a:rPr lang="en-US" sz="2800" kern="1200" dirty="0">
              <a:latin typeface="Times New Roman" panose="02020603050405020304" pitchFamily="18" charset="0"/>
              <a:cs typeface="Times New Roman" panose="02020603050405020304" pitchFamily="18" charset="0"/>
            </a:rPr>
            <a:t> exhibits variable SPDEF expression?</a:t>
          </a:r>
        </a:p>
      </dsp:txBody>
      <dsp:txXfrm>
        <a:off x="5297929" y="1513862"/>
        <a:ext cx="2887625" cy="1925083"/>
      </dsp:txXfrm>
    </dsp:sp>
    <dsp:sp modelId="{476A2EFC-EA8C-4198-AE05-971375FD8CBC}">
      <dsp:nvSpPr>
        <dsp:cNvPr id="0" name=""/>
        <dsp:cNvSpPr/>
      </dsp:nvSpPr>
      <dsp:spPr>
        <a:xfrm>
          <a:off x="8666824" y="1513862"/>
          <a:ext cx="4812708" cy="1925083"/>
        </a:xfrm>
        <a:prstGeom prst="chevron">
          <a:avLst/>
        </a:prstGeom>
        <a:solidFill>
          <a:srgbClr val="E7BC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How</a:t>
          </a:r>
          <a:r>
            <a:rPr lang="en-US" sz="2800" kern="1200" dirty="0">
              <a:latin typeface="Times New Roman" panose="02020603050405020304" pitchFamily="18" charset="0"/>
              <a:cs typeface="Times New Roman" panose="02020603050405020304" pitchFamily="18" charset="0"/>
            </a:rPr>
            <a:t> does SPDEF have variable expression?</a:t>
          </a:r>
        </a:p>
      </dsp:txBody>
      <dsp:txXfrm>
        <a:off x="9629366" y="1513862"/>
        <a:ext cx="2887625" cy="192508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AD96C6-AE51-4551-98DE-BBEDD5B016BE}" type="datetimeFigureOut">
              <a:rPr lang="en-US" smtClean="0"/>
              <a:t>4/3/25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C838111-6512-433B-A6D5-965BDBC2E9E9}" type="slidenum">
              <a:rPr lang="en-US" smtClean="0"/>
              <a:t>‹#›</a:t>
            </a:fld>
            <a:endParaRPr lang="en-US"/>
          </a:p>
        </p:txBody>
      </p:sp>
    </p:spTree>
    <p:extLst>
      <p:ext uri="{BB962C8B-B14F-4D97-AF65-F5344CB8AC3E}">
        <p14:creationId xmlns:p14="http://schemas.microsoft.com/office/powerpoint/2010/main" val="416743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gn="l"/>
            <a:br>
              <a:rPr lang="en-US" b="0" i="0" dirty="0">
                <a:solidFill>
                  <a:srgbClr val="1F1F1F"/>
                </a:solidFill>
                <a:effectLst/>
                <a:latin typeface="Google Sans"/>
              </a:rPr>
            </a:br>
            <a:endParaRPr lang="en-US" b="0" i="0" dirty="0">
              <a:solidFill>
                <a:srgbClr val="1F1F1F"/>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2C838111-6512-433B-A6D5-965BDBC2E9E9}" type="slidenum">
              <a:rPr lang="en-US" smtClean="0"/>
              <a:t>1</a:t>
            </a:fld>
            <a:endParaRPr lang="en-US"/>
          </a:p>
        </p:txBody>
      </p:sp>
    </p:spTree>
    <p:extLst>
      <p:ext uri="{BB962C8B-B14F-4D97-AF65-F5344CB8AC3E}">
        <p14:creationId xmlns:p14="http://schemas.microsoft.com/office/powerpoint/2010/main" val="420357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3742ED-F1F0-4DED-AA11-FD349810A2F5}" type="datetimeFigureOut">
              <a:rPr lang="en-US" smtClean="0"/>
              <a:t>4/3/25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111478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3742ED-F1F0-4DED-AA11-FD349810A2F5}" type="datetimeFigureOut">
              <a:rPr lang="en-US" smtClean="0"/>
              <a:t>4/3/25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82407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3742ED-F1F0-4DED-AA11-FD349810A2F5}" type="datetimeFigureOut">
              <a:rPr lang="en-US" smtClean="0"/>
              <a:t>4/3/25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370282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3742ED-F1F0-4DED-AA11-FD349810A2F5}" type="datetimeFigureOut">
              <a:rPr lang="en-US" smtClean="0"/>
              <a:t>4/3/25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133322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3742ED-F1F0-4DED-AA11-FD349810A2F5}" type="datetimeFigureOut">
              <a:rPr lang="en-US" smtClean="0"/>
              <a:t>4/3/25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155131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3742ED-F1F0-4DED-AA11-FD349810A2F5}" type="datetimeFigureOut">
              <a:rPr lang="en-US" smtClean="0"/>
              <a:t>4/3/25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318174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3742ED-F1F0-4DED-AA11-FD349810A2F5}" type="datetimeFigureOut">
              <a:rPr lang="en-US" smtClean="0"/>
              <a:t>4/3/25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355215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3742ED-F1F0-4DED-AA11-FD349810A2F5}" type="datetimeFigureOut">
              <a:rPr lang="en-US" smtClean="0"/>
              <a:t>4/3/25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76566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742ED-F1F0-4DED-AA11-FD349810A2F5}" type="datetimeFigureOut">
              <a:rPr lang="en-US" smtClean="0"/>
              <a:t>4/3/25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393698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13742ED-F1F0-4DED-AA11-FD349810A2F5}" type="datetimeFigureOut">
              <a:rPr lang="en-US" smtClean="0"/>
              <a:t>4/3/25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215254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13742ED-F1F0-4DED-AA11-FD349810A2F5}" type="datetimeFigureOut">
              <a:rPr lang="en-US" smtClean="0"/>
              <a:t>4/3/25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1074-90FE-4567-B8D1-2BF64294D61D}" type="slidenum">
              <a:rPr lang="en-US" smtClean="0"/>
              <a:t>‹#›</a:t>
            </a:fld>
            <a:endParaRPr lang="en-US"/>
          </a:p>
        </p:txBody>
      </p:sp>
    </p:spTree>
    <p:extLst>
      <p:ext uri="{BB962C8B-B14F-4D97-AF65-F5344CB8AC3E}">
        <p14:creationId xmlns:p14="http://schemas.microsoft.com/office/powerpoint/2010/main" val="397679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13742ED-F1F0-4DED-AA11-FD349810A2F5}" type="datetimeFigureOut">
              <a:rPr lang="en-US" smtClean="0"/>
              <a:t>4/3/25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B621074-90FE-4567-B8D1-2BF64294D61D}" type="slidenum">
              <a:rPr lang="en-US" smtClean="0"/>
              <a:t>‹#›</a:t>
            </a:fld>
            <a:endParaRPr lang="en-US"/>
          </a:p>
        </p:txBody>
      </p:sp>
    </p:spTree>
    <p:extLst>
      <p:ext uri="{BB962C8B-B14F-4D97-AF65-F5344CB8AC3E}">
        <p14:creationId xmlns:p14="http://schemas.microsoft.com/office/powerpoint/2010/main" val="1259370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11.jpeg"/><Relationship Id="rId26" Type="http://schemas.openxmlformats.org/officeDocument/2006/relationships/image" Target="../media/image19.jpg"/><Relationship Id="rId21" Type="http://schemas.openxmlformats.org/officeDocument/2006/relationships/image" Target="../media/image14.png"/><Relationship Id="rId34" Type="http://schemas.openxmlformats.org/officeDocument/2006/relationships/diagramQuickStyle" Target="../diagrams/quickStyle2.xml"/><Relationship Id="rId7" Type="http://schemas.microsoft.com/office/2007/relationships/diagramDrawing" Target="../diagrams/drawing1.xml"/><Relationship Id="rId12" Type="http://schemas.openxmlformats.org/officeDocument/2006/relationships/image" Target="../media/image5.svg"/><Relationship Id="rId17" Type="http://schemas.openxmlformats.org/officeDocument/2006/relationships/image" Target="../media/image10.jpeg"/><Relationship Id="rId25" Type="http://schemas.openxmlformats.org/officeDocument/2006/relationships/image" Target="../media/image18.jpg"/><Relationship Id="rId33" Type="http://schemas.openxmlformats.org/officeDocument/2006/relationships/diagramLayout" Target="../diagrams/layout2.xml"/><Relationship Id="rId38" Type="http://schemas.openxmlformats.org/officeDocument/2006/relationships/image" Target="../media/image23.emf"/><Relationship Id="rId2" Type="http://schemas.openxmlformats.org/officeDocument/2006/relationships/notesSlide" Target="../notesSlides/notesSlide1.xml"/><Relationship Id="rId16" Type="http://schemas.openxmlformats.org/officeDocument/2006/relationships/image" Target="../media/image9.jpeg"/><Relationship Id="rId20" Type="http://schemas.openxmlformats.org/officeDocument/2006/relationships/image" Target="../media/image13.png"/><Relationship Id="rId29"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png"/><Relationship Id="rId24" Type="http://schemas.openxmlformats.org/officeDocument/2006/relationships/image" Target="../media/image17.jpg"/><Relationship Id="rId32" Type="http://schemas.openxmlformats.org/officeDocument/2006/relationships/diagramData" Target="../diagrams/data2.xml"/><Relationship Id="rId37" Type="http://schemas.openxmlformats.org/officeDocument/2006/relationships/package" Target="../embeddings/Microsoft_Excel_Worksheet.xlsx"/><Relationship Id="rId5" Type="http://schemas.openxmlformats.org/officeDocument/2006/relationships/diagramQuickStyle" Target="../diagrams/quickStyle1.xml"/><Relationship Id="rId15" Type="http://schemas.openxmlformats.org/officeDocument/2006/relationships/image" Target="../media/image8.jpeg"/><Relationship Id="rId23" Type="http://schemas.openxmlformats.org/officeDocument/2006/relationships/image" Target="../media/image16.jpg"/><Relationship Id="rId28" Type="http://schemas.openxmlformats.org/officeDocument/2006/relationships/oleObject" Target="../embeddings/oleObject1.bin"/><Relationship Id="rId36" Type="http://schemas.microsoft.com/office/2007/relationships/diagramDrawing" Target="../diagrams/drawing2.xml"/><Relationship Id="rId10" Type="http://schemas.openxmlformats.org/officeDocument/2006/relationships/image" Target="../media/image3.svg"/><Relationship Id="rId19" Type="http://schemas.openxmlformats.org/officeDocument/2006/relationships/image" Target="../media/image12.png"/><Relationship Id="rId31" Type="http://schemas.openxmlformats.org/officeDocument/2006/relationships/image" Target="../media/image22.emf"/><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image" Target="../media/image7.svg"/><Relationship Id="rId22" Type="http://schemas.openxmlformats.org/officeDocument/2006/relationships/image" Target="../media/image15.png"/><Relationship Id="rId27" Type="http://schemas.openxmlformats.org/officeDocument/2006/relationships/image" Target="../media/image20.jpg"/><Relationship Id="rId30" Type="http://schemas.openxmlformats.org/officeDocument/2006/relationships/oleObject" Target="../embeddings/oleObject2.bin"/><Relationship Id="rId35" Type="http://schemas.openxmlformats.org/officeDocument/2006/relationships/diagramColors" Target="../diagrams/colors2.xml"/><Relationship Id="rId8" Type="http://schemas.openxmlformats.org/officeDocument/2006/relationships/image" Target="../media/image1.png"/><Relationship Id="rId3"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Diagram 70">
            <a:extLst>
              <a:ext uri="{FF2B5EF4-FFF2-40B4-BE49-F238E27FC236}">
                <a16:creationId xmlns:a16="http://schemas.microsoft.com/office/drawing/2014/main" id="{DB42C7DB-7750-EFA8-D2D2-B05CE4A8575D}"/>
              </a:ext>
            </a:extLst>
          </p:cNvPr>
          <p:cNvGraphicFramePr/>
          <p:nvPr>
            <p:extLst>
              <p:ext uri="{D42A27DB-BD31-4B8C-83A1-F6EECF244321}">
                <p14:modId xmlns:p14="http://schemas.microsoft.com/office/powerpoint/2010/main" val="33610756"/>
              </p:ext>
            </p:extLst>
          </p:nvPr>
        </p:nvGraphicFramePr>
        <p:xfrm>
          <a:off x="2743428" y="24106825"/>
          <a:ext cx="7833827" cy="911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696687" y="139138"/>
            <a:ext cx="42454284" cy="3805716"/>
          </a:xfrm>
          <a:prstGeom prst="roundRect">
            <a:avLst/>
          </a:prstGeom>
          <a:solidFill>
            <a:srgbClr val="C8BDDD"/>
          </a:solidFill>
          <a:ln>
            <a:no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6289" b="1" dirty="0">
                <a:latin typeface="Times New Roman" panose="02020603050405020304" pitchFamily="18" charset="0"/>
                <a:cs typeface="Times New Roman" panose="02020603050405020304" pitchFamily="18" charset="0"/>
              </a:rPr>
              <a:t>Assessing the Tumor Suppressive Impact and Regulatory </a:t>
            </a:r>
          </a:p>
          <a:p>
            <a:pPr algn="ctr"/>
            <a:r>
              <a:rPr lang="en-US" sz="6289" b="1" dirty="0">
                <a:latin typeface="Times New Roman" panose="02020603050405020304" pitchFamily="18" charset="0"/>
                <a:cs typeface="Times New Roman" panose="02020603050405020304" pitchFamily="18" charset="0"/>
              </a:rPr>
              <a:t>Mechanisms of SPDEF Expression in Breast Cancer</a:t>
            </a:r>
          </a:p>
          <a:p>
            <a:pPr algn="ctr"/>
            <a:endParaRPr lang="en-US" sz="1502" b="1" dirty="0">
              <a:latin typeface="Times New Roman" panose="02020603050405020304" pitchFamily="18" charset="0"/>
              <a:cs typeface="Times New Roman" panose="02020603050405020304" pitchFamily="18" charset="0"/>
            </a:endParaRPr>
          </a:p>
          <a:p>
            <a:pPr algn="ctr"/>
            <a:r>
              <a:rPr lang="en-US" sz="3605" b="1" dirty="0" err="1">
                <a:latin typeface="Times New Roman" panose="02020603050405020304" pitchFamily="18" charset="0"/>
                <a:cs typeface="Times New Roman" panose="02020603050405020304" pitchFamily="18" charset="0"/>
              </a:rPr>
              <a:t>Maansi</a:t>
            </a:r>
            <a:r>
              <a:rPr lang="en-US" sz="3605" b="1" dirty="0">
                <a:latin typeface="Times New Roman" panose="02020603050405020304" pitchFamily="18" charset="0"/>
                <a:cs typeface="Times New Roman" panose="02020603050405020304" pitchFamily="18" charset="0"/>
              </a:rPr>
              <a:t> </a:t>
            </a:r>
            <a:r>
              <a:rPr lang="en-US" sz="3605" b="1" dirty="0" err="1">
                <a:latin typeface="Times New Roman" panose="02020603050405020304" pitchFamily="18" charset="0"/>
                <a:cs typeface="Times New Roman" panose="02020603050405020304" pitchFamily="18" charset="0"/>
              </a:rPr>
              <a:t>Solanky</a:t>
            </a:r>
            <a:r>
              <a:rPr lang="en-US" sz="3605" b="1" dirty="0">
                <a:latin typeface="Times New Roman" panose="02020603050405020304" pitchFamily="18" charset="0"/>
                <a:cs typeface="Times New Roman" panose="02020603050405020304" pitchFamily="18" charset="0"/>
              </a:rPr>
              <a:t>, B.A.; Maninder Khosla, B.S.; Suresh K. </a:t>
            </a:r>
            <a:r>
              <a:rPr lang="en-US" sz="3605" b="1" dirty="0" err="1">
                <a:latin typeface="Times New Roman" panose="02020603050405020304" pitchFamily="18" charset="0"/>
                <a:cs typeface="Times New Roman" panose="02020603050405020304" pitchFamily="18" charset="0"/>
              </a:rPr>
              <a:t>Alahari</a:t>
            </a:r>
            <a:r>
              <a:rPr lang="en-US" sz="3605" b="1" dirty="0">
                <a:latin typeface="Times New Roman" panose="02020603050405020304" pitchFamily="18" charset="0"/>
                <a:cs typeface="Times New Roman" panose="02020603050405020304" pitchFamily="18" charset="0"/>
              </a:rPr>
              <a:t>, PhD</a:t>
            </a:r>
          </a:p>
          <a:p>
            <a:pPr algn="ctr"/>
            <a:r>
              <a:rPr lang="en-US" sz="3605" b="1" dirty="0">
                <a:latin typeface="Times New Roman" panose="02020603050405020304" pitchFamily="18" charset="0"/>
                <a:cs typeface="Times New Roman" panose="02020603050405020304" pitchFamily="18" charset="0"/>
              </a:rPr>
              <a:t>LSU Health Sciences Center, New Orleans, LA 70112</a:t>
            </a:r>
          </a:p>
        </p:txBody>
      </p:sp>
      <p:sp>
        <p:nvSpPr>
          <p:cNvPr id="6" name="Rounded Rectangle 5"/>
          <p:cNvSpPr/>
          <p:nvPr/>
        </p:nvSpPr>
        <p:spPr>
          <a:xfrm>
            <a:off x="696687" y="4078084"/>
            <a:ext cx="13680418" cy="1366655"/>
          </a:xfrm>
          <a:prstGeom prst="roundRect">
            <a:avLst/>
          </a:prstGeom>
          <a:solidFill>
            <a:srgbClr val="C8BDDD"/>
          </a:solidFill>
          <a:ln>
            <a:no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6289" b="1" dirty="0">
                <a:latin typeface="Times New Roman" panose="02020603050405020304" pitchFamily="18" charset="0"/>
                <a:cs typeface="Times New Roman" panose="02020603050405020304" pitchFamily="18" charset="0"/>
              </a:rPr>
              <a:t>Introduction</a:t>
            </a:r>
          </a:p>
        </p:txBody>
      </p:sp>
      <p:sp>
        <p:nvSpPr>
          <p:cNvPr id="7" name="Rounded Rectangle 6"/>
          <p:cNvSpPr/>
          <p:nvPr/>
        </p:nvSpPr>
        <p:spPr>
          <a:xfrm>
            <a:off x="537839" y="15024128"/>
            <a:ext cx="13695504" cy="1268004"/>
          </a:xfrm>
          <a:prstGeom prst="roundRect">
            <a:avLst/>
          </a:prstGeom>
          <a:solidFill>
            <a:srgbClr val="C8BDDD"/>
          </a:solidFill>
          <a:ln>
            <a:no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6289" b="1" dirty="0">
                <a:latin typeface="Times New Roman" panose="02020603050405020304" pitchFamily="18" charset="0"/>
                <a:cs typeface="Times New Roman" panose="02020603050405020304" pitchFamily="18" charset="0"/>
              </a:rPr>
              <a:t>Methods</a:t>
            </a:r>
          </a:p>
        </p:txBody>
      </p:sp>
      <p:sp>
        <p:nvSpPr>
          <p:cNvPr id="35" name="TextBox 34"/>
          <p:cNvSpPr txBox="1"/>
          <p:nvPr/>
        </p:nvSpPr>
        <p:spPr>
          <a:xfrm>
            <a:off x="522754" y="16384251"/>
            <a:ext cx="13695504" cy="8698541"/>
          </a:xfrm>
          <a:prstGeom prst="rect">
            <a:avLst/>
          </a:prstGeom>
          <a:noFill/>
          <a:ln>
            <a:noFill/>
          </a:ln>
        </p:spPr>
        <p:txBody>
          <a:bodyPr wrap="square" lIns="19046" tIns="9528" rIns="19046" bIns="9528" rtlCol="0" anchor="t">
            <a:spAutoFit/>
          </a:bodyPr>
          <a:lstStyle/>
          <a:p>
            <a:pPr marL="228618" indent="-228618">
              <a:spcAft>
                <a:spcPts val="601"/>
              </a:spcAft>
              <a:buFont typeface=""/>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Tumor genome and patient demographic data were extracted from The Cancer Genome Atlas BRCA registry (n = 1247) available on the UCSC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Xena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database as well as the GEPIA2 database. Survival plots were obtained from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KMplot.com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All data was retrospectively analyzed with statistical software on GraphPad Prism and considered significant if p &lt; 0.05.</a:t>
            </a:r>
          </a:p>
          <a:p>
            <a:pPr marL="228618" indent="-228618">
              <a:spcAft>
                <a:spcPts val="601"/>
              </a:spcAft>
              <a:buFont typeface=""/>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following gene regulatory mechanisms were examined as potential sources of altered expression levels: mutations, copy number alterations, co-expression, and promoter methylation. </a:t>
            </a:r>
            <a:r>
              <a:rPr lang="en-US" sz="3200" dirty="0">
                <a:latin typeface="Times New Roman" panose="02020603050405020304" pitchFamily="18" charset="0"/>
                <a:ea typeface="Calibri" panose="020F0502020204030204" pitchFamily="34" charset="0"/>
                <a:cs typeface="Times New Roman" panose="02020603050405020304" pitchFamily="18" charset="0"/>
              </a:rPr>
              <a:t>Significant trends were obtained through the promoter methylation analysis; thus, only these findings have been included. </a:t>
            </a:r>
          </a:p>
          <a:p>
            <a:pPr marL="228618" indent="-228618">
              <a:spcAft>
                <a:spcPts val="601"/>
              </a:spcAft>
              <a:buFont typeface=""/>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Within the promoter methylation analysis, 2 CpG islands were isolated as putative regulatory sites for SPDEF gene methylation in BRCA tumors based upon the criteria of being significantly associated with SPDEF mRNA expression as well as BRCA survival. This selection process is depicted in the below schematic.</a:t>
            </a:r>
          </a:p>
          <a:p>
            <a:pPr marL="228618" indent="-228618">
              <a:spcAft>
                <a:spcPts val="601"/>
              </a:spcAft>
              <a:buFont typeface=""/>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In addition, 3 DNA methyltransferase (DNMT) genes were identified as candidates for SPDEF hypermethylation in BRCA tumors based upon a significantly negative association with SPDEF expression. </a:t>
            </a:r>
          </a:p>
          <a:p>
            <a:pPr marL="228618" indent="-228618">
              <a:spcAft>
                <a:spcPts val="601"/>
              </a:spcAft>
              <a:buFont typeface=""/>
              <a:buChar char="•"/>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ounded Rectangle 38"/>
          <p:cNvSpPr/>
          <p:nvPr/>
        </p:nvSpPr>
        <p:spPr>
          <a:xfrm>
            <a:off x="14789225" y="4094973"/>
            <a:ext cx="28361746" cy="1366655"/>
          </a:xfrm>
          <a:prstGeom prst="roundRect">
            <a:avLst/>
          </a:prstGeom>
          <a:solidFill>
            <a:srgbClr val="C8BDDD"/>
          </a:solidFill>
          <a:ln>
            <a:no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6289" b="1" dirty="0">
                <a:latin typeface="Times New Roman" panose="02020603050405020304" pitchFamily="18" charset="0"/>
                <a:cs typeface="Times New Roman" panose="02020603050405020304" pitchFamily="18" charset="0"/>
              </a:rPr>
              <a:t>Results</a:t>
            </a:r>
          </a:p>
        </p:txBody>
      </p:sp>
      <p:sp>
        <p:nvSpPr>
          <p:cNvPr id="37" name="Rounded Rectangle 36"/>
          <p:cNvSpPr/>
          <p:nvPr/>
        </p:nvSpPr>
        <p:spPr>
          <a:xfrm>
            <a:off x="29131544" y="22724740"/>
            <a:ext cx="14084738" cy="1533037"/>
          </a:xfrm>
          <a:prstGeom prst="roundRect">
            <a:avLst/>
          </a:prstGeom>
          <a:solidFill>
            <a:srgbClr val="C8BDDD"/>
          </a:solidFill>
          <a:ln>
            <a:no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6289" b="1" dirty="0">
                <a:latin typeface="Times New Roman" panose="02020603050405020304" pitchFamily="18" charset="0"/>
                <a:cs typeface="Times New Roman" panose="02020603050405020304" pitchFamily="18" charset="0"/>
              </a:rPr>
              <a:t>Conclusions</a:t>
            </a:r>
          </a:p>
        </p:txBody>
      </p:sp>
      <p:sp>
        <p:nvSpPr>
          <p:cNvPr id="16" name="TextBox 68">
            <a:extLst>
              <a:ext uri="{FF2B5EF4-FFF2-40B4-BE49-F238E27FC236}">
                <a16:creationId xmlns:a16="http://schemas.microsoft.com/office/drawing/2014/main" id="{55EB96A0-07F1-4CB6-BAD1-5E10E19FFF76}"/>
              </a:ext>
              <a:ext uri="{147F2762-F138-4A5C-976F-8EAC2B608ADB}">
                <a16:predDERef xmlns:a16="http://schemas.microsoft.com/office/drawing/2014/main" pred="{60641759-72EF-4E00-88B2-DBA7A5D6B59A}"/>
              </a:ext>
            </a:extLst>
          </p:cNvPr>
          <p:cNvSpPr txBox="1"/>
          <p:nvPr/>
        </p:nvSpPr>
        <p:spPr>
          <a:xfrm>
            <a:off x="30779277" y="18429355"/>
            <a:ext cx="239416" cy="294278"/>
          </a:xfrm>
          <a:prstGeom prst="rect">
            <a:avLst/>
          </a:prstGeom>
          <a:noFill/>
          <a:ln w="9525" cmpd="sng">
            <a:noFill/>
          </a:ln>
        </p:spPr>
        <p:txBody>
          <a:bodyPr spcFirstLastPara="0" wrap="square" lIns="91440" tIns="45720" rIns="91440" bIns="4572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5" b="1">
                <a:solidFill>
                  <a:srgbClr val="000000"/>
                </a:solidFill>
                <a:latin typeface="Calibri" panose="020F0502020204030204" pitchFamily="34" charset="0"/>
                <a:cs typeface="Calibri" panose="020F0502020204030204" pitchFamily="34" charset="0"/>
              </a:rPr>
              <a:t>*</a:t>
            </a:r>
          </a:p>
        </p:txBody>
      </p:sp>
      <p:sp>
        <p:nvSpPr>
          <p:cNvPr id="49" name="TextBox 68">
            <a:extLst>
              <a:ext uri="{FF2B5EF4-FFF2-40B4-BE49-F238E27FC236}">
                <a16:creationId xmlns:a16="http://schemas.microsoft.com/office/drawing/2014/main" id="{55EB96A0-07F1-4CB6-BAD1-5E10E19FFF76}"/>
              </a:ext>
              <a:ext uri="{147F2762-F138-4A5C-976F-8EAC2B608ADB}">
                <a16:predDERef xmlns:a16="http://schemas.microsoft.com/office/drawing/2014/main" pred="{60641759-72EF-4E00-88B2-DBA7A5D6B59A}"/>
              </a:ext>
            </a:extLst>
          </p:cNvPr>
          <p:cNvSpPr txBox="1"/>
          <p:nvPr/>
        </p:nvSpPr>
        <p:spPr>
          <a:xfrm>
            <a:off x="30607126" y="18204410"/>
            <a:ext cx="239416" cy="271863"/>
          </a:xfrm>
          <a:prstGeom prst="rect">
            <a:avLst/>
          </a:prstGeom>
          <a:noFill/>
          <a:ln w="9525" cmpd="sng">
            <a:noFill/>
          </a:ln>
        </p:spPr>
        <p:txBody>
          <a:bodyPr spcFirstLastPara="0" wrap="square" lIns="91440" tIns="45720" rIns="91440" bIns="4572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5" b="1">
                <a:solidFill>
                  <a:srgbClr val="000000"/>
                </a:solidFill>
                <a:latin typeface="Calibri" panose="020F0502020204030204" pitchFamily="34" charset="0"/>
                <a:cs typeface="Calibri" panose="020F0502020204030204" pitchFamily="34" charset="0"/>
              </a:rPr>
              <a:t>*</a:t>
            </a:r>
          </a:p>
        </p:txBody>
      </p:sp>
      <p:sp>
        <p:nvSpPr>
          <p:cNvPr id="25" name="TextBox 68">
            <a:extLst>
              <a:ext uri="{FF2B5EF4-FFF2-40B4-BE49-F238E27FC236}">
                <a16:creationId xmlns:a16="http://schemas.microsoft.com/office/drawing/2014/main" id="{7D655529-63BA-D213-7352-B543F119110F}"/>
              </a:ext>
              <a:ext uri="{147F2762-F138-4A5C-976F-8EAC2B608ADB}">
                <a16:predDERef xmlns:a16="http://schemas.microsoft.com/office/drawing/2014/main" pred="{60641759-72EF-4E00-88B2-DBA7A5D6B59A}"/>
              </a:ext>
            </a:extLst>
          </p:cNvPr>
          <p:cNvSpPr txBox="1"/>
          <p:nvPr/>
        </p:nvSpPr>
        <p:spPr>
          <a:xfrm>
            <a:off x="1968158" y="30400352"/>
            <a:ext cx="604490" cy="435279"/>
          </a:xfrm>
          <a:prstGeom prst="rect">
            <a:avLst/>
          </a:prstGeom>
          <a:noFill/>
          <a:ln w="9525" cmpd="sng">
            <a:noFill/>
          </a:ln>
        </p:spPr>
        <p:txBody>
          <a:bodyPr spcFirstLastPara="0" wrap="square" lIns="91440" tIns="45720" rIns="91440" bIns="4572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401" b="1" dirty="0">
                <a:solidFill>
                  <a:schemeClr val="bg1"/>
                </a:solidFill>
                <a:latin typeface="Calibri" panose="020F0502020204030204" pitchFamily="34" charset="0"/>
                <a:cs typeface="Calibri" panose="020F0502020204030204" pitchFamily="34" charset="0"/>
              </a:rPr>
              <a:t>*</a:t>
            </a:r>
          </a:p>
        </p:txBody>
      </p:sp>
      <p:sp>
        <p:nvSpPr>
          <p:cNvPr id="26" name="TextBox 68">
            <a:extLst>
              <a:ext uri="{FF2B5EF4-FFF2-40B4-BE49-F238E27FC236}">
                <a16:creationId xmlns:a16="http://schemas.microsoft.com/office/drawing/2014/main" id="{EA6CBF71-C4B9-42E7-8F55-ECC5815615E8}"/>
              </a:ext>
              <a:ext uri="{147F2762-F138-4A5C-976F-8EAC2B608ADB}">
                <a16:predDERef xmlns:a16="http://schemas.microsoft.com/office/drawing/2014/main" pred="{60641759-72EF-4E00-88B2-DBA7A5D6B59A}"/>
              </a:ext>
            </a:extLst>
          </p:cNvPr>
          <p:cNvSpPr txBox="1"/>
          <p:nvPr/>
        </p:nvSpPr>
        <p:spPr>
          <a:xfrm>
            <a:off x="2238319" y="31135376"/>
            <a:ext cx="604490" cy="435279"/>
          </a:xfrm>
          <a:prstGeom prst="rect">
            <a:avLst/>
          </a:prstGeom>
          <a:noFill/>
          <a:ln w="9525" cmpd="sng">
            <a:noFill/>
          </a:ln>
        </p:spPr>
        <p:txBody>
          <a:bodyPr spcFirstLastPara="0" wrap="square" lIns="91440" tIns="45720" rIns="91440" bIns="4572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401" b="1" dirty="0">
                <a:solidFill>
                  <a:schemeClr val="bg1"/>
                </a:solidFill>
                <a:latin typeface="Calibri" panose="020F0502020204030204" pitchFamily="34" charset="0"/>
                <a:cs typeface="Calibri" panose="020F0502020204030204" pitchFamily="34" charset="0"/>
              </a:rPr>
              <a:t>*</a:t>
            </a:r>
          </a:p>
        </p:txBody>
      </p:sp>
      <p:pic>
        <p:nvPicPr>
          <p:cNvPr id="28" name="Picture 27">
            <a:extLst>
              <a:ext uri="{FF2B5EF4-FFF2-40B4-BE49-F238E27FC236}">
                <a16:creationId xmlns:a16="http://schemas.microsoft.com/office/drawing/2014/main" id="{0D468A59-E237-FC37-AC16-D5317C8B28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2055" y="735531"/>
            <a:ext cx="6234545" cy="2540000"/>
          </a:xfrm>
          <a:prstGeom prst="rect">
            <a:avLst/>
          </a:prstGeom>
        </p:spPr>
      </p:pic>
      <p:pic>
        <p:nvPicPr>
          <p:cNvPr id="43" name="Graphic 42" descr="Badge 1 outline">
            <a:extLst>
              <a:ext uri="{FF2B5EF4-FFF2-40B4-BE49-F238E27FC236}">
                <a16:creationId xmlns:a16="http://schemas.microsoft.com/office/drawing/2014/main" id="{353F9D06-600B-D0C4-7F76-FF44D0FDB1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5723" y="10463974"/>
            <a:ext cx="592603" cy="584595"/>
          </a:xfrm>
          <a:prstGeom prst="rect">
            <a:avLst/>
          </a:prstGeom>
        </p:spPr>
      </p:pic>
      <p:pic>
        <p:nvPicPr>
          <p:cNvPr id="45" name="Graphic 44" descr="Badge outline">
            <a:extLst>
              <a:ext uri="{FF2B5EF4-FFF2-40B4-BE49-F238E27FC236}">
                <a16:creationId xmlns:a16="http://schemas.microsoft.com/office/drawing/2014/main" id="{F7A061BC-8DD9-37E9-7632-13A5C8746C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1681" y="10482315"/>
            <a:ext cx="648661" cy="640653"/>
          </a:xfrm>
          <a:prstGeom prst="rect">
            <a:avLst/>
          </a:prstGeom>
        </p:spPr>
      </p:pic>
      <p:pic>
        <p:nvPicPr>
          <p:cNvPr id="46" name="Graphic 45" descr="Badge 3 outline">
            <a:extLst>
              <a:ext uri="{FF2B5EF4-FFF2-40B4-BE49-F238E27FC236}">
                <a16:creationId xmlns:a16="http://schemas.microsoft.com/office/drawing/2014/main" id="{485CBE0F-9256-F7CA-5F8F-1ABD165A45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002621" y="10453538"/>
            <a:ext cx="608620" cy="600612"/>
          </a:xfrm>
          <a:prstGeom prst="rect">
            <a:avLst/>
          </a:prstGeom>
        </p:spPr>
      </p:pic>
      <p:pic>
        <p:nvPicPr>
          <p:cNvPr id="3074" name="Picture 2">
            <a:extLst>
              <a:ext uri="{FF2B5EF4-FFF2-40B4-BE49-F238E27FC236}">
                <a16:creationId xmlns:a16="http://schemas.microsoft.com/office/drawing/2014/main" id="{3C40C83C-C6B9-B148-BA27-2551A6438E9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61263" y="6625033"/>
            <a:ext cx="6200632" cy="62099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D92AD04-DFF4-7F39-B5BC-1BD05DA5421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96916" y="12972463"/>
            <a:ext cx="5971986" cy="59629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graph of a number of metastasis&#10;&#10;Description automatically generated">
            <a:extLst>
              <a:ext uri="{FF2B5EF4-FFF2-40B4-BE49-F238E27FC236}">
                <a16:creationId xmlns:a16="http://schemas.microsoft.com/office/drawing/2014/main" id="{2083942B-5727-4CDC-FEC1-12E7C40FC27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0389" y="6663645"/>
            <a:ext cx="6087975" cy="61713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558B6CB-9F8A-2660-7883-7A7DFD19586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511003" y="12835017"/>
            <a:ext cx="5971986" cy="612865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5BD3FD6E-9019-E948-CCB8-2277A850CADD}"/>
              </a:ext>
            </a:extLst>
          </p:cNvPr>
          <p:cNvSpPr txBox="1"/>
          <p:nvPr/>
        </p:nvSpPr>
        <p:spPr>
          <a:xfrm>
            <a:off x="29131544" y="24405860"/>
            <a:ext cx="14084738" cy="8698541"/>
          </a:xfrm>
          <a:prstGeom prst="rect">
            <a:avLst/>
          </a:prstGeom>
          <a:noFill/>
          <a:ln>
            <a:noFill/>
          </a:ln>
        </p:spPr>
        <p:txBody>
          <a:bodyPr wrap="square" lIns="19046" tIns="9528" rIns="19046" bIns="9528" rtlCol="0" anchor="t">
            <a:spAutoFit/>
          </a:bodyPr>
          <a:lstStyle/>
          <a:p>
            <a:pPr marL="228618" indent="-228618">
              <a:spcAft>
                <a:spcPts val="601"/>
              </a:spcAft>
              <a:buFont typeface=""/>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SPDEF was identified as a breast cancer tumor suppressor gene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with low expression significantly associated with poorer survival and increased rates of distant metastasis and relapse. In addition, lower SPDEF expression was found in tumor breast tissue as compared with normal breast tissue. </a:t>
            </a:r>
          </a:p>
          <a:p>
            <a:pPr marL="228618" indent="-228618">
              <a:spcAft>
                <a:spcPts val="601"/>
              </a:spcAft>
              <a:buFont typeface=""/>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Decreased expression was linked to a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younger age at initial pathologic diagnosis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Basal PAM-50 tumor subtype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as well as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Black/African American race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18" indent="-228618">
              <a:spcAft>
                <a:spcPts val="601"/>
              </a:spcAft>
              <a:buFont typeface=""/>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Analysis of gene regulatory mechanisms led to</a:t>
            </a:r>
            <a:r>
              <a:rPr lang="en-US" sz="3200" b="1" dirty="0">
                <a:latin typeface="Times New Roman" panose="02020603050405020304" pitchFamily="18" charset="0"/>
                <a:ea typeface="Calibri" panose="020F0502020204030204" pitchFamily="34" charset="0"/>
                <a:cs typeface="Times New Roman" panose="02020603050405020304" pitchFamily="18" charset="0"/>
              </a:rPr>
              <a:t> significant findings that suggest promoter methylation as a key determinant of SPDEF expression</a:t>
            </a:r>
            <a:r>
              <a:rPr lang="en-US" sz="3200" dirty="0">
                <a:latin typeface="Times New Roman" panose="02020603050405020304" pitchFamily="18" charset="0"/>
                <a:ea typeface="Calibri" panose="020F0502020204030204" pitchFamily="34" charset="0"/>
                <a:cs typeface="Times New Roman" panose="02020603050405020304" pitchFamily="18" charset="0"/>
              </a:rPr>
              <a:t>, particularly with the involvement of 2 CpG islands and 3 DNMT genes. Furthermore, 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he expression of identified promoter methylation components aligned with previously determined demographic patterns of SPDEF expression, thereby reinforcing the presence of their regulatory role and subsequent impact on breast cancer prognosis.</a:t>
            </a:r>
          </a:p>
          <a:p>
            <a:pPr marL="228618" indent="-228618">
              <a:spcAft>
                <a:spcPts val="601"/>
              </a:spcAft>
              <a:buFont typeface=""/>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Ultimately, this enriched understanding of SPDEF’s tumorigenesis role, its predisposition for particular patient and tumor subsets, and its regulatory mechanisms can contribute to the quest for more targeted, temporally and locationally-specific treatment therapies. </a:t>
            </a:r>
            <a:endParaRPr lang="en-US" sz="3200" b="1" dirty="0"/>
          </a:p>
          <a:p>
            <a:pPr marL="228618" indent="-228618">
              <a:spcAft>
                <a:spcPts val="601"/>
              </a:spcAft>
              <a:buFont typeface=""/>
              <a:buChar char="•"/>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descr="A black dotted line with a dotted line&#10;&#10;Description automatically generated">
            <a:extLst>
              <a:ext uri="{FF2B5EF4-FFF2-40B4-BE49-F238E27FC236}">
                <a16:creationId xmlns:a16="http://schemas.microsoft.com/office/drawing/2014/main" id="{59F8C0DA-80E1-6AAB-3080-8B56414FE73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9819651" y="13013517"/>
            <a:ext cx="3572978" cy="2442942"/>
          </a:xfrm>
          <a:prstGeom prst="rect">
            <a:avLst/>
          </a:prstGeom>
        </p:spPr>
      </p:pic>
      <p:pic>
        <p:nvPicPr>
          <p:cNvPr id="5" name="Picture 4" descr="A graph with a dotted line&#10;&#10;Description automatically generated with medium confidence">
            <a:extLst>
              <a:ext uri="{FF2B5EF4-FFF2-40B4-BE49-F238E27FC236}">
                <a16:creationId xmlns:a16="http://schemas.microsoft.com/office/drawing/2014/main" id="{D64F0AFA-5336-E1EB-91BD-A968B25EE3F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024841" y="13002922"/>
            <a:ext cx="3573488" cy="2532804"/>
          </a:xfrm>
          <a:prstGeom prst="rect">
            <a:avLst/>
          </a:prstGeom>
        </p:spPr>
      </p:pic>
      <p:pic>
        <p:nvPicPr>
          <p:cNvPr id="8" name="Picture 7" descr="A graph with a number of dots&#10;&#10;Description automatically generated">
            <a:extLst>
              <a:ext uri="{FF2B5EF4-FFF2-40B4-BE49-F238E27FC236}">
                <a16:creationId xmlns:a16="http://schemas.microsoft.com/office/drawing/2014/main" id="{6524E3F6-89BC-2442-7E47-9AAEBF4022F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230541" y="13023982"/>
            <a:ext cx="3503312" cy="2456505"/>
          </a:xfrm>
          <a:prstGeom prst="rect">
            <a:avLst/>
          </a:prstGeom>
        </p:spPr>
      </p:pic>
      <p:pic>
        <p:nvPicPr>
          <p:cNvPr id="9" name="Picture 8" descr="A graph of a number of people&#10;&#10;Description automatically generated with medium confidence">
            <a:extLst>
              <a:ext uri="{FF2B5EF4-FFF2-40B4-BE49-F238E27FC236}">
                <a16:creationId xmlns:a16="http://schemas.microsoft.com/office/drawing/2014/main" id="{414361C0-AD80-F55D-204D-984537506B5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279190" y="19372774"/>
            <a:ext cx="11289277" cy="4204442"/>
          </a:xfrm>
          <a:prstGeom prst="rect">
            <a:avLst/>
          </a:prstGeom>
        </p:spPr>
      </p:pic>
      <p:pic>
        <p:nvPicPr>
          <p:cNvPr id="11" name="Picture 10" descr="A graph showing the number of methanol levels&#10;&#10;Description automatically generated">
            <a:extLst>
              <a:ext uri="{FF2B5EF4-FFF2-40B4-BE49-F238E27FC236}">
                <a16:creationId xmlns:a16="http://schemas.microsoft.com/office/drawing/2014/main" id="{F8C583A4-F33D-BD38-699C-09A24021E6B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6453574" y="8121164"/>
            <a:ext cx="6288199" cy="3615328"/>
          </a:xfrm>
          <a:prstGeom prst="rect">
            <a:avLst/>
          </a:prstGeom>
        </p:spPr>
      </p:pic>
      <p:pic>
        <p:nvPicPr>
          <p:cNvPr id="13" name="Picture 12" descr="A graph showing the number of methanol levels&#10;&#10;Description automatically generated">
            <a:extLst>
              <a:ext uri="{FF2B5EF4-FFF2-40B4-BE49-F238E27FC236}">
                <a16:creationId xmlns:a16="http://schemas.microsoft.com/office/drawing/2014/main" id="{84E20A50-B7BF-38EF-D35E-5F373FF2152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523386" y="8159092"/>
            <a:ext cx="6288199" cy="3615329"/>
          </a:xfrm>
          <a:prstGeom prst="rect">
            <a:avLst/>
          </a:prstGeom>
        </p:spPr>
      </p:pic>
      <p:pic>
        <p:nvPicPr>
          <p:cNvPr id="17" name="Picture 16" descr="A graph showing different colored lines&#10;&#10;Description automatically generated">
            <a:extLst>
              <a:ext uri="{FF2B5EF4-FFF2-40B4-BE49-F238E27FC236}">
                <a16:creationId xmlns:a16="http://schemas.microsoft.com/office/drawing/2014/main" id="{54D44700-E294-05B5-8984-CEF716F5B32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765241" y="25587253"/>
            <a:ext cx="3731755" cy="5954494"/>
          </a:xfrm>
          <a:prstGeom prst="rect">
            <a:avLst/>
          </a:prstGeom>
        </p:spPr>
      </p:pic>
      <p:pic>
        <p:nvPicPr>
          <p:cNvPr id="19" name="Picture 18" descr="A diagram of a number of dots&#10;&#10;Description automatically generated with medium confidence">
            <a:extLst>
              <a:ext uri="{FF2B5EF4-FFF2-40B4-BE49-F238E27FC236}">
                <a16:creationId xmlns:a16="http://schemas.microsoft.com/office/drawing/2014/main" id="{C370C65F-EF3D-DC06-F166-8843D02965E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9653191" y="25575187"/>
            <a:ext cx="3731754" cy="6174357"/>
          </a:xfrm>
          <a:prstGeom prst="rect">
            <a:avLst/>
          </a:prstGeom>
        </p:spPr>
      </p:pic>
      <p:pic>
        <p:nvPicPr>
          <p:cNvPr id="21" name="Picture 20" descr="A graph showing different colored lines&#10;&#10;Description automatically generated with medium confidence">
            <a:extLst>
              <a:ext uri="{FF2B5EF4-FFF2-40B4-BE49-F238E27FC236}">
                <a16:creationId xmlns:a16="http://schemas.microsoft.com/office/drawing/2014/main" id="{39D22CF0-8443-69A0-E181-79AE2D59F24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541140" y="26683770"/>
            <a:ext cx="4568634" cy="4360969"/>
          </a:xfrm>
          <a:prstGeom prst="rect">
            <a:avLst/>
          </a:prstGeom>
        </p:spPr>
      </p:pic>
      <p:graphicFrame>
        <p:nvGraphicFramePr>
          <p:cNvPr id="24" name="Object 23">
            <a:extLst>
              <a:ext uri="{FF2B5EF4-FFF2-40B4-BE49-F238E27FC236}">
                <a16:creationId xmlns:a16="http://schemas.microsoft.com/office/drawing/2014/main" id="{CA756242-3D0F-40A0-0A7C-B50AD737DF6F}"/>
              </a:ext>
            </a:extLst>
          </p:cNvPr>
          <p:cNvGraphicFramePr>
            <a:graphicFrameLocks noChangeAspect="1"/>
          </p:cNvGraphicFramePr>
          <p:nvPr>
            <p:extLst>
              <p:ext uri="{D42A27DB-BD31-4B8C-83A1-F6EECF244321}">
                <p14:modId xmlns:p14="http://schemas.microsoft.com/office/powerpoint/2010/main" val="1258348263"/>
              </p:ext>
            </p:extLst>
          </p:nvPr>
        </p:nvGraphicFramePr>
        <p:xfrm>
          <a:off x="29226899" y="17531018"/>
          <a:ext cx="3007811" cy="5514015"/>
        </p:xfrm>
        <a:graphic>
          <a:graphicData uri="http://schemas.openxmlformats.org/presentationml/2006/ole">
            <mc:AlternateContent xmlns:mc="http://schemas.openxmlformats.org/markup-compatibility/2006">
              <mc:Choice xmlns:v="urn:schemas-microsoft-com:vml" Requires="v">
                <p:oleObj name="Prism 10" r:id="rId28" imgW="2665004" imgH="4886570" progId="Prism10.Document">
                  <p:embed/>
                </p:oleObj>
              </mc:Choice>
              <mc:Fallback>
                <p:oleObj name="Prism 10" r:id="rId28" imgW="2665004" imgH="4886570" progId="Prism10.Document">
                  <p:embed/>
                  <p:pic>
                    <p:nvPicPr>
                      <p:cNvPr id="24" name="Object 23">
                        <a:extLst>
                          <a:ext uri="{FF2B5EF4-FFF2-40B4-BE49-F238E27FC236}">
                            <a16:creationId xmlns:a16="http://schemas.microsoft.com/office/drawing/2014/main" id="{CA756242-3D0F-40A0-0A7C-B50AD737DF6F}"/>
                          </a:ext>
                        </a:extLst>
                      </p:cNvPr>
                      <p:cNvPicPr/>
                      <p:nvPr/>
                    </p:nvPicPr>
                    <p:blipFill>
                      <a:blip r:embed="rId29"/>
                      <a:stretch>
                        <a:fillRect/>
                      </a:stretch>
                    </p:blipFill>
                    <p:spPr>
                      <a:xfrm>
                        <a:off x="29226899" y="17531018"/>
                        <a:ext cx="3007811" cy="5514015"/>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5B5A38C6-CDF1-4A1F-C442-1B638A07FB5C}"/>
              </a:ext>
            </a:extLst>
          </p:cNvPr>
          <p:cNvSpPr txBox="1"/>
          <p:nvPr/>
        </p:nvSpPr>
        <p:spPr>
          <a:xfrm>
            <a:off x="29088001" y="15666985"/>
            <a:ext cx="6745352" cy="1496570"/>
          </a:xfrm>
          <a:prstGeom prst="rect">
            <a:avLst/>
          </a:prstGeom>
          <a:noFill/>
          <a:ln w="28575">
            <a:solidFill>
              <a:srgbClr val="6600CC"/>
            </a:solidFill>
          </a:ln>
        </p:spPr>
        <p:txBody>
          <a:bodyPr wrap="square" lIns="19046" tIns="9528" rIns="19046" bIns="9528" rtlCol="0" anchor="t">
            <a:spAutoFit/>
          </a:bodyPr>
          <a:lstStyle/>
          <a:p>
            <a:pPr algn="ctr">
              <a:spcAft>
                <a:spcPts val="601"/>
              </a:spcAft>
            </a:pPr>
            <a:r>
              <a:rPr lang="en-US" sz="3200" dirty="0">
                <a:latin typeface="Times New Roman" panose="02020603050405020304" pitchFamily="18" charset="0"/>
                <a:cs typeface="Times New Roman" panose="02020603050405020304" pitchFamily="18" charset="0"/>
              </a:rPr>
              <a:t>Both identified CpG islands exhibited the highest methylation levels in tumors with the </a:t>
            </a:r>
            <a:r>
              <a:rPr lang="en-US" sz="3200" b="1" dirty="0">
                <a:latin typeface="Times New Roman" panose="02020603050405020304" pitchFamily="18" charset="0"/>
                <a:cs typeface="Times New Roman" panose="02020603050405020304" pitchFamily="18" charset="0"/>
              </a:rPr>
              <a:t>Basal PAM-50</a:t>
            </a:r>
            <a:r>
              <a:rPr lang="en-US" sz="3200" dirty="0">
                <a:latin typeface="Times New Roman" panose="02020603050405020304" pitchFamily="18" charset="0"/>
                <a:cs typeface="Times New Roman" panose="02020603050405020304" pitchFamily="18" charset="0"/>
              </a:rPr>
              <a:t> subtype.</a:t>
            </a:r>
          </a:p>
        </p:txBody>
      </p:sp>
      <p:sp>
        <p:nvSpPr>
          <p:cNvPr id="29" name="TextBox 28">
            <a:extLst>
              <a:ext uri="{FF2B5EF4-FFF2-40B4-BE49-F238E27FC236}">
                <a16:creationId xmlns:a16="http://schemas.microsoft.com/office/drawing/2014/main" id="{9E5205A5-901D-EBF8-A7AD-CAB03872E086}"/>
              </a:ext>
            </a:extLst>
          </p:cNvPr>
          <p:cNvSpPr txBox="1"/>
          <p:nvPr/>
        </p:nvSpPr>
        <p:spPr>
          <a:xfrm>
            <a:off x="36097714" y="15667003"/>
            <a:ext cx="6975704" cy="1989012"/>
          </a:xfrm>
          <a:prstGeom prst="rect">
            <a:avLst/>
          </a:prstGeom>
          <a:noFill/>
          <a:ln w="28575">
            <a:solidFill>
              <a:srgbClr val="6600CC"/>
            </a:solidFill>
          </a:ln>
        </p:spPr>
        <p:txBody>
          <a:bodyPr wrap="square" lIns="19046" tIns="9528" rIns="19046" bIns="9528" rtlCol="0" anchor="t">
            <a:spAutoFit/>
          </a:bodyPr>
          <a:lstStyle/>
          <a:p>
            <a:pPr algn="ctr">
              <a:spcAft>
                <a:spcPts val="601"/>
              </a:spcAft>
            </a:pPr>
            <a:r>
              <a:rPr lang="en-US" sz="3200" dirty="0">
                <a:latin typeface="Times New Roman" panose="02020603050405020304" pitchFamily="18" charset="0"/>
                <a:cs typeface="Times New Roman" panose="02020603050405020304" pitchFamily="18" charset="0"/>
              </a:rPr>
              <a:t>All identified DNMTs exhibited the highest expression in the Basal PAM-50 subtype and at younger ages at initial pathologic diagnosis.</a:t>
            </a:r>
          </a:p>
        </p:txBody>
      </p:sp>
      <p:sp>
        <p:nvSpPr>
          <p:cNvPr id="30" name="TextBox 29">
            <a:extLst>
              <a:ext uri="{FF2B5EF4-FFF2-40B4-BE49-F238E27FC236}">
                <a16:creationId xmlns:a16="http://schemas.microsoft.com/office/drawing/2014/main" id="{71C4C788-DD31-F020-C4E9-A1A1565923C5}"/>
              </a:ext>
            </a:extLst>
          </p:cNvPr>
          <p:cNvSpPr txBox="1"/>
          <p:nvPr/>
        </p:nvSpPr>
        <p:spPr>
          <a:xfrm>
            <a:off x="14801704" y="23491259"/>
            <a:ext cx="13667937" cy="1004127"/>
          </a:xfrm>
          <a:prstGeom prst="rect">
            <a:avLst/>
          </a:prstGeom>
          <a:noFill/>
          <a:ln w="28575">
            <a:solidFill>
              <a:srgbClr val="6600CC"/>
            </a:solidFill>
          </a:ln>
        </p:spPr>
        <p:txBody>
          <a:bodyPr wrap="square" lIns="19046" tIns="9528" rIns="19046" bIns="9528" rtlCol="0" anchor="t">
            <a:spAutoFit/>
          </a:bodyPr>
          <a:lstStyle/>
          <a:p>
            <a:pPr algn="ctr">
              <a:spcAft>
                <a:spcPts val="601"/>
              </a:spcAft>
            </a:pPr>
            <a:r>
              <a:rPr lang="en-US" sz="3200" b="1" dirty="0">
                <a:latin typeface="Times New Roman" panose="02020603050405020304" pitchFamily="18" charset="0"/>
                <a:cs typeface="Times New Roman" panose="02020603050405020304" pitchFamily="18" charset="0"/>
              </a:rPr>
              <a:t>SPDEF expression is significantly lower </a:t>
            </a:r>
            <a:r>
              <a:rPr lang="en-US" sz="3200" dirty="0">
                <a:latin typeface="Times New Roman" panose="02020603050405020304" pitchFamily="18" charset="0"/>
                <a:cs typeface="Times New Roman" panose="02020603050405020304" pitchFamily="18" charset="0"/>
              </a:rPr>
              <a:t>in tumor breast tissue as compared to normal breast tissue.</a:t>
            </a:r>
          </a:p>
        </p:txBody>
      </p:sp>
      <p:graphicFrame>
        <p:nvGraphicFramePr>
          <p:cNvPr id="31" name="Object 30">
            <a:extLst>
              <a:ext uri="{FF2B5EF4-FFF2-40B4-BE49-F238E27FC236}">
                <a16:creationId xmlns:a16="http://schemas.microsoft.com/office/drawing/2014/main" id="{273CE585-895C-8C4A-61AB-246EAE5DAB08}"/>
              </a:ext>
            </a:extLst>
          </p:cNvPr>
          <p:cNvGraphicFramePr>
            <a:graphicFrameLocks noChangeAspect="1"/>
          </p:cNvGraphicFramePr>
          <p:nvPr>
            <p:extLst>
              <p:ext uri="{D42A27DB-BD31-4B8C-83A1-F6EECF244321}">
                <p14:modId xmlns:p14="http://schemas.microsoft.com/office/powerpoint/2010/main" val="2629648511"/>
              </p:ext>
            </p:extLst>
          </p:nvPr>
        </p:nvGraphicFramePr>
        <p:xfrm>
          <a:off x="32307486" y="18140869"/>
          <a:ext cx="2867355" cy="5001160"/>
        </p:xfrm>
        <a:graphic>
          <a:graphicData uri="http://schemas.openxmlformats.org/presentationml/2006/ole">
            <mc:AlternateContent xmlns:mc="http://schemas.openxmlformats.org/markup-compatibility/2006">
              <mc:Choice xmlns:v="urn:schemas-microsoft-com:vml" Requires="v">
                <p:oleObj name="Prism 10" r:id="rId30" imgW="2655641" imgH="4631941" progId="Prism10.Document">
                  <p:embed/>
                </p:oleObj>
              </mc:Choice>
              <mc:Fallback>
                <p:oleObj name="Prism 10" r:id="rId30" imgW="2655641" imgH="4631941" progId="Prism10.Document">
                  <p:embed/>
                  <p:pic>
                    <p:nvPicPr>
                      <p:cNvPr id="31" name="Object 30">
                        <a:extLst>
                          <a:ext uri="{FF2B5EF4-FFF2-40B4-BE49-F238E27FC236}">
                            <a16:creationId xmlns:a16="http://schemas.microsoft.com/office/drawing/2014/main" id="{273CE585-895C-8C4A-61AB-246EAE5DAB08}"/>
                          </a:ext>
                        </a:extLst>
                      </p:cNvPr>
                      <p:cNvPicPr/>
                      <p:nvPr/>
                    </p:nvPicPr>
                    <p:blipFill>
                      <a:blip r:embed="rId31"/>
                      <a:stretch>
                        <a:fillRect/>
                      </a:stretch>
                    </p:blipFill>
                    <p:spPr>
                      <a:xfrm>
                        <a:off x="32307486" y="18140869"/>
                        <a:ext cx="2867355" cy="5001160"/>
                      </a:xfrm>
                      <a:prstGeom prst="rect">
                        <a:avLst/>
                      </a:prstGeom>
                    </p:spPr>
                  </p:pic>
                </p:oleObj>
              </mc:Fallback>
            </mc:AlternateContent>
          </a:graphicData>
        </a:graphic>
      </p:graphicFrame>
      <p:sp>
        <p:nvSpPr>
          <p:cNvPr id="50" name="Rectangle 49">
            <a:extLst>
              <a:ext uri="{FF2B5EF4-FFF2-40B4-BE49-F238E27FC236}">
                <a16:creationId xmlns:a16="http://schemas.microsoft.com/office/drawing/2014/main" id="{0993A7E4-62BD-1B3E-1534-8BF7EC6DD85C}"/>
              </a:ext>
            </a:extLst>
          </p:cNvPr>
          <p:cNvSpPr/>
          <p:nvPr/>
        </p:nvSpPr>
        <p:spPr>
          <a:xfrm>
            <a:off x="14789225" y="5631932"/>
            <a:ext cx="13680418" cy="1091121"/>
          </a:xfrm>
          <a:prstGeom prst="rect">
            <a:avLst/>
          </a:prstGeom>
          <a:solidFill>
            <a:srgbClr val="E7BC29"/>
          </a:solidFill>
          <a:ln>
            <a:no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What </a:t>
            </a:r>
            <a:r>
              <a:rPr lang="en-US" sz="4400" dirty="0">
                <a:solidFill>
                  <a:schemeClr val="bg1"/>
                </a:solidFill>
                <a:latin typeface="Times New Roman" panose="02020603050405020304" pitchFamily="18" charset="0"/>
                <a:cs typeface="Times New Roman" panose="02020603050405020304" pitchFamily="18" charset="0"/>
              </a:rPr>
              <a:t>does SPDEF expression mean for BRCA prognosis?</a:t>
            </a:r>
          </a:p>
        </p:txBody>
      </p:sp>
      <p:sp>
        <p:nvSpPr>
          <p:cNvPr id="65" name="TextBox 64">
            <a:extLst>
              <a:ext uri="{FF2B5EF4-FFF2-40B4-BE49-F238E27FC236}">
                <a16:creationId xmlns:a16="http://schemas.microsoft.com/office/drawing/2014/main" id="{31C75C7F-19D5-D5E2-AEF3-E547D76D5A08}"/>
              </a:ext>
            </a:extLst>
          </p:cNvPr>
          <p:cNvSpPr txBox="1"/>
          <p:nvPr/>
        </p:nvSpPr>
        <p:spPr>
          <a:xfrm>
            <a:off x="14822970" y="18972434"/>
            <a:ext cx="13667938" cy="511685"/>
          </a:xfrm>
          <a:prstGeom prst="rect">
            <a:avLst/>
          </a:prstGeom>
          <a:noFill/>
          <a:ln w="28575">
            <a:solidFill>
              <a:srgbClr val="6600CC"/>
            </a:solidFill>
          </a:ln>
        </p:spPr>
        <p:txBody>
          <a:bodyPr wrap="square" lIns="19046" tIns="9528" rIns="19046" bIns="9528" rtlCol="0" anchor="t">
            <a:spAutoFit/>
          </a:bodyPr>
          <a:lstStyle/>
          <a:p>
            <a:pPr algn="ctr">
              <a:spcAft>
                <a:spcPts val="601"/>
              </a:spcAft>
            </a:pPr>
            <a:r>
              <a:rPr lang="en-US" sz="3200" b="1" dirty="0">
                <a:latin typeface="Times New Roman" panose="02020603050405020304" pitchFamily="18" charset="0"/>
                <a:cs typeface="Times New Roman" panose="02020603050405020304" pitchFamily="18" charset="0"/>
              </a:rPr>
              <a:t>Low SPDEF mRNA expression</a:t>
            </a:r>
            <a:r>
              <a:rPr lang="en-US" sz="3200" dirty="0">
                <a:latin typeface="Times New Roman" panose="02020603050405020304" pitchFamily="18" charset="0"/>
                <a:cs typeface="Times New Roman" panose="02020603050405020304" pitchFamily="18" charset="0"/>
              </a:rPr>
              <a:t> is associated with poor survival outcomes.</a:t>
            </a:r>
          </a:p>
        </p:txBody>
      </p:sp>
      <p:sp>
        <p:nvSpPr>
          <p:cNvPr id="51" name="Rectangle 50">
            <a:extLst>
              <a:ext uri="{FF2B5EF4-FFF2-40B4-BE49-F238E27FC236}">
                <a16:creationId xmlns:a16="http://schemas.microsoft.com/office/drawing/2014/main" id="{25C5B507-6B61-FE4F-247A-080E6FD4CA93}"/>
              </a:ext>
            </a:extLst>
          </p:cNvPr>
          <p:cNvSpPr/>
          <p:nvPr/>
        </p:nvSpPr>
        <p:spPr>
          <a:xfrm>
            <a:off x="14765241" y="24677011"/>
            <a:ext cx="13725666" cy="1059097"/>
          </a:xfrm>
          <a:prstGeom prst="rect">
            <a:avLst/>
          </a:prstGeom>
          <a:solidFill>
            <a:srgbClr val="E7BC29"/>
          </a:solidFill>
          <a:ln>
            <a:no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Who </a:t>
            </a:r>
            <a:r>
              <a:rPr lang="en-US" sz="4400" dirty="0">
                <a:solidFill>
                  <a:schemeClr val="bg1"/>
                </a:solidFill>
                <a:latin typeface="Times New Roman" panose="02020603050405020304" pitchFamily="18" charset="0"/>
                <a:cs typeface="Times New Roman" panose="02020603050405020304" pitchFamily="18" charset="0"/>
              </a:rPr>
              <a:t>exhibits variable SPDEF expression?</a:t>
            </a:r>
          </a:p>
        </p:txBody>
      </p:sp>
      <p:sp>
        <p:nvSpPr>
          <p:cNvPr id="69" name="TextBox 68">
            <a:extLst>
              <a:ext uri="{FF2B5EF4-FFF2-40B4-BE49-F238E27FC236}">
                <a16:creationId xmlns:a16="http://schemas.microsoft.com/office/drawing/2014/main" id="{F209556E-36EE-895A-9DC9-7673F0F0DCE3}"/>
              </a:ext>
            </a:extLst>
          </p:cNvPr>
          <p:cNvSpPr txBox="1"/>
          <p:nvPr/>
        </p:nvSpPr>
        <p:spPr>
          <a:xfrm>
            <a:off x="14856190" y="31690257"/>
            <a:ext cx="13878436" cy="1004127"/>
          </a:xfrm>
          <a:prstGeom prst="rect">
            <a:avLst/>
          </a:prstGeom>
          <a:noFill/>
          <a:ln w="28575">
            <a:solidFill>
              <a:srgbClr val="6600CC"/>
            </a:solidFill>
          </a:ln>
        </p:spPr>
        <p:txBody>
          <a:bodyPr wrap="square" lIns="19046" tIns="9528" rIns="19046" bIns="9528" rtlCol="0" anchor="t">
            <a:spAutoFit/>
          </a:bodyPr>
          <a:lstStyle/>
          <a:p>
            <a:pPr algn="ctr">
              <a:spcAft>
                <a:spcPts val="601"/>
              </a:spcAft>
            </a:pPr>
            <a:r>
              <a:rPr lang="en-US" sz="3200" dirty="0">
                <a:latin typeface="Times New Roman" panose="02020603050405020304" pitchFamily="18" charset="0"/>
                <a:cs typeface="Times New Roman" panose="02020603050405020304" pitchFamily="18" charset="0"/>
              </a:rPr>
              <a:t>Low SPDEF expression is associated with a </a:t>
            </a:r>
            <a:r>
              <a:rPr lang="en-US" sz="3200" b="1" dirty="0">
                <a:latin typeface="Times New Roman" panose="02020603050405020304" pitchFamily="18" charset="0"/>
                <a:cs typeface="Times New Roman" panose="02020603050405020304" pitchFamily="18" charset="0"/>
              </a:rPr>
              <a:t>younger age </a:t>
            </a:r>
            <a:r>
              <a:rPr lang="en-US" sz="3200" dirty="0">
                <a:latin typeface="Times New Roman" panose="02020603050405020304" pitchFamily="18" charset="0"/>
                <a:cs typeface="Times New Roman" panose="02020603050405020304" pitchFamily="18" charset="0"/>
              </a:rPr>
              <a:t>at initial pathologic diagnosis, the </a:t>
            </a:r>
            <a:r>
              <a:rPr lang="en-US" sz="3200" b="1" dirty="0">
                <a:latin typeface="Times New Roman" panose="02020603050405020304" pitchFamily="18" charset="0"/>
                <a:cs typeface="Times New Roman" panose="02020603050405020304" pitchFamily="18" charset="0"/>
              </a:rPr>
              <a:t>Basal-like PAM-50 </a:t>
            </a:r>
            <a:r>
              <a:rPr lang="en-US" sz="3200" dirty="0">
                <a:latin typeface="Times New Roman" panose="02020603050405020304" pitchFamily="18" charset="0"/>
                <a:cs typeface="Times New Roman" panose="02020603050405020304" pitchFamily="18" charset="0"/>
              </a:rPr>
              <a:t>subtype, and </a:t>
            </a:r>
            <a:r>
              <a:rPr lang="en-US" sz="3200" b="1" dirty="0">
                <a:latin typeface="Times New Roman" panose="02020603050405020304" pitchFamily="18" charset="0"/>
                <a:cs typeface="Times New Roman" panose="02020603050405020304" pitchFamily="18" charset="0"/>
              </a:rPr>
              <a:t>Black or African American </a:t>
            </a:r>
            <a:r>
              <a:rPr lang="en-US" sz="3200" dirty="0">
                <a:latin typeface="Times New Roman" panose="02020603050405020304" pitchFamily="18" charset="0"/>
                <a:cs typeface="Times New Roman" panose="02020603050405020304" pitchFamily="18" charset="0"/>
              </a:rPr>
              <a:t>race.</a:t>
            </a:r>
          </a:p>
        </p:txBody>
      </p:sp>
      <p:sp>
        <p:nvSpPr>
          <p:cNvPr id="52" name="Rectangle 51">
            <a:extLst>
              <a:ext uri="{FF2B5EF4-FFF2-40B4-BE49-F238E27FC236}">
                <a16:creationId xmlns:a16="http://schemas.microsoft.com/office/drawing/2014/main" id="{AE68D027-D6B3-5A13-5EFA-4BE95FC9185A}"/>
              </a:ext>
            </a:extLst>
          </p:cNvPr>
          <p:cNvSpPr/>
          <p:nvPr/>
        </p:nvSpPr>
        <p:spPr>
          <a:xfrm>
            <a:off x="29109774" y="5658692"/>
            <a:ext cx="14041197" cy="1091121"/>
          </a:xfrm>
          <a:prstGeom prst="rect">
            <a:avLst/>
          </a:prstGeom>
          <a:solidFill>
            <a:srgbClr val="E7BC29"/>
          </a:solidFill>
          <a:ln>
            <a:no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How </a:t>
            </a:r>
            <a:r>
              <a:rPr lang="en-US" sz="4400" dirty="0">
                <a:solidFill>
                  <a:schemeClr val="bg1"/>
                </a:solidFill>
                <a:latin typeface="Times New Roman" panose="02020603050405020304" pitchFamily="18" charset="0"/>
                <a:cs typeface="Times New Roman" panose="02020603050405020304" pitchFamily="18" charset="0"/>
              </a:rPr>
              <a:t>does SPDEF have variable expression?</a:t>
            </a:r>
          </a:p>
        </p:txBody>
      </p:sp>
      <p:sp>
        <p:nvSpPr>
          <p:cNvPr id="75" name="TextBox 74">
            <a:extLst>
              <a:ext uri="{FF2B5EF4-FFF2-40B4-BE49-F238E27FC236}">
                <a16:creationId xmlns:a16="http://schemas.microsoft.com/office/drawing/2014/main" id="{5524A19E-A531-41C2-2024-C639947F674F}"/>
              </a:ext>
            </a:extLst>
          </p:cNvPr>
          <p:cNvSpPr txBox="1"/>
          <p:nvPr/>
        </p:nvSpPr>
        <p:spPr>
          <a:xfrm>
            <a:off x="29066232" y="6976715"/>
            <a:ext cx="14041196" cy="1004127"/>
          </a:xfrm>
          <a:prstGeom prst="rect">
            <a:avLst/>
          </a:prstGeom>
          <a:noFill/>
          <a:ln w="28575">
            <a:solidFill>
              <a:srgbClr val="6600CC"/>
            </a:solidFill>
          </a:ln>
        </p:spPr>
        <p:txBody>
          <a:bodyPr wrap="square" lIns="19046" tIns="9528" rIns="19046" bIns="9528" rtlCol="0" anchor="t">
            <a:spAutoFit/>
          </a:bodyPr>
          <a:lstStyle/>
          <a:p>
            <a:pPr algn="ctr">
              <a:spcAft>
                <a:spcPts val="601"/>
              </a:spcAft>
            </a:pPr>
            <a:r>
              <a:rPr lang="en-US" sz="3200" dirty="0">
                <a:latin typeface="Times New Roman" panose="02020603050405020304" pitchFamily="18" charset="0"/>
                <a:cs typeface="Times New Roman" panose="02020603050405020304" pitchFamily="18" charset="0"/>
              </a:rPr>
              <a:t>2 CpG islands – </a:t>
            </a:r>
            <a:r>
              <a:rPr lang="en-US" sz="3200" b="1" dirty="0">
                <a:latin typeface="Times New Roman" panose="02020603050405020304" pitchFamily="18" charset="0"/>
                <a:cs typeface="Times New Roman" panose="02020603050405020304" pitchFamily="18" charset="0"/>
              </a:rPr>
              <a:t>cg19110758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cg00293599 </a:t>
            </a:r>
            <a:r>
              <a:rPr lang="en-US" sz="3200" dirty="0">
                <a:latin typeface="Times New Roman" panose="02020603050405020304" pitchFamily="18" charset="0"/>
                <a:cs typeface="Times New Roman" panose="02020603050405020304" pitchFamily="18" charset="0"/>
              </a:rPr>
              <a:t>– were isolated as putative regulatory sites that contribute to SPDEF methylation and BRCA outcomes.</a:t>
            </a:r>
          </a:p>
        </p:txBody>
      </p:sp>
      <p:graphicFrame>
        <p:nvGraphicFramePr>
          <p:cNvPr id="10" name="Content Placeholder 10">
            <a:extLst>
              <a:ext uri="{FF2B5EF4-FFF2-40B4-BE49-F238E27FC236}">
                <a16:creationId xmlns:a16="http://schemas.microsoft.com/office/drawing/2014/main" id="{2D3330B9-5AFB-1654-62F9-57775FADBA85}"/>
              </a:ext>
            </a:extLst>
          </p:cNvPr>
          <p:cNvGraphicFramePr>
            <a:graphicFrameLocks noGrp="1"/>
          </p:cNvGraphicFramePr>
          <p:nvPr>
            <p:extLst>
              <p:ext uri="{D42A27DB-BD31-4B8C-83A1-F6EECF244321}">
                <p14:modId xmlns:p14="http://schemas.microsoft.com/office/powerpoint/2010/main" val="2656916853"/>
              </p:ext>
            </p:extLst>
          </p:nvPr>
        </p:nvGraphicFramePr>
        <p:xfrm>
          <a:off x="649546" y="11277060"/>
          <a:ext cx="13483483" cy="495280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3" name="TextBox 2">
            <a:extLst>
              <a:ext uri="{FF2B5EF4-FFF2-40B4-BE49-F238E27FC236}">
                <a16:creationId xmlns:a16="http://schemas.microsoft.com/office/drawing/2014/main" id="{C20E8629-24CB-88AC-826C-55E3E0DEF0DB}"/>
              </a:ext>
            </a:extLst>
          </p:cNvPr>
          <p:cNvSpPr txBox="1"/>
          <p:nvPr/>
        </p:nvSpPr>
        <p:spPr>
          <a:xfrm>
            <a:off x="29088001" y="11763944"/>
            <a:ext cx="14019427" cy="1004127"/>
          </a:xfrm>
          <a:prstGeom prst="rect">
            <a:avLst/>
          </a:prstGeom>
          <a:noFill/>
          <a:ln w="28575">
            <a:solidFill>
              <a:srgbClr val="6600CC"/>
            </a:solidFill>
          </a:ln>
        </p:spPr>
        <p:txBody>
          <a:bodyPr wrap="square" lIns="19046" tIns="9528" rIns="19046" bIns="9528" rtlCol="0" anchor="t">
            <a:spAutoFit/>
          </a:bodyPr>
          <a:lstStyle/>
          <a:p>
            <a:pPr algn="ctr">
              <a:spcAft>
                <a:spcPts val="601"/>
              </a:spcAft>
            </a:pPr>
            <a:r>
              <a:rPr lang="en-US" sz="3200" dirty="0">
                <a:latin typeface="Times New Roman" panose="02020603050405020304" pitchFamily="18" charset="0"/>
                <a:cs typeface="Times New Roman" panose="02020603050405020304" pitchFamily="18" charset="0"/>
              </a:rPr>
              <a:t>3 DNMTs were then selected as candidates for </a:t>
            </a:r>
            <a:r>
              <a:rPr lang="en-US" sz="3200" b="1" dirty="0">
                <a:latin typeface="Times New Roman" panose="02020603050405020304" pitchFamily="18" charset="0"/>
                <a:cs typeface="Times New Roman" panose="02020603050405020304" pitchFamily="18" charset="0"/>
              </a:rPr>
              <a:t>SPDEF hypermethylation</a:t>
            </a:r>
            <a:r>
              <a:rPr lang="en-US" sz="3200" dirty="0">
                <a:latin typeface="Times New Roman" panose="02020603050405020304" pitchFamily="18" charset="0"/>
                <a:cs typeface="Times New Roman" panose="02020603050405020304" pitchFamily="18" charset="0"/>
              </a:rPr>
              <a:t>, based on significantly negative relationships with SPDEF expression.</a:t>
            </a:r>
          </a:p>
        </p:txBody>
      </p:sp>
      <p:sp>
        <p:nvSpPr>
          <p:cNvPr id="14" name="TextBox 13">
            <a:extLst>
              <a:ext uri="{FF2B5EF4-FFF2-40B4-BE49-F238E27FC236}">
                <a16:creationId xmlns:a16="http://schemas.microsoft.com/office/drawing/2014/main" id="{429CADA7-B8B1-7652-22AA-45DDB85BAB57}"/>
              </a:ext>
            </a:extLst>
          </p:cNvPr>
          <p:cNvSpPr txBox="1"/>
          <p:nvPr/>
        </p:nvSpPr>
        <p:spPr>
          <a:xfrm>
            <a:off x="711773" y="5497181"/>
            <a:ext cx="13680418" cy="72173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18" indent="-228618">
              <a:spcAft>
                <a:spcPts val="601"/>
              </a:spcAft>
              <a:buFont typeface=""/>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Breast Cancer (BRCA) is the most commonly diagnosed cancer and second leading cause of cancer-related deaths in women in the United States (US).</a:t>
            </a:r>
          </a:p>
          <a:p>
            <a:pPr marL="228618" indent="-228618">
              <a:spcAft>
                <a:spcPts val="601"/>
              </a:spcAft>
              <a:buFont typeface=""/>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Prostate-Derived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Ets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Factor/Sam Pointed Domain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Ets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Factor (SPDEF) is a transcription factor of the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Ets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family encoded by the gene SPDEF and associated with organs containing lumens such as the prostate, salivary gland, breast, colon, and uterus. SPDEF expression has been implicated with carcinogenesis in numerous tissue lineages with opposing associations; for instance, tumor suppressive effects have been reported in head/neck squamous cell carcinoma and prostate cancer while oncogenic effects have been reported in pancreatic adenocarcinoma and ovarian carcinoma. </a:t>
            </a:r>
          </a:p>
          <a:p>
            <a:pPr marL="228618" indent="-228618">
              <a:spcAft>
                <a:spcPts val="601"/>
              </a:spcAft>
              <a:buFont typeface=""/>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The role of SPDEF expression in breast cancer has been less studied; thus, the objective of this project is to evaluate patterns between gene expression and breast cancer prognosis and survival. </a:t>
            </a:r>
          </a:p>
          <a:p>
            <a:pPr marL="228618" indent="-228618">
              <a:spcAft>
                <a:spcPts val="601"/>
              </a:spcAft>
              <a:buFont typeface=""/>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A sequential approach was adopted to address the 3 following questions: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8" name="Object 17">
            <a:extLst>
              <a:ext uri="{FF2B5EF4-FFF2-40B4-BE49-F238E27FC236}">
                <a16:creationId xmlns:a16="http://schemas.microsoft.com/office/drawing/2014/main" id="{9AE6366F-DDAE-D9A8-D7E3-EF8D8C5D5E6D}"/>
              </a:ext>
            </a:extLst>
          </p:cNvPr>
          <p:cNvGraphicFramePr>
            <a:graphicFrameLocks noChangeAspect="1"/>
          </p:cNvGraphicFramePr>
          <p:nvPr>
            <p:extLst>
              <p:ext uri="{D42A27DB-BD31-4B8C-83A1-F6EECF244321}">
                <p14:modId xmlns:p14="http://schemas.microsoft.com/office/powerpoint/2010/main" val="3560228397"/>
              </p:ext>
            </p:extLst>
          </p:nvPr>
        </p:nvGraphicFramePr>
        <p:xfrm>
          <a:off x="36084415" y="17531018"/>
          <a:ext cx="6972300" cy="4895850"/>
        </p:xfrm>
        <a:graphic>
          <a:graphicData uri="http://schemas.openxmlformats.org/presentationml/2006/ole">
            <mc:AlternateContent xmlns:mc="http://schemas.openxmlformats.org/markup-compatibility/2006">
              <mc:Choice xmlns:v="urn:schemas-microsoft-com:vml" Requires="v">
                <p:oleObj name="Worksheet" r:id="rId37" imgW="4178300" imgH="2933700" progId="Excel.Sheet.12">
                  <p:embed/>
                </p:oleObj>
              </mc:Choice>
              <mc:Fallback>
                <p:oleObj name="Worksheet" r:id="rId37" imgW="4178300" imgH="2933700" progId="Excel.Sheet.12">
                  <p:embed/>
                  <p:pic>
                    <p:nvPicPr>
                      <p:cNvPr id="12" name="Object 11">
                        <a:extLst>
                          <a:ext uri="{FF2B5EF4-FFF2-40B4-BE49-F238E27FC236}">
                            <a16:creationId xmlns:a16="http://schemas.microsoft.com/office/drawing/2014/main" id="{6232FE55-4D65-124C-6571-7DB2C0D9C0DE}"/>
                          </a:ext>
                        </a:extLst>
                      </p:cNvPr>
                      <p:cNvPicPr/>
                      <p:nvPr/>
                    </p:nvPicPr>
                    <p:blipFill>
                      <a:blip r:embed="rId38"/>
                      <a:stretch>
                        <a:fillRect/>
                      </a:stretch>
                    </p:blipFill>
                    <p:spPr>
                      <a:xfrm>
                        <a:off x="36084415" y="17531018"/>
                        <a:ext cx="6972300" cy="4895850"/>
                      </a:xfrm>
                      <a:prstGeom prst="rect">
                        <a:avLst/>
                      </a:prstGeom>
                    </p:spPr>
                  </p:pic>
                </p:oleObj>
              </mc:Fallback>
            </mc:AlternateContent>
          </a:graphicData>
        </a:graphic>
      </p:graphicFrame>
    </p:spTree>
    <p:extLst>
      <p:ext uri="{BB962C8B-B14F-4D97-AF65-F5344CB8AC3E}">
        <p14:creationId xmlns:p14="http://schemas.microsoft.com/office/powerpoint/2010/main" val="60900295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7" ma:contentTypeDescription="Create a new document." ma:contentTypeScope="" ma:versionID="19be138d973feaaa86ca1d405384def8">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c688153aca7c05213e024e9d91d86f7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D83473E9-A733-4F66-B212-30E7860BCE45}"/>
</file>

<file path=customXml/itemProps2.xml><?xml version="1.0" encoding="utf-8"?>
<ds:datastoreItem xmlns:ds="http://schemas.openxmlformats.org/officeDocument/2006/customXml" ds:itemID="{5A6E9D5A-0974-4C0F-8E4C-A7974563CB8B}"/>
</file>

<file path=customXml/itemProps3.xml><?xml version="1.0" encoding="utf-8"?>
<ds:datastoreItem xmlns:ds="http://schemas.openxmlformats.org/officeDocument/2006/customXml" ds:itemID="{8C5AB837-D1A3-4DE4-AEC5-D54E86F05BD0}"/>
</file>

<file path=docProps/app.xml><?xml version="1.0" encoding="utf-8"?>
<Properties xmlns="http://schemas.openxmlformats.org/officeDocument/2006/extended-properties" xmlns:vt="http://schemas.openxmlformats.org/officeDocument/2006/docPropsVTypes">
  <Template>Office 2013 - 2022 Theme</Template>
  <TotalTime>6631</TotalTime>
  <Words>791</Words>
  <Application>Microsoft Macintosh PowerPoint</Application>
  <PresentationFormat>Custom</PresentationFormat>
  <Paragraphs>43</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10" baseType="lpstr">
      <vt:lpstr>Google Sans</vt:lpstr>
      <vt:lpstr>Aptos</vt:lpstr>
      <vt:lpstr>Arial</vt:lpstr>
      <vt:lpstr>Calibri</vt:lpstr>
      <vt:lpstr>Calibri Light</vt:lpstr>
      <vt:lpstr>Times New Roman</vt:lpstr>
      <vt:lpstr>Office 2013 - 2022 Theme</vt:lpstr>
      <vt:lpstr>Prism 10</vt:lpstr>
      <vt:lpstr>Worksheet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Primeaux, Stefany D.</dc:creator>
  <cp:lastModifiedBy>Solanky, Maansi</cp:lastModifiedBy>
  <cp:revision>61</cp:revision>
  <cp:lastPrinted>2024-10-30T21:02:35Z</cp:lastPrinted>
  <dcterms:created xsi:type="dcterms:W3CDTF">2019-03-18T17:54:44Z</dcterms:created>
  <dcterms:modified xsi:type="dcterms:W3CDTF">2025-04-03T16:54:59Z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