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0233600" cy="31089600"/>
  <p:notesSz cx="9232900" cy="68580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29631" algn="l" rtl="0" fontAlgn="base">
      <a:spcBef>
        <a:spcPct val="0"/>
      </a:spcBef>
      <a:spcAft>
        <a:spcPct val="0"/>
      </a:spcAft>
      <a:defRPr sz="2300" kern="1200">
        <a:solidFill>
          <a:schemeClr val="tx1"/>
        </a:solidFill>
        <a:latin typeface="Times New Roman" pitchFamily="18" charset="0"/>
        <a:ea typeface="+mn-ea"/>
        <a:cs typeface="+mn-cs"/>
      </a:defRPr>
    </a:lvl2pPr>
    <a:lvl3pPr marL="859262" algn="l" rtl="0" fontAlgn="base">
      <a:spcBef>
        <a:spcPct val="0"/>
      </a:spcBef>
      <a:spcAft>
        <a:spcPct val="0"/>
      </a:spcAft>
      <a:defRPr sz="2300" kern="1200">
        <a:solidFill>
          <a:schemeClr val="tx1"/>
        </a:solidFill>
        <a:latin typeface="Times New Roman" pitchFamily="18" charset="0"/>
        <a:ea typeface="+mn-ea"/>
        <a:cs typeface="+mn-cs"/>
      </a:defRPr>
    </a:lvl3pPr>
    <a:lvl4pPr marL="1288893" algn="l" rtl="0" fontAlgn="base">
      <a:spcBef>
        <a:spcPct val="0"/>
      </a:spcBef>
      <a:spcAft>
        <a:spcPct val="0"/>
      </a:spcAft>
      <a:defRPr sz="2300" kern="1200">
        <a:solidFill>
          <a:schemeClr val="tx1"/>
        </a:solidFill>
        <a:latin typeface="Times New Roman" pitchFamily="18" charset="0"/>
        <a:ea typeface="+mn-ea"/>
        <a:cs typeface="+mn-cs"/>
      </a:defRPr>
    </a:lvl4pPr>
    <a:lvl5pPr marL="1718523" algn="l" rtl="0" fontAlgn="base">
      <a:spcBef>
        <a:spcPct val="0"/>
      </a:spcBef>
      <a:spcAft>
        <a:spcPct val="0"/>
      </a:spcAft>
      <a:defRPr sz="2300" kern="1200">
        <a:solidFill>
          <a:schemeClr val="tx1"/>
        </a:solidFill>
        <a:latin typeface="Times New Roman" pitchFamily="18" charset="0"/>
        <a:ea typeface="+mn-ea"/>
        <a:cs typeface="+mn-cs"/>
      </a:defRPr>
    </a:lvl5pPr>
    <a:lvl6pPr marL="2148154" algn="l" defTabSz="859262" rtl="0" eaLnBrk="1" latinLnBrk="0" hangingPunct="1">
      <a:defRPr sz="2300" kern="1200">
        <a:solidFill>
          <a:schemeClr val="tx1"/>
        </a:solidFill>
        <a:latin typeface="Times New Roman" pitchFamily="18" charset="0"/>
        <a:ea typeface="+mn-ea"/>
        <a:cs typeface="+mn-cs"/>
      </a:defRPr>
    </a:lvl6pPr>
    <a:lvl7pPr marL="2577785" algn="l" defTabSz="859262" rtl="0" eaLnBrk="1" latinLnBrk="0" hangingPunct="1">
      <a:defRPr sz="2300" kern="1200">
        <a:solidFill>
          <a:schemeClr val="tx1"/>
        </a:solidFill>
        <a:latin typeface="Times New Roman" pitchFamily="18" charset="0"/>
        <a:ea typeface="+mn-ea"/>
        <a:cs typeface="+mn-cs"/>
      </a:defRPr>
    </a:lvl7pPr>
    <a:lvl8pPr marL="3007416" algn="l" defTabSz="859262" rtl="0" eaLnBrk="1" latinLnBrk="0" hangingPunct="1">
      <a:defRPr sz="2300" kern="1200">
        <a:solidFill>
          <a:schemeClr val="tx1"/>
        </a:solidFill>
        <a:latin typeface="Times New Roman" pitchFamily="18" charset="0"/>
        <a:ea typeface="+mn-ea"/>
        <a:cs typeface="+mn-cs"/>
      </a:defRPr>
    </a:lvl8pPr>
    <a:lvl9pPr marL="3437047" algn="l" defTabSz="859262"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06">
          <p15:clr>
            <a:srgbClr val="A4A3A4"/>
          </p15:clr>
        </p15:guide>
        <p15:guide id="2" pos="214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66FF33"/>
    <a:srgbClr val="FF3300"/>
    <a:srgbClr val="D8E0E0"/>
    <a:srgbClr val="AFE4FF"/>
    <a:srgbClr val="66CCFF"/>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633" autoAdjust="0"/>
  </p:normalViewPr>
  <p:slideViewPr>
    <p:cSldViewPr>
      <p:cViewPr>
        <p:scale>
          <a:sx n="25" d="100"/>
          <a:sy n="25" d="100"/>
        </p:scale>
        <p:origin x="40" y="284"/>
      </p:cViewPr>
      <p:guideLst>
        <p:guide orient="horz" pos="1306"/>
        <p:guide pos="2142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29631" algn="l" rtl="0" eaLnBrk="0" fontAlgn="base" hangingPunct="0">
      <a:spcBef>
        <a:spcPct val="30000"/>
      </a:spcBef>
      <a:spcAft>
        <a:spcPct val="0"/>
      </a:spcAft>
      <a:defRPr sz="1100" kern="1200">
        <a:solidFill>
          <a:schemeClr val="tx1"/>
        </a:solidFill>
        <a:latin typeface="Times New Roman" charset="0"/>
        <a:ea typeface="+mn-ea"/>
        <a:cs typeface="+mn-cs"/>
      </a:defRPr>
    </a:lvl2pPr>
    <a:lvl3pPr marL="859262"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88893" algn="l" rtl="0" eaLnBrk="0" fontAlgn="base" hangingPunct="0">
      <a:spcBef>
        <a:spcPct val="30000"/>
      </a:spcBef>
      <a:spcAft>
        <a:spcPct val="0"/>
      </a:spcAft>
      <a:defRPr sz="1100" kern="1200">
        <a:solidFill>
          <a:schemeClr val="tx1"/>
        </a:solidFill>
        <a:latin typeface="Times New Roman" charset="0"/>
        <a:ea typeface="+mn-ea"/>
        <a:cs typeface="+mn-cs"/>
      </a:defRPr>
    </a:lvl4pPr>
    <a:lvl5pPr marL="1718523" algn="l" rtl="0" eaLnBrk="0" fontAlgn="base" hangingPunct="0">
      <a:spcBef>
        <a:spcPct val="30000"/>
      </a:spcBef>
      <a:spcAft>
        <a:spcPct val="0"/>
      </a:spcAft>
      <a:defRPr sz="1100" kern="1200">
        <a:solidFill>
          <a:schemeClr val="tx1"/>
        </a:solidFill>
        <a:latin typeface="Times New Roman" charset="0"/>
        <a:ea typeface="+mn-ea"/>
        <a:cs typeface="+mn-cs"/>
      </a:defRPr>
    </a:lvl5pPr>
    <a:lvl6pPr marL="2148154" algn="l" defTabSz="859262" rtl="0" eaLnBrk="1" latinLnBrk="0" hangingPunct="1">
      <a:defRPr sz="1100" kern="1200">
        <a:solidFill>
          <a:schemeClr val="tx1"/>
        </a:solidFill>
        <a:latin typeface="+mn-lt"/>
        <a:ea typeface="+mn-ea"/>
        <a:cs typeface="+mn-cs"/>
      </a:defRPr>
    </a:lvl6pPr>
    <a:lvl7pPr marL="2577785" algn="l" defTabSz="859262" rtl="0" eaLnBrk="1" latinLnBrk="0" hangingPunct="1">
      <a:defRPr sz="1100" kern="1200">
        <a:solidFill>
          <a:schemeClr val="tx1"/>
        </a:solidFill>
        <a:latin typeface="+mn-lt"/>
        <a:ea typeface="+mn-ea"/>
        <a:cs typeface="+mn-cs"/>
      </a:defRPr>
    </a:lvl7pPr>
    <a:lvl8pPr marL="3007416" algn="l" defTabSz="859262" rtl="0" eaLnBrk="1" latinLnBrk="0" hangingPunct="1">
      <a:defRPr sz="1100" kern="1200">
        <a:solidFill>
          <a:schemeClr val="tx1"/>
        </a:solidFill>
        <a:latin typeface="+mn-lt"/>
        <a:ea typeface="+mn-ea"/>
        <a:cs typeface="+mn-cs"/>
      </a:defRPr>
    </a:lvl8pPr>
    <a:lvl9pPr marL="3437047" algn="l" defTabSz="859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p:nvPr>
        </p:nvSpPr>
        <p:spPr bwMode="auto">
          <a:xfrm>
            <a:off x="2935288" y="492125"/>
            <a:ext cx="3382962" cy="2614613"/>
          </a:xfrm>
          <a:prstGeom prst="rect">
            <a:avLst/>
          </a:prstGeom>
          <a:noFill/>
          <a:ln w="12700">
            <a:solidFill>
              <a:srgbClr val="000000"/>
            </a:solidFill>
            <a:miter lim="800000"/>
            <a:headEnd/>
            <a:tailEnd/>
          </a:ln>
        </p:spPr>
      </p:sp>
      <p:sp>
        <p:nvSpPr>
          <p:cNvPr id="3075" name="Rectangle 3"/>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eaLnBrk="1" hangingPunct="1"/>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9658445"/>
            <a:ext cx="34198560" cy="6663599"/>
          </a:xfrm>
        </p:spPr>
        <p:txBody>
          <a:bodyPr/>
          <a:lstStyle/>
          <a:p>
            <a:r>
              <a:rPr lang="en-US"/>
              <a:t>Click to edit Master title style</a:t>
            </a:r>
          </a:p>
        </p:txBody>
      </p:sp>
      <p:sp>
        <p:nvSpPr>
          <p:cNvPr id="3" name="Subtitle 2"/>
          <p:cNvSpPr>
            <a:spLocks noGrp="1"/>
          </p:cNvSpPr>
          <p:nvPr>
            <p:ph type="subTitle" idx="1"/>
          </p:nvPr>
        </p:nvSpPr>
        <p:spPr>
          <a:xfrm>
            <a:off x="6035040" y="17617440"/>
            <a:ext cx="28163520" cy="7945120"/>
          </a:xfrm>
        </p:spPr>
        <p:txBody>
          <a:bodyPr/>
          <a:lstStyle>
            <a:lvl1pPr marL="0" indent="0" algn="ctr">
              <a:buNone/>
              <a:defRPr/>
            </a:lvl1pPr>
            <a:lvl2pPr marL="429631" indent="0" algn="ctr">
              <a:buNone/>
              <a:defRPr/>
            </a:lvl2pPr>
            <a:lvl3pPr marL="859262" indent="0" algn="ctr">
              <a:buNone/>
              <a:defRPr/>
            </a:lvl3pPr>
            <a:lvl4pPr marL="1288893" indent="0" algn="ctr">
              <a:buNone/>
              <a:defRPr/>
            </a:lvl4pPr>
            <a:lvl5pPr marL="1718523" indent="0" algn="ctr">
              <a:buNone/>
              <a:defRPr/>
            </a:lvl5pPr>
            <a:lvl6pPr marL="2148154" indent="0" algn="ctr">
              <a:buNone/>
              <a:defRPr/>
            </a:lvl6pPr>
            <a:lvl7pPr marL="2577785" indent="0" algn="ctr">
              <a:buNone/>
              <a:defRPr/>
            </a:lvl7pPr>
            <a:lvl8pPr marL="3007416" indent="0" algn="ctr">
              <a:buNone/>
              <a:defRPr/>
            </a:lvl8pPr>
            <a:lvl9pPr marL="343704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264613" y="37013"/>
            <a:ext cx="9146540" cy="2759818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2452" y="37013"/>
            <a:ext cx="27320241" cy="275981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92321" y="37015"/>
            <a:ext cx="31048960" cy="3210741"/>
          </a:xfrm>
        </p:spPr>
        <p:txBody>
          <a:bodyPr/>
          <a:lstStyle/>
          <a:p>
            <a:r>
              <a:rPr lang="en-US"/>
              <a:t>Click to edit Master title style</a:t>
            </a:r>
          </a:p>
        </p:txBody>
      </p:sp>
      <p:sp>
        <p:nvSpPr>
          <p:cNvPr id="3" name="Text Placeholder 2"/>
          <p:cNvSpPr>
            <a:spLocks noGrp="1"/>
          </p:cNvSpPr>
          <p:nvPr>
            <p:ph type="body" sz="half" idx="1"/>
          </p:nvPr>
        </p:nvSpPr>
        <p:spPr>
          <a:xfrm>
            <a:off x="1822454" y="5109120"/>
            <a:ext cx="18233389" cy="22526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0177761" y="5109120"/>
            <a:ext cx="18233390" cy="111882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177761" y="16445413"/>
            <a:ext cx="18233390" cy="11189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810" y="19978461"/>
            <a:ext cx="34198560" cy="6174740"/>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3178810" y="13177613"/>
            <a:ext cx="34198560" cy="6800850"/>
          </a:xfrm>
        </p:spPr>
        <p:txBody>
          <a:bodyPr anchor="b"/>
          <a:lstStyle>
            <a:lvl1pPr marL="0" indent="0">
              <a:buNone/>
              <a:defRPr sz="1900"/>
            </a:lvl1pPr>
            <a:lvl2pPr marL="429631" indent="0">
              <a:buNone/>
              <a:defRPr sz="1700"/>
            </a:lvl2pPr>
            <a:lvl3pPr marL="859262" indent="0">
              <a:buNone/>
              <a:defRPr sz="1500"/>
            </a:lvl3pPr>
            <a:lvl4pPr marL="1288893" indent="0">
              <a:buNone/>
              <a:defRPr sz="1300"/>
            </a:lvl4pPr>
            <a:lvl5pPr marL="1718523" indent="0">
              <a:buNone/>
              <a:defRPr sz="1300"/>
            </a:lvl5pPr>
            <a:lvl6pPr marL="2148154" indent="0">
              <a:buNone/>
              <a:defRPr sz="1300"/>
            </a:lvl6pPr>
            <a:lvl7pPr marL="2577785" indent="0">
              <a:buNone/>
              <a:defRPr sz="1300"/>
            </a:lvl7pPr>
            <a:lvl8pPr marL="3007416" indent="0">
              <a:buNone/>
              <a:defRPr sz="1300"/>
            </a:lvl8pPr>
            <a:lvl9pPr marL="3437047"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2454" y="5109120"/>
            <a:ext cx="18233389"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77761" y="5109120"/>
            <a:ext cx="18233390" cy="22526080"/>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244510"/>
            <a:ext cx="36210240"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1" y="6959693"/>
            <a:ext cx="1777746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4" name="Content Placeholder 3"/>
          <p:cNvSpPr>
            <a:spLocks noGrp="1"/>
          </p:cNvSpPr>
          <p:nvPr>
            <p:ph sz="half" idx="2"/>
          </p:nvPr>
        </p:nvSpPr>
        <p:spPr>
          <a:xfrm>
            <a:off x="2011681" y="9858922"/>
            <a:ext cx="1777746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6959693"/>
            <a:ext cx="17783810" cy="2899229"/>
          </a:xfrm>
        </p:spPr>
        <p:txBody>
          <a:bodyPr anchor="b"/>
          <a:lstStyle>
            <a:lvl1pPr marL="0" indent="0">
              <a:buNone/>
              <a:defRPr sz="2300" b="1"/>
            </a:lvl1pPr>
            <a:lvl2pPr marL="429631" indent="0">
              <a:buNone/>
              <a:defRPr sz="1900" b="1"/>
            </a:lvl2pPr>
            <a:lvl3pPr marL="859262" indent="0">
              <a:buNone/>
              <a:defRPr sz="1700" b="1"/>
            </a:lvl3pPr>
            <a:lvl4pPr marL="1288893" indent="0">
              <a:buNone/>
              <a:defRPr sz="1500" b="1"/>
            </a:lvl4pPr>
            <a:lvl5pPr marL="1718523" indent="0">
              <a:buNone/>
              <a:defRPr sz="1500" b="1"/>
            </a:lvl5pPr>
            <a:lvl6pPr marL="2148154" indent="0">
              <a:buNone/>
              <a:defRPr sz="1500" b="1"/>
            </a:lvl6pPr>
            <a:lvl7pPr marL="2577785" indent="0">
              <a:buNone/>
              <a:defRPr sz="1500" b="1"/>
            </a:lvl7pPr>
            <a:lvl8pPr marL="3007416" indent="0">
              <a:buNone/>
              <a:defRPr sz="1500" b="1"/>
            </a:lvl8pPr>
            <a:lvl9pPr marL="3437047"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0438112" y="9858922"/>
            <a:ext cx="17783810" cy="17913531"/>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3" y="1238341"/>
            <a:ext cx="13237210" cy="526796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15730220" y="1238343"/>
            <a:ext cx="22491700" cy="265341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3" y="6506303"/>
            <a:ext cx="13237210" cy="2126615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2721"/>
            <a:ext cx="24140160" cy="256921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7886700" y="2777400"/>
            <a:ext cx="24140160" cy="18653760"/>
          </a:xfrm>
        </p:spPr>
        <p:txBody>
          <a:bodyPr/>
          <a:lstStyle>
            <a:lvl1pPr marL="0" indent="0">
              <a:buNone/>
              <a:defRPr sz="3000"/>
            </a:lvl1pPr>
            <a:lvl2pPr marL="429631" indent="0">
              <a:buNone/>
              <a:defRPr sz="2600"/>
            </a:lvl2pPr>
            <a:lvl3pPr marL="859262" indent="0">
              <a:buNone/>
              <a:defRPr sz="2300"/>
            </a:lvl3pPr>
            <a:lvl4pPr marL="1288893" indent="0">
              <a:buNone/>
              <a:defRPr sz="1900"/>
            </a:lvl4pPr>
            <a:lvl5pPr marL="1718523" indent="0">
              <a:buNone/>
              <a:defRPr sz="1900"/>
            </a:lvl5pPr>
            <a:lvl6pPr marL="2148154" indent="0">
              <a:buNone/>
              <a:defRPr sz="1900"/>
            </a:lvl6pPr>
            <a:lvl7pPr marL="2577785" indent="0">
              <a:buNone/>
              <a:defRPr sz="1900"/>
            </a:lvl7pPr>
            <a:lvl8pPr marL="3007416" indent="0">
              <a:buNone/>
              <a:defRPr sz="1900"/>
            </a:lvl8pPr>
            <a:lvl9pPr marL="3437047" indent="0">
              <a:buNone/>
              <a:defRPr sz="1900"/>
            </a:lvl9pPr>
          </a:lstStyle>
          <a:p>
            <a:pPr lvl="0"/>
            <a:endParaRPr lang="en-US" noProof="0"/>
          </a:p>
        </p:txBody>
      </p:sp>
      <p:sp>
        <p:nvSpPr>
          <p:cNvPr id="4" name="Text Placeholder 3"/>
          <p:cNvSpPr>
            <a:spLocks noGrp="1"/>
          </p:cNvSpPr>
          <p:nvPr>
            <p:ph type="body" sz="half" idx="2"/>
          </p:nvPr>
        </p:nvSpPr>
        <p:spPr>
          <a:xfrm>
            <a:off x="7886700" y="24331931"/>
            <a:ext cx="24140160" cy="3648710"/>
          </a:xfrm>
        </p:spPr>
        <p:txBody>
          <a:bodyPr/>
          <a:lstStyle>
            <a:lvl1pPr marL="0" indent="0">
              <a:buNone/>
              <a:defRPr sz="1300"/>
            </a:lvl1pPr>
            <a:lvl2pPr marL="429631" indent="0">
              <a:buNone/>
              <a:defRPr sz="1100"/>
            </a:lvl2pPr>
            <a:lvl3pPr marL="859262" indent="0">
              <a:buNone/>
              <a:defRPr sz="900"/>
            </a:lvl3pPr>
            <a:lvl4pPr marL="1288893" indent="0">
              <a:buNone/>
              <a:defRPr sz="800"/>
            </a:lvl4pPr>
            <a:lvl5pPr marL="1718523" indent="0">
              <a:buNone/>
              <a:defRPr sz="800"/>
            </a:lvl5pPr>
            <a:lvl6pPr marL="2148154" indent="0">
              <a:buNone/>
              <a:defRPr sz="800"/>
            </a:lvl6pPr>
            <a:lvl7pPr marL="2577785" indent="0">
              <a:buNone/>
              <a:defRPr sz="800"/>
            </a:lvl7pPr>
            <a:lvl8pPr marL="3007416" indent="0">
              <a:buNone/>
              <a:defRPr sz="800"/>
            </a:lvl8pPr>
            <a:lvl9pPr marL="343704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92321" y="37015"/>
            <a:ext cx="31048960" cy="3210741"/>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1822451" y="5109120"/>
            <a:ext cx="36588700" cy="22526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301879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60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3745211" y="28326080"/>
            <a:ext cx="1274318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60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8832810" y="28326080"/>
            <a:ext cx="8382000" cy="20726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6000">
                <a:latin typeface="Times New Roman" charset="0"/>
              </a:defRPr>
            </a:lvl1pPr>
          </a:lstStyle>
          <a:p>
            <a:pPr>
              <a:defRPr/>
            </a:pPr>
            <a:fld id="{3DA2D13A-81BF-4FD9-B034-831A40ECC6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7488064" rtl="0" eaLnBrk="0" fontAlgn="base" hangingPunct="0">
        <a:spcBef>
          <a:spcPct val="0"/>
        </a:spcBef>
        <a:spcAft>
          <a:spcPct val="0"/>
        </a:spcAft>
        <a:defRPr sz="7600" b="1">
          <a:solidFill>
            <a:schemeClr val="bg1"/>
          </a:solidFill>
          <a:latin typeface="+mj-lt"/>
          <a:ea typeface="+mj-ea"/>
          <a:cs typeface="+mj-cs"/>
        </a:defRPr>
      </a:lvl1pPr>
      <a:lvl2pPr algn="ctr" defTabSz="17488064" rtl="0" eaLnBrk="0" fontAlgn="base" hangingPunct="0">
        <a:spcBef>
          <a:spcPct val="0"/>
        </a:spcBef>
        <a:spcAft>
          <a:spcPct val="0"/>
        </a:spcAft>
        <a:defRPr sz="7600" b="1">
          <a:solidFill>
            <a:schemeClr val="bg1"/>
          </a:solidFill>
          <a:latin typeface="Arial" charset="0"/>
        </a:defRPr>
      </a:lvl2pPr>
      <a:lvl3pPr algn="ctr" defTabSz="17488064" rtl="0" eaLnBrk="0" fontAlgn="base" hangingPunct="0">
        <a:spcBef>
          <a:spcPct val="0"/>
        </a:spcBef>
        <a:spcAft>
          <a:spcPct val="0"/>
        </a:spcAft>
        <a:defRPr sz="7600" b="1">
          <a:solidFill>
            <a:schemeClr val="bg1"/>
          </a:solidFill>
          <a:latin typeface="Arial" charset="0"/>
        </a:defRPr>
      </a:lvl3pPr>
      <a:lvl4pPr algn="ctr" defTabSz="17488064" rtl="0" eaLnBrk="0" fontAlgn="base" hangingPunct="0">
        <a:spcBef>
          <a:spcPct val="0"/>
        </a:spcBef>
        <a:spcAft>
          <a:spcPct val="0"/>
        </a:spcAft>
        <a:defRPr sz="7600" b="1">
          <a:solidFill>
            <a:schemeClr val="bg1"/>
          </a:solidFill>
          <a:latin typeface="Arial" charset="0"/>
        </a:defRPr>
      </a:lvl4pPr>
      <a:lvl5pPr algn="ctr" defTabSz="17488064" rtl="0" eaLnBrk="0" fontAlgn="base" hangingPunct="0">
        <a:spcBef>
          <a:spcPct val="0"/>
        </a:spcBef>
        <a:spcAft>
          <a:spcPct val="0"/>
        </a:spcAft>
        <a:defRPr sz="7600" b="1">
          <a:solidFill>
            <a:schemeClr val="bg1"/>
          </a:solidFill>
          <a:latin typeface="Arial" charset="0"/>
        </a:defRPr>
      </a:lvl5pPr>
      <a:lvl6pPr marL="429631" algn="ctr" defTabSz="17488064" rtl="0" fontAlgn="base">
        <a:spcBef>
          <a:spcPct val="0"/>
        </a:spcBef>
        <a:spcAft>
          <a:spcPct val="0"/>
        </a:spcAft>
        <a:defRPr sz="7600" b="1">
          <a:solidFill>
            <a:schemeClr val="bg1"/>
          </a:solidFill>
          <a:latin typeface="Arial" charset="0"/>
        </a:defRPr>
      </a:lvl6pPr>
      <a:lvl7pPr marL="859262" algn="ctr" defTabSz="17488064" rtl="0" fontAlgn="base">
        <a:spcBef>
          <a:spcPct val="0"/>
        </a:spcBef>
        <a:spcAft>
          <a:spcPct val="0"/>
        </a:spcAft>
        <a:defRPr sz="7600" b="1">
          <a:solidFill>
            <a:schemeClr val="bg1"/>
          </a:solidFill>
          <a:latin typeface="Arial" charset="0"/>
        </a:defRPr>
      </a:lvl7pPr>
      <a:lvl8pPr marL="1288893" algn="ctr" defTabSz="17488064" rtl="0" fontAlgn="base">
        <a:spcBef>
          <a:spcPct val="0"/>
        </a:spcBef>
        <a:spcAft>
          <a:spcPct val="0"/>
        </a:spcAft>
        <a:defRPr sz="7600" b="1">
          <a:solidFill>
            <a:schemeClr val="bg1"/>
          </a:solidFill>
          <a:latin typeface="Arial" charset="0"/>
        </a:defRPr>
      </a:lvl8pPr>
      <a:lvl9pPr marL="1718523" algn="ctr" defTabSz="17488064" rtl="0" fontAlgn="base">
        <a:spcBef>
          <a:spcPct val="0"/>
        </a:spcBef>
        <a:spcAft>
          <a:spcPct val="0"/>
        </a:spcAft>
        <a:defRPr sz="7600" b="1">
          <a:solidFill>
            <a:schemeClr val="bg1"/>
          </a:solidFill>
          <a:latin typeface="Arial" charset="0"/>
        </a:defRPr>
      </a:lvl9pPr>
    </p:titleStyle>
    <p:bodyStyle>
      <a:lvl1pPr marL="1491774" indent="-1491774" algn="l" defTabSz="17488064" rtl="0" eaLnBrk="0" fontAlgn="base" hangingPunct="0">
        <a:spcBef>
          <a:spcPct val="20000"/>
        </a:spcBef>
        <a:spcAft>
          <a:spcPct val="0"/>
        </a:spcAft>
        <a:defRPr sz="2300">
          <a:solidFill>
            <a:schemeClr val="tx1"/>
          </a:solidFill>
          <a:latin typeface="+mn-lt"/>
          <a:ea typeface="+mn-ea"/>
          <a:cs typeface="+mn-cs"/>
        </a:defRPr>
      </a:lvl1pPr>
      <a:lvl2pPr marL="3226707" indent="-1239664" algn="l" defTabSz="17488064" rtl="0" eaLnBrk="0" fontAlgn="base" hangingPunct="0">
        <a:spcBef>
          <a:spcPct val="20000"/>
        </a:spcBef>
        <a:spcAft>
          <a:spcPct val="0"/>
        </a:spcAft>
        <a:defRPr sz="12800">
          <a:solidFill>
            <a:schemeClr val="tx1"/>
          </a:solidFill>
          <a:latin typeface="Times New Roman" charset="0"/>
        </a:defRPr>
      </a:lvl2pPr>
      <a:lvl3pPr marL="4967607" indent="-992030" algn="l" defTabSz="17488064" rtl="0" eaLnBrk="0" fontAlgn="base" hangingPunct="0">
        <a:spcBef>
          <a:spcPct val="20000"/>
        </a:spcBef>
        <a:spcAft>
          <a:spcPct val="0"/>
        </a:spcAft>
        <a:defRPr sz="10900">
          <a:solidFill>
            <a:schemeClr val="tx1"/>
          </a:solidFill>
          <a:latin typeface="Times New Roman" charset="0"/>
        </a:defRPr>
      </a:lvl3pPr>
      <a:lvl4pPr marL="6953158" indent="-993521" algn="l" defTabSz="17488064" rtl="0" eaLnBrk="0" fontAlgn="base" hangingPunct="0">
        <a:spcBef>
          <a:spcPct val="20000"/>
        </a:spcBef>
        <a:spcAft>
          <a:spcPct val="0"/>
        </a:spcAft>
        <a:defRPr sz="9100">
          <a:solidFill>
            <a:schemeClr val="tx1"/>
          </a:solidFill>
          <a:latin typeface="Times New Roman" charset="0"/>
        </a:defRPr>
      </a:lvl4pPr>
      <a:lvl5pPr marL="8943184" indent="-997997" algn="l" defTabSz="17488064" rtl="0" eaLnBrk="0" fontAlgn="base" hangingPunct="0">
        <a:spcBef>
          <a:spcPct val="20000"/>
        </a:spcBef>
        <a:spcAft>
          <a:spcPct val="0"/>
        </a:spcAft>
        <a:defRPr sz="9100">
          <a:solidFill>
            <a:schemeClr val="tx1"/>
          </a:solidFill>
          <a:latin typeface="Times New Roman" charset="0"/>
        </a:defRPr>
      </a:lvl5pPr>
      <a:lvl6pPr marL="9372815" indent="-997997" algn="l" defTabSz="17488064" rtl="0" fontAlgn="base">
        <a:spcBef>
          <a:spcPct val="20000"/>
        </a:spcBef>
        <a:spcAft>
          <a:spcPct val="0"/>
        </a:spcAft>
        <a:defRPr sz="9100">
          <a:solidFill>
            <a:schemeClr val="tx1"/>
          </a:solidFill>
          <a:latin typeface="Times New Roman" charset="0"/>
        </a:defRPr>
      </a:lvl6pPr>
      <a:lvl7pPr marL="9802446" indent="-997997" algn="l" defTabSz="17488064" rtl="0" fontAlgn="base">
        <a:spcBef>
          <a:spcPct val="20000"/>
        </a:spcBef>
        <a:spcAft>
          <a:spcPct val="0"/>
        </a:spcAft>
        <a:defRPr sz="9100">
          <a:solidFill>
            <a:schemeClr val="tx1"/>
          </a:solidFill>
          <a:latin typeface="Times New Roman" charset="0"/>
        </a:defRPr>
      </a:lvl7pPr>
      <a:lvl8pPr marL="10232077" indent="-997997" algn="l" defTabSz="17488064" rtl="0" fontAlgn="base">
        <a:spcBef>
          <a:spcPct val="20000"/>
        </a:spcBef>
        <a:spcAft>
          <a:spcPct val="0"/>
        </a:spcAft>
        <a:defRPr sz="9100">
          <a:solidFill>
            <a:schemeClr val="tx1"/>
          </a:solidFill>
          <a:latin typeface="Times New Roman" charset="0"/>
        </a:defRPr>
      </a:lvl8pPr>
      <a:lvl9pPr marL="10661707" indent="-997997" algn="l" defTabSz="17488064" rtl="0" fontAlgn="base">
        <a:spcBef>
          <a:spcPct val="20000"/>
        </a:spcBef>
        <a:spcAft>
          <a:spcPct val="0"/>
        </a:spcAft>
        <a:defRPr sz="9100">
          <a:solidFill>
            <a:schemeClr val="tx1"/>
          </a:solidFill>
          <a:latin typeface="Times New Roman" charset="0"/>
        </a:defRPr>
      </a:lvl9pPr>
    </p:bodyStyle>
    <p:otherStyle>
      <a:defPPr>
        <a:defRPr lang="en-US"/>
      </a:defPPr>
      <a:lvl1pPr marL="0" algn="l" defTabSz="859262" rtl="0" eaLnBrk="1" latinLnBrk="0" hangingPunct="1">
        <a:defRPr sz="1700" kern="1200">
          <a:solidFill>
            <a:schemeClr val="tx1"/>
          </a:solidFill>
          <a:latin typeface="+mn-lt"/>
          <a:ea typeface="+mn-ea"/>
          <a:cs typeface="+mn-cs"/>
        </a:defRPr>
      </a:lvl1pPr>
      <a:lvl2pPr marL="429631" algn="l" defTabSz="859262" rtl="0" eaLnBrk="1" latinLnBrk="0" hangingPunct="1">
        <a:defRPr sz="1700" kern="1200">
          <a:solidFill>
            <a:schemeClr val="tx1"/>
          </a:solidFill>
          <a:latin typeface="+mn-lt"/>
          <a:ea typeface="+mn-ea"/>
          <a:cs typeface="+mn-cs"/>
        </a:defRPr>
      </a:lvl2pPr>
      <a:lvl3pPr marL="859262" algn="l" defTabSz="859262" rtl="0" eaLnBrk="1" latinLnBrk="0" hangingPunct="1">
        <a:defRPr sz="1700" kern="1200">
          <a:solidFill>
            <a:schemeClr val="tx1"/>
          </a:solidFill>
          <a:latin typeface="+mn-lt"/>
          <a:ea typeface="+mn-ea"/>
          <a:cs typeface="+mn-cs"/>
        </a:defRPr>
      </a:lvl3pPr>
      <a:lvl4pPr marL="1288893" algn="l" defTabSz="859262" rtl="0" eaLnBrk="1" latinLnBrk="0" hangingPunct="1">
        <a:defRPr sz="1700" kern="1200">
          <a:solidFill>
            <a:schemeClr val="tx1"/>
          </a:solidFill>
          <a:latin typeface="+mn-lt"/>
          <a:ea typeface="+mn-ea"/>
          <a:cs typeface="+mn-cs"/>
        </a:defRPr>
      </a:lvl4pPr>
      <a:lvl5pPr marL="1718523" algn="l" defTabSz="859262" rtl="0" eaLnBrk="1" latinLnBrk="0" hangingPunct="1">
        <a:defRPr sz="1700" kern="1200">
          <a:solidFill>
            <a:schemeClr val="tx1"/>
          </a:solidFill>
          <a:latin typeface="+mn-lt"/>
          <a:ea typeface="+mn-ea"/>
          <a:cs typeface="+mn-cs"/>
        </a:defRPr>
      </a:lvl5pPr>
      <a:lvl6pPr marL="2148154" algn="l" defTabSz="859262" rtl="0" eaLnBrk="1" latinLnBrk="0" hangingPunct="1">
        <a:defRPr sz="1700" kern="1200">
          <a:solidFill>
            <a:schemeClr val="tx1"/>
          </a:solidFill>
          <a:latin typeface="+mn-lt"/>
          <a:ea typeface="+mn-ea"/>
          <a:cs typeface="+mn-cs"/>
        </a:defRPr>
      </a:lvl6pPr>
      <a:lvl7pPr marL="2577785" algn="l" defTabSz="859262" rtl="0" eaLnBrk="1" latinLnBrk="0" hangingPunct="1">
        <a:defRPr sz="1700" kern="1200">
          <a:solidFill>
            <a:schemeClr val="tx1"/>
          </a:solidFill>
          <a:latin typeface="+mn-lt"/>
          <a:ea typeface="+mn-ea"/>
          <a:cs typeface="+mn-cs"/>
        </a:defRPr>
      </a:lvl7pPr>
      <a:lvl8pPr marL="3007416" algn="l" defTabSz="859262" rtl="0" eaLnBrk="1" latinLnBrk="0" hangingPunct="1">
        <a:defRPr sz="1700" kern="1200">
          <a:solidFill>
            <a:schemeClr val="tx1"/>
          </a:solidFill>
          <a:latin typeface="+mn-lt"/>
          <a:ea typeface="+mn-ea"/>
          <a:cs typeface="+mn-cs"/>
        </a:defRPr>
      </a:lvl8pPr>
      <a:lvl9pPr marL="3437047" algn="l" defTabSz="8592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www.pathologyoutlines.com/topic/lymphnodesdermatopathiclymphadenitis.html" TargetMode="External"/><Relationship Id="rId11" Type="http://schemas.openxmlformats.org/officeDocument/2006/relationships/image" Target="../media/image7.jpg"/><Relationship Id="rId5" Type="http://schemas.openxmlformats.org/officeDocument/2006/relationships/hyperlink" Target="https://doi.org/10.1038/s41379-019-0440-4" TargetMode="External"/><Relationship Id="rId10" Type="http://schemas.openxmlformats.org/officeDocument/2006/relationships/image" Target="../media/image6.jpg"/><Relationship Id="rId4" Type="http://schemas.openxmlformats.org/officeDocument/2006/relationships/image" Target="../media/image2.jp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0271095-30C7-E009-ECA8-B5EBC12A53BE}"/>
              </a:ext>
            </a:extLst>
          </p:cNvPr>
          <p:cNvSpPr txBox="1"/>
          <p:nvPr/>
        </p:nvSpPr>
        <p:spPr>
          <a:xfrm>
            <a:off x="13718468" y="7179072"/>
            <a:ext cx="12801600" cy="9438481"/>
          </a:xfrm>
          <a:prstGeom prst="rect">
            <a:avLst/>
          </a:prstGeom>
          <a:noFill/>
          <a:ln>
            <a:solidFill>
              <a:schemeClr val="tx1"/>
            </a:solidFill>
          </a:ln>
        </p:spPr>
        <p:txBody>
          <a:bodyPr wrap="square">
            <a:spAutoFit/>
          </a:bodyPr>
          <a:lstStyle/>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a:spcBef>
                <a:spcPts val="200"/>
              </a:spcBef>
              <a:spcAft>
                <a:spcPts val="200"/>
              </a:spcAft>
            </a:pPr>
            <a:endParaRPr lang="en-US" sz="2400" dirty="0">
              <a:latin typeface="Arial"/>
              <a:cs typeface="Times New Roman"/>
            </a:endParaRPr>
          </a:p>
          <a:p>
            <a:pPr marL="342900" indent="-342900">
              <a:spcBef>
                <a:spcPts val="200"/>
              </a:spcBef>
              <a:spcAft>
                <a:spcPts val="200"/>
              </a:spcAft>
              <a:buFont typeface="Arial"/>
              <a:buChar char="•"/>
            </a:pPr>
            <a:endParaRPr lang="en-US" sz="2400" dirty="0">
              <a:latin typeface="Arial"/>
              <a:cs typeface="Times New Roman"/>
            </a:endParaRPr>
          </a:p>
          <a:p>
            <a:pPr marL="342900" indent="-342900">
              <a:spcBef>
                <a:spcPts val="200"/>
              </a:spcBef>
              <a:spcAft>
                <a:spcPts val="200"/>
              </a:spcAft>
              <a:buFont typeface="Arial"/>
              <a:buChar char="•"/>
            </a:pPr>
            <a:r>
              <a:rPr lang="en-US" sz="2400" dirty="0">
                <a:latin typeface="Arial"/>
                <a:cs typeface="Times New Roman"/>
              </a:rPr>
              <a:t>CT neck: bilateral pharyngeal tonsils, possible  inflammation without abscess, numerous cervical lymph nodes bilaterally, bilateral maxillary cysts / polyps</a:t>
            </a:r>
          </a:p>
          <a:p>
            <a:pPr marL="342900" indent="-342900">
              <a:spcBef>
                <a:spcPts val="200"/>
              </a:spcBef>
              <a:spcAft>
                <a:spcPts val="200"/>
              </a:spcAft>
              <a:buFont typeface="Arial"/>
              <a:buChar char="•"/>
            </a:pPr>
            <a:r>
              <a:rPr lang="en-US" sz="2400" dirty="0">
                <a:latin typeface="Arial"/>
                <a:cs typeface="Times New Roman"/>
              </a:rPr>
              <a:t>MRI of right foot: abnormal signal in the distal phalanx of the right great toe with fluid, uncertain if inflammatory or reflecting osteomyelitis</a:t>
            </a:r>
          </a:p>
        </p:txBody>
      </p:sp>
      <p:sp>
        <p:nvSpPr>
          <p:cNvPr id="1027" name="Rectangle 2"/>
          <p:cNvSpPr>
            <a:spLocks noChangeArrowheads="1"/>
          </p:cNvSpPr>
          <p:nvPr/>
        </p:nvSpPr>
        <p:spPr bwMode="auto">
          <a:xfrm>
            <a:off x="0" y="0"/>
            <a:ext cx="40233600" cy="5320823"/>
          </a:xfrm>
          <a:prstGeom prst="rect">
            <a:avLst/>
          </a:prstGeom>
          <a:solidFill>
            <a:schemeClr val="accent6">
              <a:lumMod val="20000"/>
              <a:lumOff val="80000"/>
            </a:schemeClr>
          </a:solidFill>
          <a:ln w="12700">
            <a:solidFill>
              <a:schemeClr val="tx1"/>
            </a:solidFill>
            <a:miter lim="800000"/>
            <a:headEnd/>
            <a:tailEnd/>
          </a:ln>
        </p:spPr>
        <p:txBody>
          <a:bodyPr wrap="none" lIns="85926" tIns="42963" rIns="85926" bIns="42963" anchor="ctr"/>
          <a:lstStyle/>
          <a:p>
            <a:endParaRPr lang="en-US"/>
          </a:p>
        </p:txBody>
      </p:sp>
      <p:sp>
        <p:nvSpPr>
          <p:cNvPr id="1028" name="Rectangle 4"/>
          <p:cNvSpPr>
            <a:spLocks noGrp="1" noChangeAspect="1" noChangeArrowheads="1"/>
          </p:cNvSpPr>
          <p:nvPr>
            <p:ph type="title"/>
          </p:nvPr>
        </p:nvSpPr>
        <p:spPr>
          <a:xfrm>
            <a:off x="7144833" y="748655"/>
            <a:ext cx="27479385" cy="4185761"/>
          </a:xfrm>
          <a:noFill/>
        </p:spPr>
        <p:txBody>
          <a:bodyPr wrap="square" lIns="0" tIns="0" rIns="0" bIns="0">
            <a:spAutoFit/>
          </a:bodyPr>
          <a:lstStyle/>
          <a:p>
            <a:r>
              <a:rPr lang="en-US" sz="7200" b="0" dirty="0">
                <a:solidFill>
                  <a:schemeClr val="tx1"/>
                </a:solidFill>
                <a:ea typeface="+mj-lt"/>
                <a:cs typeface="+mj-lt"/>
              </a:rPr>
              <a:t>Ceftaroline Induced Leukopenia in a Patient with Dermatopathic Lymphadenopathy Treated for Suspected Osteomyelitis</a:t>
            </a:r>
            <a:r>
              <a:rPr lang="en-US" sz="7200" dirty="0">
                <a:solidFill>
                  <a:schemeClr val="tx1"/>
                </a:solidFill>
              </a:rPr>
              <a:t> </a:t>
            </a:r>
            <a:br>
              <a:rPr lang="en-US" sz="7200" dirty="0"/>
            </a:br>
            <a:r>
              <a:rPr lang="en-US" sz="4800" dirty="0">
                <a:solidFill>
                  <a:srgbClr val="000000"/>
                </a:solidFill>
                <a:ea typeface="+mj-lt"/>
                <a:cs typeface="+mj-lt"/>
              </a:rPr>
              <a:t>Kaitlyn G. Calabresi</a:t>
            </a:r>
            <a:r>
              <a:rPr lang="en-US" sz="4800" baseline="30000" dirty="0">
                <a:solidFill>
                  <a:srgbClr val="000000"/>
                </a:solidFill>
                <a:ea typeface="+mj-lt"/>
                <a:cs typeface="+mj-lt"/>
              </a:rPr>
              <a:t>1</a:t>
            </a:r>
            <a:r>
              <a:rPr lang="en-US" sz="4800" dirty="0">
                <a:solidFill>
                  <a:srgbClr val="000000"/>
                </a:solidFill>
                <a:ea typeface="+mj-lt"/>
                <a:cs typeface="+mj-lt"/>
              </a:rPr>
              <a:t>, Danielle L. Gilbert</a:t>
            </a:r>
            <a:r>
              <a:rPr lang="en-US" sz="4800" baseline="30000" dirty="0">
                <a:solidFill>
                  <a:srgbClr val="000000"/>
                </a:solidFill>
                <a:ea typeface="+mj-lt"/>
                <a:cs typeface="+mj-lt"/>
              </a:rPr>
              <a:t>2</a:t>
            </a:r>
            <a:r>
              <a:rPr lang="en-US" sz="4800" dirty="0">
                <a:solidFill>
                  <a:srgbClr val="000000"/>
                </a:solidFill>
                <a:ea typeface="+mj-lt"/>
                <a:cs typeface="+mj-lt"/>
              </a:rPr>
              <a:t>, Michelle Blyth</a:t>
            </a:r>
            <a:r>
              <a:rPr lang="en-US" sz="4800" baseline="30000" dirty="0">
                <a:solidFill>
                  <a:srgbClr val="000000"/>
                </a:solidFill>
                <a:ea typeface="+mj-lt"/>
                <a:cs typeface="+mj-lt"/>
              </a:rPr>
              <a:t>2</a:t>
            </a:r>
            <a:br>
              <a:rPr lang="en-US" sz="6000" dirty="0"/>
            </a:br>
            <a:r>
              <a:rPr lang="en-US" sz="4000" b="0" dirty="0">
                <a:solidFill>
                  <a:srgbClr val="000000"/>
                </a:solidFill>
                <a:cs typeface="Arial"/>
              </a:rPr>
              <a:t>1. Louisiana State University School of Medicine, New Orleans, LA</a:t>
            </a:r>
            <a:br>
              <a:rPr lang="en-US" sz="4000" b="0" dirty="0">
                <a:cs typeface="Arial"/>
              </a:rPr>
            </a:br>
            <a:r>
              <a:rPr lang="en-US" sz="4000" b="0" dirty="0">
                <a:solidFill>
                  <a:srgbClr val="000000"/>
                </a:solidFill>
                <a:cs typeface="Arial"/>
              </a:rPr>
              <a:t>2. Louisiana State University Department of Medicine, Section of Infectious Diseases, New Orleans, LA</a:t>
            </a:r>
            <a:endParaRPr lang="en-US" sz="2800" b="0" dirty="0">
              <a:solidFill>
                <a:srgbClr val="000000"/>
              </a:solidFill>
              <a:cs typeface="Arial"/>
            </a:endParaRPr>
          </a:p>
        </p:txBody>
      </p:sp>
      <p:sp>
        <p:nvSpPr>
          <p:cNvPr id="1030" name="Rectangle 1148"/>
          <p:cNvSpPr>
            <a:spLocks noChangeArrowheads="1"/>
          </p:cNvSpPr>
          <p:nvPr/>
        </p:nvSpPr>
        <p:spPr bwMode="auto">
          <a:xfrm>
            <a:off x="685800" y="6125068"/>
            <a:ext cx="11887200" cy="1110343"/>
          </a:xfrm>
          <a:prstGeom prst="rect">
            <a:avLst/>
          </a:prstGeom>
          <a:solidFill>
            <a:schemeClr val="accent6">
              <a:lumMod val="20000"/>
              <a:lumOff val="80000"/>
            </a:schemeClr>
          </a:solidFill>
          <a:ln w="12700">
            <a:solidFill>
              <a:schemeClr val="tx1"/>
            </a:solidFill>
            <a:miter lim="800000"/>
            <a:headEnd/>
            <a:tailEnd/>
          </a:ln>
        </p:spPr>
        <p:txBody>
          <a:bodyPr wrap="none" lIns="85926" tIns="42963" rIns="85926" bIns="42963" anchor="ctr"/>
          <a:lstStyle/>
          <a:p>
            <a:pPr algn="ctr"/>
            <a:r>
              <a:rPr lang="en-US" sz="5400" b="1" dirty="0">
                <a:latin typeface="Arial"/>
                <a:cs typeface="Times New Roman"/>
              </a:rPr>
              <a:t>Introduction</a:t>
            </a:r>
            <a:endParaRPr lang="en-US" sz="5400" b="1"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99" y="992595"/>
            <a:ext cx="6684335" cy="3046005"/>
          </a:xfrm>
          <a:prstGeom prst="rect">
            <a:avLst/>
          </a:prstGeom>
        </p:spPr>
      </p:pic>
      <p:pic>
        <p:nvPicPr>
          <p:cNvPr id="26" name="Picture 25" descr="LSUHSC_Seal.jpg">
            <a:extLst>
              <a:ext uri="{FF2B5EF4-FFF2-40B4-BE49-F238E27FC236}">
                <a16:creationId xmlns:a16="http://schemas.microsoft.com/office/drawing/2014/main" id="{975DEA4E-58F2-AA4A-BEAB-C3CAEA56B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7996" y="784372"/>
            <a:ext cx="3599013" cy="3708076"/>
          </a:xfrm>
          <a:prstGeom prst="rect">
            <a:avLst/>
          </a:prstGeom>
          <a:noFill/>
        </p:spPr>
      </p:pic>
      <p:sp>
        <p:nvSpPr>
          <p:cNvPr id="7" name="Rectangle 1148">
            <a:extLst>
              <a:ext uri="{FF2B5EF4-FFF2-40B4-BE49-F238E27FC236}">
                <a16:creationId xmlns:a16="http://schemas.microsoft.com/office/drawing/2014/main" id="{60FEE380-6BF9-3318-4715-32097E68F30F}"/>
              </a:ext>
            </a:extLst>
          </p:cNvPr>
          <p:cNvSpPr>
            <a:spLocks noChangeArrowheads="1"/>
          </p:cNvSpPr>
          <p:nvPr/>
        </p:nvSpPr>
        <p:spPr bwMode="auto">
          <a:xfrm>
            <a:off x="719667" y="10591800"/>
            <a:ext cx="11887200" cy="1110343"/>
          </a:xfrm>
          <a:prstGeom prst="rect">
            <a:avLst/>
          </a:prstGeom>
          <a:solidFill>
            <a:schemeClr val="accent6">
              <a:lumMod val="20000"/>
              <a:lumOff val="80000"/>
            </a:schemeClr>
          </a:solidFill>
          <a:ln w="12700">
            <a:solidFill>
              <a:schemeClr val="tx1"/>
            </a:solidFill>
            <a:miter lim="800000"/>
            <a:headEnd/>
            <a:tailEnd/>
          </a:ln>
        </p:spPr>
        <p:txBody>
          <a:bodyPr wrap="none" lIns="85926" tIns="42963" rIns="85926" bIns="42963" anchor="ctr"/>
          <a:lstStyle/>
          <a:p>
            <a:pPr algn="ctr"/>
            <a:r>
              <a:rPr lang="en-US" sz="5400" b="1" dirty="0">
                <a:latin typeface="Arial"/>
                <a:cs typeface="Times New Roman"/>
              </a:rPr>
              <a:t>Case Description</a:t>
            </a:r>
            <a:endParaRPr lang="en-US" sz="5400" dirty="0"/>
          </a:p>
        </p:txBody>
      </p:sp>
      <p:sp>
        <p:nvSpPr>
          <p:cNvPr id="8" name="Rectangle 1148">
            <a:extLst>
              <a:ext uri="{FF2B5EF4-FFF2-40B4-BE49-F238E27FC236}">
                <a16:creationId xmlns:a16="http://schemas.microsoft.com/office/drawing/2014/main" id="{4AF6D047-78C4-741A-A590-949B97C4521E}"/>
              </a:ext>
            </a:extLst>
          </p:cNvPr>
          <p:cNvSpPr>
            <a:spLocks noChangeArrowheads="1"/>
          </p:cNvSpPr>
          <p:nvPr/>
        </p:nvSpPr>
        <p:spPr bwMode="auto">
          <a:xfrm>
            <a:off x="13716000" y="6153017"/>
            <a:ext cx="12801600" cy="1110343"/>
          </a:xfrm>
          <a:prstGeom prst="rect">
            <a:avLst/>
          </a:prstGeom>
          <a:solidFill>
            <a:schemeClr val="accent6">
              <a:lumMod val="20000"/>
              <a:lumOff val="80000"/>
            </a:schemeClr>
          </a:solidFill>
          <a:ln w="12700">
            <a:solidFill>
              <a:schemeClr val="tx1"/>
            </a:solidFill>
            <a:miter lim="800000"/>
            <a:headEnd/>
            <a:tailEnd/>
          </a:ln>
        </p:spPr>
        <p:txBody>
          <a:bodyPr wrap="none" lIns="85926" tIns="42963" rIns="85926" bIns="42963" anchor="ctr"/>
          <a:lstStyle/>
          <a:p>
            <a:pPr algn="ctr"/>
            <a:r>
              <a:rPr lang="en-US" sz="5400" b="1" dirty="0">
                <a:latin typeface="Arial"/>
                <a:cs typeface="Times New Roman"/>
              </a:rPr>
              <a:t>Imaging</a:t>
            </a:r>
          </a:p>
        </p:txBody>
      </p:sp>
      <p:sp>
        <p:nvSpPr>
          <p:cNvPr id="9" name="Rectangle 1148">
            <a:extLst>
              <a:ext uri="{FF2B5EF4-FFF2-40B4-BE49-F238E27FC236}">
                <a16:creationId xmlns:a16="http://schemas.microsoft.com/office/drawing/2014/main" id="{B686ED69-4BF7-4053-09E5-E6237B1A41FC}"/>
              </a:ext>
            </a:extLst>
          </p:cNvPr>
          <p:cNvSpPr>
            <a:spLocks noChangeArrowheads="1"/>
          </p:cNvSpPr>
          <p:nvPr/>
        </p:nvSpPr>
        <p:spPr bwMode="auto">
          <a:xfrm>
            <a:off x="13679557" y="17373600"/>
            <a:ext cx="12801600" cy="1110343"/>
          </a:xfrm>
          <a:prstGeom prst="rect">
            <a:avLst/>
          </a:prstGeom>
          <a:solidFill>
            <a:schemeClr val="accent6">
              <a:lumMod val="20000"/>
              <a:lumOff val="80000"/>
            </a:schemeClr>
          </a:solidFill>
          <a:ln w="12700">
            <a:solidFill>
              <a:schemeClr val="tx1"/>
            </a:solidFill>
            <a:miter lim="800000"/>
            <a:headEnd/>
            <a:tailEnd/>
          </a:ln>
        </p:spPr>
        <p:txBody>
          <a:bodyPr wrap="none" lIns="85926" tIns="42963" rIns="85926" bIns="42963" anchor="ctr"/>
          <a:lstStyle/>
          <a:p>
            <a:pPr algn="ctr"/>
            <a:r>
              <a:rPr lang="en-US" sz="5400" b="1" dirty="0">
                <a:latin typeface="Arial"/>
                <a:cs typeface="Times New Roman"/>
              </a:rPr>
              <a:t>Clinical Course</a:t>
            </a:r>
            <a:endParaRPr lang="en-US" sz="5400" dirty="0"/>
          </a:p>
        </p:txBody>
      </p:sp>
      <p:sp>
        <p:nvSpPr>
          <p:cNvPr id="10" name="Rectangle 1148">
            <a:extLst>
              <a:ext uri="{FF2B5EF4-FFF2-40B4-BE49-F238E27FC236}">
                <a16:creationId xmlns:a16="http://schemas.microsoft.com/office/drawing/2014/main" id="{5942A95F-BEC0-61B4-3A56-FD006A746FED}"/>
              </a:ext>
            </a:extLst>
          </p:cNvPr>
          <p:cNvSpPr>
            <a:spLocks noChangeArrowheads="1"/>
          </p:cNvSpPr>
          <p:nvPr/>
        </p:nvSpPr>
        <p:spPr bwMode="auto">
          <a:xfrm>
            <a:off x="27660600" y="6172200"/>
            <a:ext cx="11887200" cy="1110343"/>
          </a:xfrm>
          <a:prstGeom prst="rect">
            <a:avLst/>
          </a:prstGeom>
          <a:solidFill>
            <a:schemeClr val="accent6">
              <a:lumMod val="20000"/>
              <a:lumOff val="80000"/>
            </a:schemeClr>
          </a:solidFill>
          <a:ln w="12700">
            <a:solidFill>
              <a:schemeClr val="tx1"/>
            </a:solidFill>
            <a:miter lim="800000"/>
            <a:headEnd/>
            <a:tailEnd/>
          </a:ln>
        </p:spPr>
        <p:txBody>
          <a:bodyPr wrap="none" lIns="85926" tIns="42963" rIns="85926" bIns="42963" anchor="ctr"/>
          <a:lstStyle/>
          <a:p>
            <a:pPr algn="ctr"/>
            <a:r>
              <a:rPr lang="en-US" sz="5400" b="1" dirty="0">
                <a:latin typeface="Arial"/>
                <a:cs typeface="Times New Roman"/>
              </a:rPr>
              <a:t>Dermatopathic Lymphadenopathy</a:t>
            </a:r>
            <a:endParaRPr lang="en-US" sz="5400" dirty="0"/>
          </a:p>
        </p:txBody>
      </p:sp>
      <p:sp>
        <p:nvSpPr>
          <p:cNvPr id="11" name="Rectangle 1148">
            <a:extLst>
              <a:ext uri="{FF2B5EF4-FFF2-40B4-BE49-F238E27FC236}">
                <a16:creationId xmlns:a16="http://schemas.microsoft.com/office/drawing/2014/main" id="{BF37E956-A05B-9F30-6BBE-7B64CE95EADC}"/>
              </a:ext>
            </a:extLst>
          </p:cNvPr>
          <p:cNvSpPr>
            <a:spLocks noChangeArrowheads="1"/>
          </p:cNvSpPr>
          <p:nvPr/>
        </p:nvSpPr>
        <p:spPr bwMode="auto">
          <a:xfrm>
            <a:off x="27660600" y="26670000"/>
            <a:ext cx="11887200" cy="1110343"/>
          </a:xfrm>
          <a:prstGeom prst="rect">
            <a:avLst/>
          </a:prstGeom>
          <a:solidFill>
            <a:schemeClr val="accent6">
              <a:lumMod val="20000"/>
              <a:lumOff val="80000"/>
            </a:schemeClr>
          </a:solidFill>
          <a:ln w="12700">
            <a:solidFill>
              <a:schemeClr val="tx1"/>
            </a:solidFill>
            <a:miter lim="800000"/>
            <a:headEnd/>
            <a:tailEnd/>
          </a:ln>
        </p:spPr>
        <p:txBody>
          <a:bodyPr wrap="none" lIns="85926" tIns="42963" rIns="85926" bIns="42963" anchor="ctr"/>
          <a:lstStyle/>
          <a:p>
            <a:pPr algn="ctr"/>
            <a:r>
              <a:rPr lang="en-US" sz="5400" b="1" dirty="0">
                <a:latin typeface="Arial"/>
                <a:cs typeface="Times New Roman"/>
              </a:rPr>
              <a:t>References</a:t>
            </a:r>
            <a:endParaRPr lang="en-US" sz="5400" dirty="0"/>
          </a:p>
        </p:txBody>
      </p:sp>
      <p:sp>
        <p:nvSpPr>
          <p:cNvPr id="13" name="Text Box 1147">
            <a:extLst>
              <a:ext uri="{FF2B5EF4-FFF2-40B4-BE49-F238E27FC236}">
                <a16:creationId xmlns:a16="http://schemas.microsoft.com/office/drawing/2014/main" id="{4CD2DC07-18B5-B925-29A0-FB7641CB33A3}"/>
              </a:ext>
            </a:extLst>
          </p:cNvPr>
          <p:cNvSpPr txBox="1">
            <a:spLocks noChangeArrowheads="1"/>
          </p:cNvSpPr>
          <p:nvPr/>
        </p:nvSpPr>
        <p:spPr bwMode="auto">
          <a:xfrm>
            <a:off x="27660600" y="27780343"/>
            <a:ext cx="11887200" cy="2590800"/>
          </a:xfrm>
          <a:prstGeom prst="rect">
            <a:avLst/>
          </a:prstGeom>
          <a:solidFill>
            <a:schemeClr val="bg1"/>
          </a:solidFill>
          <a:ln w="12700">
            <a:solidFill>
              <a:schemeClr val="tx1"/>
            </a:solidFill>
            <a:miter lim="800000"/>
            <a:headEnd type="none" w="sm" len="sm"/>
            <a:tailEnd type="none" w="sm" len="sm"/>
          </a:ln>
        </p:spPr>
        <p:txBody>
          <a:bodyPr lIns="228600" tIns="182880" rIns="228600" bIns="182880" anchor="t"/>
          <a:lstStyle/>
          <a:p>
            <a:pPr>
              <a:spcBef>
                <a:spcPts val="200"/>
              </a:spcBef>
              <a:spcAft>
                <a:spcPts val="200"/>
              </a:spcAft>
            </a:pPr>
            <a:r>
              <a:rPr lang="en-US" sz="1400" dirty="0">
                <a:latin typeface="Arial"/>
                <a:cs typeface="Times New Roman"/>
              </a:rPr>
              <a:t>1. </a:t>
            </a:r>
            <a:r>
              <a:rPr lang="en-US" sz="1400" dirty="0">
                <a:latin typeface="Arial"/>
                <a:ea typeface="Roboto"/>
                <a:cs typeface="Roboto"/>
              </a:rPr>
              <a:t>Garces S, Yin CC, Miranda RN, et al. Clinical, histopathologic, and </a:t>
            </a:r>
            <a:r>
              <a:rPr lang="en-US" sz="1400" dirty="0" err="1">
                <a:latin typeface="Arial"/>
                <a:ea typeface="Roboto"/>
                <a:cs typeface="Roboto"/>
              </a:rPr>
              <a:t>immunoarchitectural</a:t>
            </a:r>
            <a:r>
              <a:rPr lang="en-US" sz="1400" dirty="0">
                <a:latin typeface="Arial"/>
                <a:ea typeface="Roboto"/>
                <a:cs typeface="Roboto"/>
              </a:rPr>
              <a:t> features of dermatopathic lymphadenopathy: An update. </a:t>
            </a:r>
            <a:r>
              <a:rPr lang="en-US" sz="1400" i="1" dirty="0">
                <a:latin typeface="Arial"/>
                <a:ea typeface="Roboto"/>
                <a:cs typeface="Roboto"/>
              </a:rPr>
              <a:t>Modern Pathology</a:t>
            </a:r>
            <a:r>
              <a:rPr lang="en-US" sz="1400" dirty="0">
                <a:latin typeface="Arial"/>
                <a:ea typeface="Roboto"/>
                <a:cs typeface="Roboto"/>
              </a:rPr>
              <a:t>. 2020;33(6):1104–1121. </a:t>
            </a:r>
            <a:r>
              <a:rPr lang="en-US" sz="1400" dirty="0">
                <a:latin typeface="Arial"/>
                <a:ea typeface="Roboto"/>
                <a:cs typeface="Roboto"/>
                <a:hlinkClick r:id="rId5"/>
              </a:rPr>
              <a:t>https://doi.org/10.1038/s41379-019-0440-4</a:t>
            </a:r>
            <a:r>
              <a:rPr lang="en-US" sz="1400" dirty="0">
                <a:latin typeface="Arial"/>
                <a:ea typeface="Roboto"/>
                <a:cs typeface="Roboto"/>
              </a:rPr>
              <a:t>. </a:t>
            </a:r>
            <a:r>
              <a:rPr lang="en-US" sz="1400" dirty="0" err="1">
                <a:latin typeface="Arial"/>
                <a:ea typeface="Roboto"/>
                <a:cs typeface="Roboto"/>
              </a:rPr>
              <a:t>doi</a:t>
            </a:r>
            <a:r>
              <a:rPr lang="en-US" sz="1400" dirty="0">
                <a:latin typeface="Arial"/>
                <a:ea typeface="Roboto"/>
                <a:cs typeface="Roboto"/>
              </a:rPr>
              <a:t>: 10.1038/s41379-019-0440-4.</a:t>
            </a:r>
          </a:p>
          <a:p>
            <a:pPr>
              <a:spcBef>
                <a:spcPts val="200"/>
              </a:spcBef>
              <a:spcAft>
                <a:spcPts val="200"/>
              </a:spcAft>
            </a:pPr>
            <a:r>
              <a:rPr lang="en-US" sz="1400" dirty="0">
                <a:latin typeface="Arial"/>
                <a:ea typeface="Roboto"/>
                <a:cs typeface="Roboto"/>
              </a:rPr>
              <a:t>2. Sullivan EL, Turner RB, O'Neal HRJ, Crum-Cianflone NF. </a:t>
            </a:r>
            <a:r>
              <a:rPr lang="en-US" sz="1400" dirty="0" err="1">
                <a:latin typeface="Arial"/>
                <a:ea typeface="Roboto"/>
                <a:cs typeface="Roboto"/>
              </a:rPr>
              <a:t>Ceftaroline</a:t>
            </a:r>
            <a:r>
              <a:rPr lang="en-US" sz="1400" dirty="0">
                <a:latin typeface="Arial"/>
                <a:ea typeface="Roboto"/>
                <a:cs typeface="Roboto"/>
              </a:rPr>
              <a:t>-associated neutropenia: Case series and literature review of incidence, risk factors, and outcomes. </a:t>
            </a:r>
            <a:r>
              <a:rPr lang="en-US" sz="1400" i="1" dirty="0">
                <a:latin typeface="Arial"/>
                <a:ea typeface="Roboto"/>
                <a:cs typeface="Roboto"/>
              </a:rPr>
              <a:t>Open Forum Infect Dis</a:t>
            </a:r>
            <a:r>
              <a:rPr lang="en-US" sz="1400" dirty="0">
                <a:latin typeface="Arial"/>
                <a:ea typeface="Roboto"/>
                <a:cs typeface="Roboto"/>
              </a:rPr>
              <a:t>. 2019;6(5):ofz168. </a:t>
            </a:r>
            <a:r>
              <a:rPr lang="en-US" sz="1400" dirty="0" err="1">
                <a:latin typeface="Arial"/>
                <a:ea typeface="Roboto"/>
                <a:cs typeface="Roboto"/>
              </a:rPr>
              <a:t>doi</a:t>
            </a:r>
            <a:r>
              <a:rPr lang="en-US" sz="1400" dirty="0">
                <a:latin typeface="Arial"/>
                <a:ea typeface="Roboto"/>
                <a:cs typeface="Roboto"/>
              </a:rPr>
              <a:t>: 10.1093/</a:t>
            </a:r>
            <a:r>
              <a:rPr lang="en-US" sz="1400" dirty="0" err="1">
                <a:latin typeface="Arial"/>
                <a:ea typeface="Roboto"/>
                <a:cs typeface="Roboto"/>
              </a:rPr>
              <a:t>ofid</a:t>
            </a:r>
            <a:r>
              <a:rPr lang="en-US" sz="1400" dirty="0">
                <a:latin typeface="Arial"/>
                <a:ea typeface="Roboto"/>
                <a:cs typeface="Roboto"/>
              </a:rPr>
              <a:t>/ofz168.</a:t>
            </a:r>
          </a:p>
          <a:p>
            <a:pPr>
              <a:spcBef>
                <a:spcPts val="200"/>
              </a:spcBef>
              <a:spcAft>
                <a:spcPts val="200"/>
              </a:spcAft>
            </a:pPr>
            <a:r>
              <a:rPr lang="en-US" sz="1400" dirty="0">
                <a:latin typeface="Arial"/>
                <a:ea typeface="Roboto"/>
                <a:cs typeface="Roboto"/>
              </a:rPr>
              <a:t>3. </a:t>
            </a:r>
            <a:r>
              <a:rPr lang="en-US" sz="1400" dirty="0" err="1">
                <a:latin typeface="Arial"/>
                <a:ea typeface="Roboto"/>
                <a:cs typeface="Roboto"/>
              </a:rPr>
              <a:t>Homayouni</a:t>
            </a:r>
            <a:r>
              <a:rPr lang="en-US" sz="1400" dirty="0">
                <a:latin typeface="Arial"/>
                <a:ea typeface="Roboto"/>
                <a:cs typeface="Roboto"/>
              </a:rPr>
              <a:t> H, Gross PA, Setia U, Lynch TJ. Leukopenia due to penicillin and cephalosporin homologues. </a:t>
            </a:r>
            <a:r>
              <a:rPr lang="en-US" sz="1400" i="1" dirty="0">
                <a:latin typeface="Arial"/>
                <a:ea typeface="Roboto"/>
                <a:cs typeface="Roboto"/>
              </a:rPr>
              <a:t>Arch Intern Med</a:t>
            </a:r>
            <a:r>
              <a:rPr lang="en-US" sz="1400" dirty="0">
                <a:latin typeface="Arial"/>
                <a:ea typeface="Roboto"/>
                <a:cs typeface="Roboto"/>
              </a:rPr>
              <a:t>. 1979;139(7):827–828.</a:t>
            </a:r>
          </a:p>
          <a:p>
            <a:pPr>
              <a:spcBef>
                <a:spcPts val="200"/>
              </a:spcBef>
              <a:spcAft>
                <a:spcPts val="200"/>
              </a:spcAft>
            </a:pPr>
            <a:r>
              <a:rPr lang="en-US" sz="1400" dirty="0">
                <a:latin typeface="Arial"/>
                <a:ea typeface="Roboto"/>
                <a:cs typeface="Roboto"/>
              </a:rPr>
              <a:t>4. Bury DC, Rogers TS, Dickman MM. Osteomyelitis: Diagnosis and treatment. </a:t>
            </a:r>
            <a:r>
              <a:rPr lang="en-US" sz="1400" i="1" dirty="0">
                <a:latin typeface="Arial"/>
                <a:ea typeface="Roboto"/>
                <a:cs typeface="Roboto"/>
              </a:rPr>
              <a:t>Am Fam Physician</a:t>
            </a:r>
            <a:r>
              <a:rPr lang="en-US" sz="1400" dirty="0">
                <a:latin typeface="Arial"/>
                <a:ea typeface="Roboto"/>
                <a:cs typeface="Roboto"/>
              </a:rPr>
              <a:t>. 2021;104(4):395–402.</a:t>
            </a:r>
          </a:p>
          <a:p>
            <a:pPr>
              <a:spcBef>
                <a:spcPts val="200"/>
              </a:spcBef>
              <a:spcAft>
                <a:spcPts val="200"/>
              </a:spcAft>
            </a:pPr>
            <a:r>
              <a:rPr lang="en-US" sz="1400" dirty="0">
                <a:latin typeface="Arial"/>
                <a:ea typeface="Roboto"/>
                <a:cs typeface="Roboto"/>
              </a:rPr>
              <a:t>5. Tam I, </a:t>
            </a:r>
            <a:r>
              <a:rPr lang="en-US" sz="1400" dirty="0" err="1">
                <a:latin typeface="Arial"/>
                <a:ea typeface="Roboto"/>
                <a:cs typeface="Roboto"/>
              </a:rPr>
              <a:t>Torlakovic</a:t>
            </a:r>
            <a:r>
              <a:rPr lang="en-US" sz="1400" dirty="0">
                <a:latin typeface="Arial"/>
                <a:ea typeface="Roboto"/>
                <a:cs typeface="Roboto"/>
              </a:rPr>
              <a:t> EE. Dermatopathic lymphadenopathy. PathologyOutlines.com website. </a:t>
            </a:r>
            <a:r>
              <a:rPr lang="en-US" sz="1400" dirty="0">
                <a:latin typeface="Arial"/>
                <a:ea typeface="Roboto"/>
                <a:cs typeface="Roboto"/>
                <a:hlinkClick r:id="rId6"/>
              </a:rPr>
              <a:t>https://www.pathologyoutlines.com/topic/lymphnodesdermatopathiclymphadenitis.html</a:t>
            </a:r>
            <a:r>
              <a:rPr lang="en-US" sz="1400" dirty="0">
                <a:latin typeface="Arial"/>
                <a:ea typeface="Roboto"/>
                <a:cs typeface="Roboto"/>
              </a:rPr>
              <a:t>. </a:t>
            </a:r>
          </a:p>
          <a:p>
            <a:pPr>
              <a:spcBef>
                <a:spcPts val="200"/>
              </a:spcBef>
              <a:spcAft>
                <a:spcPts val="200"/>
              </a:spcAft>
            </a:pPr>
            <a:endParaRPr lang="en-US" sz="1600" b="1" dirty="0">
              <a:latin typeface="Arial"/>
              <a:cs typeface="Times New Roman"/>
            </a:endParaRPr>
          </a:p>
        </p:txBody>
      </p:sp>
      <p:sp>
        <p:nvSpPr>
          <p:cNvPr id="14" name="Text Box 1147">
            <a:extLst>
              <a:ext uri="{FF2B5EF4-FFF2-40B4-BE49-F238E27FC236}">
                <a16:creationId xmlns:a16="http://schemas.microsoft.com/office/drawing/2014/main" id="{94AA58BE-678A-30AC-B0B1-8F742E1808F4}"/>
              </a:ext>
            </a:extLst>
          </p:cNvPr>
          <p:cNvSpPr txBox="1">
            <a:spLocks noChangeArrowheads="1"/>
          </p:cNvSpPr>
          <p:nvPr/>
        </p:nvSpPr>
        <p:spPr bwMode="auto">
          <a:xfrm>
            <a:off x="685800" y="7208870"/>
            <a:ext cx="11887200" cy="2528156"/>
          </a:xfrm>
          <a:prstGeom prst="rect">
            <a:avLst/>
          </a:prstGeom>
          <a:solidFill>
            <a:schemeClr val="bg1"/>
          </a:solidFill>
          <a:ln w="12700">
            <a:solidFill>
              <a:schemeClr val="tx1"/>
            </a:solidFill>
            <a:miter lim="800000"/>
            <a:headEnd type="none" w="sm" len="sm"/>
            <a:tailEnd type="none" w="sm" len="sm"/>
          </a:ln>
        </p:spPr>
        <p:txBody>
          <a:bodyPr lIns="228600" tIns="182880" rIns="228600" bIns="182880" anchor="t"/>
          <a:lstStyle/>
          <a:p>
            <a:pPr>
              <a:spcBef>
                <a:spcPts val="200"/>
              </a:spcBef>
              <a:spcAft>
                <a:spcPts val="200"/>
              </a:spcAft>
            </a:pPr>
            <a:r>
              <a:rPr lang="en-US" sz="2800" dirty="0">
                <a:latin typeface="Arial"/>
                <a:cs typeface="Times New Roman"/>
              </a:rPr>
              <a:t>In this patient, concomitant presentation of lymphadenopathy and neutropenia raised concern for possible autoimmune and infectious etiology of disease. Her presentation was best explained separately, by dermatopathic lymphadenopathy discovered on lymph node biopsy, and neutropenia suspected to be induced by IV ceftaroline.</a:t>
            </a:r>
            <a:endParaRPr lang="en-US" sz="2800" dirty="0">
              <a:cs typeface="Times New Roman"/>
            </a:endParaRPr>
          </a:p>
        </p:txBody>
      </p:sp>
      <p:sp>
        <p:nvSpPr>
          <p:cNvPr id="15" name="TextBox 14">
            <a:extLst>
              <a:ext uri="{FF2B5EF4-FFF2-40B4-BE49-F238E27FC236}">
                <a16:creationId xmlns:a16="http://schemas.microsoft.com/office/drawing/2014/main" id="{585B9CF9-4086-D5AE-DE23-8E4A0E860041}"/>
              </a:ext>
            </a:extLst>
          </p:cNvPr>
          <p:cNvSpPr txBox="1"/>
          <p:nvPr/>
        </p:nvSpPr>
        <p:spPr>
          <a:xfrm>
            <a:off x="27660600" y="7282543"/>
            <a:ext cx="11887200" cy="11726287"/>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800" dirty="0">
                <a:latin typeface="Aptos"/>
              </a:rPr>
              <a:t>Dermatopathic lymphadenopathy is a rare benign lymph disorder that is associated with autoimmune disease and  inflammatory skin conditions such as psoriasis, eczema, dermatitis, and mycosis fungoides.</a:t>
            </a:r>
            <a:r>
              <a:rPr lang="en-US" sz="2800" baseline="30000" dirty="0">
                <a:latin typeface="Aptos"/>
              </a:rPr>
              <a:t> 1</a:t>
            </a:r>
            <a:endParaRPr lang="en-US" sz="2800" dirty="0">
              <a:latin typeface="Aptos"/>
            </a:endParaRPr>
          </a:p>
          <a:p>
            <a:pPr marL="342900" indent="-342900">
              <a:buFont typeface="Arial" panose="020B0604020202020204" pitchFamily="34" charset="0"/>
              <a:buChar char="•"/>
            </a:pPr>
            <a:endParaRPr lang="en-US" sz="2800" dirty="0">
              <a:latin typeface="Aptos"/>
            </a:endParaRPr>
          </a:p>
          <a:p>
            <a:pPr marL="342900" indent="-342900">
              <a:buFont typeface="Arial" panose="020B0604020202020204" pitchFamily="34" charset="0"/>
              <a:buChar char="•"/>
            </a:pPr>
            <a:r>
              <a:rPr lang="en-US" sz="2800" dirty="0">
                <a:latin typeface="Aptos"/>
              </a:rPr>
              <a:t>Presents as moderately enlarged, firm, moveable and nontender lymph nodes.</a:t>
            </a:r>
            <a:r>
              <a:rPr lang="en-US" sz="2800" baseline="30000" dirty="0">
                <a:latin typeface="Aptos"/>
              </a:rPr>
              <a:t>5</a:t>
            </a:r>
            <a:r>
              <a:rPr lang="en-US" sz="2800" dirty="0">
                <a:latin typeface="Aptos"/>
              </a:rPr>
              <a:t> Typically affecting axillary (78%) and inguinal lymph nodes (50%), with exclusive cervical presentation in only 7% of patients.</a:t>
            </a:r>
            <a:r>
              <a:rPr lang="en-US" sz="2800" baseline="30000" dirty="0">
                <a:latin typeface="Aptos"/>
              </a:rPr>
              <a:t>1</a:t>
            </a:r>
          </a:p>
          <a:p>
            <a:pPr marL="342900" indent="-342900">
              <a:buFont typeface="Arial" panose="020B0604020202020204" pitchFamily="34" charset="0"/>
              <a:buChar char="•"/>
            </a:pPr>
            <a:endParaRPr lang="en-US" sz="2800" dirty="0">
              <a:latin typeface="Aptos"/>
            </a:endParaRPr>
          </a:p>
          <a:p>
            <a:pPr marL="342900" indent="-342900">
              <a:buFont typeface="Arial" panose="020B0604020202020204" pitchFamily="34" charset="0"/>
              <a:buChar char="•"/>
            </a:pPr>
            <a:r>
              <a:rPr lang="en-US" sz="2800" dirty="0">
                <a:latin typeface="Aptos"/>
              </a:rPr>
              <a:t>Associated with peripheral eosinophilia (35%).</a:t>
            </a:r>
            <a:r>
              <a:rPr lang="en-US" sz="2800" baseline="30000" dirty="0">
                <a:latin typeface="Aptos"/>
              </a:rPr>
              <a:t>5</a:t>
            </a:r>
          </a:p>
          <a:p>
            <a:endParaRPr lang="en-US" sz="2800" dirty="0">
              <a:latin typeface="Aptos"/>
            </a:endParaRPr>
          </a:p>
          <a:p>
            <a:pPr marL="342900" indent="-342900">
              <a:buFont typeface="Arial" panose="020B0604020202020204" pitchFamily="34" charset="0"/>
              <a:buChar char="•"/>
            </a:pPr>
            <a:r>
              <a:rPr lang="en-US" sz="2800" dirty="0">
                <a:latin typeface="Aptos"/>
              </a:rPr>
              <a:t>This patient had an unusual presentation, being a young woman with cervical lymphadenopathy with no history of a dermatologic condition or acute skin findings on exam. </a:t>
            </a:r>
          </a:p>
          <a:p>
            <a:pPr marL="342900" indent="-342900">
              <a:buFont typeface="Arial" panose="020B0604020202020204" pitchFamily="34" charset="0"/>
              <a:buChar char="•"/>
            </a:pPr>
            <a:endParaRPr lang="en-US" sz="2800" dirty="0">
              <a:latin typeface="Aptos"/>
              <a:cs typeface="Times New Roman"/>
            </a:endParaRPr>
          </a:p>
          <a:p>
            <a:pPr marL="342900" indent="-342900">
              <a:buFont typeface="Arial" panose="020B0604020202020204" pitchFamily="34" charset="0"/>
              <a:buChar char="•"/>
            </a:pPr>
            <a:endParaRPr lang="en-US" sz="2800" dirty="0">
              <a:latin typeface="Aptos"/>
              <a:cs typeface="Times New Roman"/>
            </a:endParaRPr>
          </a:p>
          <a:p>
            <a:pPr marL="342900" indent="-342900">
              <a:buFont typeface="Arial" panose="020B0604020202020204" pitchFamily="34" charset="0"/>
              <a:buChar char="•"/>
            </a:pPr>
            <a:endParaRPr lang="en-US" sz="2800" dirty="0">
              <a:latin typeface="Aptos"/>
              <a:cs typeface="Times New Roman"/>
            </a:endParaRPr>
          </a:p>
          <a:p>
            <a:pPr marL="342900" indent="-342900">
              <a:buFont typeface="Arial" panose="020B0604020202020204" pitchFamily="34" charset="0"/>
              <a:buChar char="•"/>
            </a:pPr>
            <a:endParaRPr lang="en-US" sz="2800" dirty="0">
              <a:latin typeface="Aptos"/>
              <a:cs typeface="Times New Roman"/>
            </a:endParaRPr>
          </a:p>
          <a:p>
            <a:pPr marL="342900" indent="-342900">
              <a:buFont typeface="Arial" panose="020B0604020202020204" pitchFamily="34" charset="0"/>
              <a:buChar char="•"/>
            </a:pPr>
            <a:endParaRPr lang="en-US" sz="2800" dirty="0">
              <a:latin typeface="Aptos"/>
              <a:cs typeface="Times New Roman"/>
            </a:endParaRPr>
          </a:p>
          <a:p>
            <a:pPr marL="342900" indent="-342900">
              <a:buFont typeface="Arial" panose="020B0604020202020204" pitchFamily="34" charset="0"/>
              <a:buChar char="•"/>
            </a:pPr>
            <a:endParaRPr lang="en-US" sz="2800" dirty="0">
              <a:latin typeface="Aptos"/>
              <a:cs typeface="Times New Roman"/>
            </a:endParaRPr>
          </a:p>
          <a:p>
            <a:pPr marL="342900" indent="-342900">
              <a:buFont typeface="Arial" panose="020B0604020202020204" pitchFamily="34" charset="0"/>
              <a:buChar char="•"/>
            </a:pPr>
            <a:endParaRPr lang="en-US" sz="2800" dirty="0">
              <a:latin typeface="Aptos"/>
              <a:cs typeface="Times New Roman"/>
            </a:endParaRPr>
          </a:p>
          <a:p>
            <a:pPr marL="342900" indent="-342900">
              <a:buFont typeface="Arial" panose="020B0604020202020204" pitchFamily="34" charset="0"/>
              <a:buChar char="•"/>
            </a:pPr>
            <a:endParaRPr lang="en-US" sz="2800" dirty="0">
              <a:latin typeface="Aptos"/>
              <a:cs typeface="Times New Roman"/>
            </a:endParaRPr>
          </a:p>
          <a:p>
            <a:endParaRPr lang="en-US" sz="2800" dirty="0">
              <a:latin typeface="Aptos"/>
              <a:cs typeface="Times New Roman"/>
            </a:endParaRPr>
          </a:p>
          <a:p>
            <a:pPr marL="342900" indent="-342900">
              <a:buFont typeface="Arial" panose="020B0604020202020204" pitchFamily="34" charset="0"/>
              <a:buChar char="•"/>
            </a:pPr>
            <a:endParaRPr lang="en-US" sz="2800" dirty="0">
              <a:latin typeface="Aptos"/>
              <a:cs typeface="Times New Roman"/>
            </a:endParaRPr>
          </a:p>
          <a:p>
            <a:pPr marL="342900" indent="-342900">
              <a:buFont typeface="Arial" panose="020B0604020202020204" pitchFamily="34" charset="0"/>
              <a:buChar char="•"/>
            </a:pPr>
            <a:r>
              <a:rPr lang="en-US" sz="2800" dirty="0">
                <a:latin typeface="Aptos"/>
                <a:cs typeface="Times New Roman"/>
              </a:rPr>
              <a:t>Microscopy shows paracortical expansion with Langerhans cells, histiocytes, and melanophages with melanin pigment (Images from Pathology Outlines, Case 396).</a:t>
            </a:r>
            <a:r>
              <a:rPr lang="en-US" sz="2800" baseline="30000" dirty="0">
                <a:latin typeface="Aptos"/>
                <a:cs typeface="Times New Roman"/>
              </a:rPr>
              <a:t>5</a:t>
            </a:r>
            <a:endParaRPr lang="en-US" sz="2800" baseline="30000" dirty="0">
              <a:cs typeface="Times New Roman"/>
            </a:endParaRPr>
          </a:p>
        </p:txBody>
      </p:sp>
      <p:sp>
        <p:nvSpPr>
          <p:cNvPr id="16" name="Text Box 1147">
            <a:extLst>
              <a:ext uri="{FF2B5EF4-FFF2-40B4-BE49-F238E27FC236}">
                <a16:creationId xmlns:a16="http://schemas.microsoft.com/office/drawing/2014/main" id="{55641107-0D13-A4F5-B589-DE466CE845B6}"/>
              </a:ext>
            </a:extLst>
          </p:cNvPr>
          <p:cNvSpPr txBox="1">
            <a:spLocks noChangeArrowheads="1"/>
          </p:cNvSpPr>
          <p:nvPr/>
        </p:nvSpPr>
        <p:spPr bwMode="auto">
          <a:xfrm>
            <a:off x="719667" y="11702144"/>
            <a:ext cx="11887200" cy="14369423"/>
          </a:xfrm>
          <a:prstGeom prst="rect">
            <a:avLst/>
          </a:prstGeom>
          <a:solidFill>
            <a:schemeClr val="bg1"/>
          </a:solidFill>
          <a:ln w="12700">
            <a:solidFill>
              <a:schemeClr val="tx1"/>
            </a:solidFill>
            <a:miter lim="800000"/>
            <a:headEnd type="none" w="sm" len="sm"/>
            <a:tailEnd type="none" w="sm" len="sm"/>
          </a:ln>
        </p:spPr>
        <p:txBody>
          <a:bodyPr lIns="228600" tIns="182880" rIns="228600" bIns="182880" anchor="t"/>
          <a:lstStyle/>
          <a:p>
            <a:pPr>
              <a:spcBef>
                <a:spcPts val="200"/>
              </a:spcBef>
              <a:spcAft>
                <a:spcPts val="200"/>
              </a:spcAft>
            </a:pPr>
            <a:r>
              <a:rPr lang="en-US" sz="2800" dirty="0">
                <a:latin typeface="Arial"/>
                <a:cs typeface="Times New Roman"/>
              </a:rPr>
              <a:t>The patient is a 23-year-old female with past medical history of mononucleosis several months prior to presentation, autoimmune hepatitis (2017), and chronic migraines. She was recently treated for presumed osteomyelitis of the right hallux following ingrown toenail removal with oral ciprofloxacin for 3 months in addition to IV ceftaroline via RUE PICC for 3 weeks without bone biopsy or cultures. </a:t>
            </a:r>
          </a:p>
          <a:p>
            <a:pPr>
              <a:spcBef>
                <a:spcPts val="200"/>
              </a:spcBef>
              <a:spcAft>
                <a:spcPts val="200"/>
              </a:spcAft>
            </a:pPr>
            <a:endParaRPr lang="en-US" sz="2800" dirty="0">
              <a:latin typeface="Arial"/>
              <a:cs typeface="Times New Roman"/>
            </a:endParaRPr>
          </a:p>
          <a:p>
            <a:pPr>
              <a:spcBef>
                <a:spcPts val="200"/>
              </a:spcBef>
              <a:spcAft>
                <a:spcPts val="200"/>
              </a:spcAft>
            </a:pPr>
            <a:r>
              <a:rPr lang="en-US" sz="2800" dirty="0">
                <a:latin typeface="Arial"/>
                <a:cs typeface="Times New Roman"/>
              </a:rPr>
              <a:t>She presented to the emergency room with painful cervical adenopathy that started 1 week prior to presentation, with associated sore throat with odynophagia. She endorsed fevers, with a high of 104 at home, which occurred mostly at night. The patient denied sick contacts, recent travel or hiking. She has a cat at home but denied bites or scratches. She was not currently sexually active, denied tobacco, alcohol, and illicit drug use. Patient denied changes in weight, dyspnea, chest pain, changes in hearing or vision, rash, myalgia, or other areas of lymphadenopathy.</a:t>
            </a:r>
          </a:p>
          <a:p>
            <a:pPr>
              <a:spcBef>
                <a:spcPts val="200"/>
              </a:spcBef>
              <a:spcAft>
                <a:spcPts val="200"/>
              </a:spcAft>
            </a:pPr>
            <a:endParaRPr lang="en-US" sz="2800" dirty="0">
              <a:latin typeface="Arial"/>
              <a:cs typeface="Times New Roman"/>
            </a:endParaRPr>
          </a:p>
          <a:p>
            <a:pPr>
              <a:spcBef>
                <a:spcPts val="200"/>
              </a:spcBef>
              <a:spcAft>
                <a:spcPts val="200"/>
              </a:spcAft>
            </a:pPr>
            <a:r>
              <a:rPr lang="en-US" sz="2800" dirty="0">
                <a:latin typeface="Arial"/>
                <a:cs typeface="Times New Roman"/>
              </a:rPr>
              <a:t>Physical Exam</a:t>
            </a:r>
          </a:p>
          <a:p>
            <a:pPr marL="342900" indent="-342900">
              <a:spcBef>
                <a:spcPts val="200"/>
              </a:spcBef>
              <a:spcAft>
                <a:spcPts val="200"/>
              </a:spcAft>
              <a:buFont typeface="Arial"/>
              <a:buChar char="•"/>
            </a:pPr>
            <a:r>
              <a:rPr lang="en-US" sz="2800" dirty="0">
                <a:latin typeface="Arial"/>
                <a:cs typeface="Times New Roman"/>
              </a:rPr>
              <a:t>HEENT: pharyngeal erythema, tonsillar hypertrophy, painful adenopathy in anterior and posterior right cervical chains. </a:t>
            </a:r>
          </a:p>
          <a:p>
            <a:pPr marL="342900" indent="-342900">
              <a:spcBef>
                <a:spcPts val="200"/>
              </a:spcBef>
              <a:spcAft>
                <a:spcPts val="200"/>
              </a:spcAft>
              <a:buFont typeface="Arial"/>
              <a:buChar char="•"/>
            </a:pPr>
            <a:r>
              <a:rPr lang="en-US" sz="2800" dirty="0">
                <a:latin typeface="Arial"/>
                <a:cs typeface="Times New Roman"/>
              </a:rPr>
              <a:t>Cardiac and lung exams unremarkable</a:t>
            </a:r>
          </a:p>
          <a:p>
            <a:pPr marL="342900" indent="-342900">
              <a:spcBef>
                <a:spcPts val="200"/>
              </a:spcBef>
              <a:spcAft>
                <a:spcPts val="200"/>
              </a:spcAft>
              <a:buFont typeface="Arial"/>
              <a:buChar char="•"/>
            </a:pPr>
            <a:r>
              <a:rPr lang="en-US" sz="2800" dirty="0">
                <a:latin typeface="Arial"/>
                <a:cs typeface="Times New Roman"/>
              </a:rPr>
              <a:t>Skin: no rash or erythema, 1cm non-tender mass on nailbed of right hallux</a:t>
            </a:r>
          </a:p>
          <a:p>
            <a:pPr>
              <a:spcBef>
                <a:spcPts val="200"/>
              </a:spcBef>
              <a:spcAft>
                <a:spcPts val="200"/>
              </a:spcAft>
            </a:pPr>
            <a:endParaRPr lang="en-US" sz="2800" dirty="0">
              <a:latin typeface="Arial"/>
              <a:cs typeface="Times New Roman"/>
            </a:endParaRPr>
          </a:p>
          <a:p>
            <a:pPr>
              <a:spcBef>
                <a:spcPts val="200"/>
              </a:spcBef>
              <a:spcAft>
                <a:spcPts val="200"/>
              </a:spcAft>
            </a:pPr>
            <a:r>
              <a:rPr lang="en-US" sz="2800" dirty="0">
                <a:latin typeface="Arial"/>
                <a:cs typeface="Times New Roman"/>
              </a:rPr>
              <a:t>Labs</a:t>
            </a:r>
          </a:p>
          <a:p>
            <a:pPr marL="342900" indent="-342900">
              <a:spcBef>
                <a:spcPts val="200"/>
              </a:spcBef>
              <a:spcAft>
                <a:spcPts val="200"/>
              </a:spcAft>
              <a:buFont typeface="Arial"/>
              <a:buChar char="•"/>
            </a:pPr>
            <a:r>
              <a:rPr lang="en-US" sz="2800" dirty="0">
                <a:latin typeface="Arial"/>
                <a:cs typeface="Times New Roman"/>
              </a:rPr>
              <a:t>CBC: WBC 2.3 x10</a:t>
            </a:r>
            <a:r>
              <a:rPr lang="en-US" sz="2800" baseline="30000" dirty="0">
                <a:latin typeface="Arial"/>
                <a:cs typeface="Times New Roman"/>
              </a:rPr>
              <a:t>3</a:t>
            </a:r>
            <a:r>
              <a:rPr lang="en-US" sz="2800" dirty="0">
                <a:latin typeface="Arial"/>
                <a:cs typeface="Times New Roman"/>
              </a:rPr>
              <a:t>, 16% bands, 49% neutrophils, 23% lymphocytes</a:t>
            </a:r>
          </a:p>
          <a:p>
            <a:pPr marL="342900" indent="-342900">
              <a:spcBef>
                <a:spcPts val="200"/>
              </a:spcBef>
              <a:spcAft>
                <a:spcPts val="200"/>
              </a:spcAft>
              <a:buFont typeface="Arial"/>
              <a:buChar char="•"/>
            </a:pPr>
            <a:r>
              <a:rPr lang="en-US" sz="2800" dirty="0">
                <a:latin typeface="Arial"/>
                <a:cs typeface="Times New Roman"/>
              </a:rPr>
              <a:t>ESR 8, CRP 5, procalcitonin 0.22</a:t>
            </a:r>
          </a:p>
          <a:p>
            <a:pPr marL="342900" indent="-342900">
              <a:spcBef>
                <a:spcPts val="200"/>
              </a:spcBef>
              <a:spcAft>
                <a:spcPts val="200"/>
              </a:spcAft>
              <a:buFont typeface="Arial"/>
              <a:buChar char="•"/>
            </a:pPr>
            <a:r>
              <a:rPr lang="en-US" sz="2800" dirty="0">
                <a:latin typeface="Arial"/>
                <a:cs typeface="Times New Roman"/>
              </a:rPr>
              <a:t>PBS: leukopenia with relative neutropenia and monocytosis, without atypical cells</a:t>
            </a:r>
          </a:p>
          <a:p>
            <a:pPr marL="342900" indent="-342900">
              <a:spcBef>
                <a:spcPts val="200"/>
              </a:spcBef>
              <a:spcAft>
                <a:spcPts val="200"/>
              </a:spcAft>
              <a:buFont typeface="Arial"/>
              <a:buChar char="•"/>
            </a:pPr>
            <a:r>
              <a:rPr lang="en-US" sz="2800" dirty="0">
                <a:latin typeface="Arial"/>
                <a:cs typeface="Times New Roman"/>
              </a:rPr>
              <a:t>Negative for strep, respiratory </a:t>
            </a:r>
            <a:r>
              <a:rPr lang="en-US" sz="2800" dirty="0" err="1">
                <a:latin typeface="Arial"/>
                <a:cs typeface="Times New Roman"/>
              </a:rPr>
              <a:t>BioFire</a:t>
            </a:r>
            <a:r>
              <a:rPr lang="en-US" sz="2800" dirty="0">
                <a:latin typeface="Arial"/>
                <a:cs typeface="Times New Roman"/>
              </a:rPr>
              <a:t>, </a:t>
            </a:r>
            <a:r>
              <a:rPr lang="en-US" sz="2800" dirty="0" err="1">
                <a:latin typeface="Arial"/>
                <a:cs typeface="Times New Roman"/>
              </a:rPr>
              <a:t>Monospot</a:t>
            </a:r>
            <a:r>
              <a:rPr lang="en-US" sz="2800" dirty="0">
                <a:latin typeface="Arial"/>
                <a:cs typeface="Times New Roman"/>
              </a:rPr>
              <a:t>, and HIV</a:t>
            </a:r>
          </a:p>
          <a:p>
            <a:pPr marL="342900" indent="-342900">
              <a:spcBef>
                <a:spcPts val="200"/>
              </a:spcBef>
              <a:spcAft>
                <a:spcPts val="200"/>
              </a:spcAft>
              <a:buFont typeface="Arial"/>
              <a:buChar char="•"/>
            </a:pPr>
            <a:r>
              <a:rPr lang="en-US" sz="2800" dirty="0">
                <a:latin typeface="Arial"/>
                <a:cs typeface="Times New Roman"/>
              </a:rPr>
              <a:t>No growth on blood cultures</a:t>
            </a:r>
          </a:p>
        </p:txBody>
      </p:sp>
      <p:sp>
        <p:nvSpPr>
          <p:cNvPr id="2" name="Text Box 1147">
            <a:extLst>
              <a:ext uri="{FF2B5EF4-FFF2-40B4-BE49-F238E27FC236}">
                <a16:creationId xmlns:a16="http://schemas.microsoft.com/office/drawing/2014/main" id="{FEE71CCF-7C15-162A-12F9-3C8A715AA6FB}"/>
              </a:ext>
            </a:extLst>
          </p:cNvPr>
          <p:cNvSpPr txBox="1">
            <a:spLocks noChangeArrowheads="1"/>
          </p:cNvSpPr>
          <p:nvPr/>
        </p:nvSpPr>
        <p:spPr bwMode="auto">
          <a:xfrm>
            <a:off x="13679557" y="18483944"/>
            <a:ext cx="12801600" cy="5276724"/>
          </a:xfrm>
          <a:prstGeom prst="rect">
            <a:avLst/>
          </a:prstGeom>
          <a:solidFill>
            <a:schemeClr val="bg1"/>
          </a:solidFill>
          <a:ln w="12700">
            <a:solidFill>
              <a:schemeClr val="tx1"/>
            </a:solidFill>
            <a:miter lim="800000"/>
            <a:headEnd type="none" w="sm" len="sm"/>
            <a:tailEnd type="none" w="sm" len="sm"/>
          </a:ln>
        </p:spPr>
        <p:txBody>
          <a:bodyPr lIns="228600" tIns="182880" rIns="228600" bIns="182880" anchor="t"/>
          <a:lstStyle/>
          <a:p>
            <a:pPr>
              <a:spcBef>
                <a:spcPts val="200"/>
              </a:spcBef>
              <a:spcAft>
                <a:spcPts val="200"/>
              </a:spcAft>
            </a:pPr>
            <a:r>
              <a:rPr lang="en-US" sz="2800" dirty="0">
                <a:latin typeface="Arial"/>
                <a:cs typeface="Times New Roman"/>
              </a:rPr>
              <a:t>Given questionable osteomyelitis and rule out of infectious causes of LAD, ciprofloxacin and ceftaroline were held during the in-patient stay. Leukopenia resolved and CRP stabilized after holding antibiotics, to WBC 9.0 x10</a:t>
            </a:r>
            <a:r>
              <a:rPr lang="en-US" sz="2800" baseline="30000" dirty="0">
                <a:latin typeface="Arial"/>
                <a:cs typeface="Times New Roman"/>
              </a:rPr>
              <a:t>3</a:t>
            </a:r>
            <a:r>
              <a:rPr lang="en-US" sz="2800" dirty="0">
                <a:latin typeface="Arial"/>
                <a:cs typeface="Times New Roman"/>
              </a:rPr>
              <a:t> and CRP 2. Podiatry was consulted for bone biopsy and mass excision of the right hallux, finding a bony exostosis negative for inflammation or malignancy, cultures were also negative. </a:t>
            </a:r>
          </a:p>
          <a:p>
            <a:pPr>
              <a:spcBef>
                <a:spcPts val="200"/>
              </a:spcBef>
              <a:spcAft>
                <a:spcPts val="200"/>
              </a:spcAft>
            </a:pPr>
            <a:endParaRPr lang="en-US" sz="2800" dirty="0">
              <a:latin typeface="Arial"/>
              <a:cs typeface="Times New Roman"/>
            </a:endParaRPr>
          </a:p>
          <a:p>
            <a:pPr>
              <a:spcBef>
                <a:spcPts val="200"/>
              </a:spcBef>
              <a:spcAft>
                <a:spcPts val="200"/>
              </a:spcAft>
            </a:pPr>
            <a:r>
              <a:rPr lang="en-US" sz="2800" dirty="0">
                <a:latin typeface="Arial"/>
                <a:cs typeface="Times New Roman"/>
              </a:rPr>
              <a:t>Excisional biopsy of three cervical lymph nodes by ENT revealed reactivity consistent with dermatopathic lymphadenopathy. No lymphoma, metastatic malignancy, or granuloma were identified. The patient was discharged following biopsy collection.  </a:t>
            </a:r>
            <a:endParaRPr lang="en-US" sz="2800" dirty="0">
              <a:latin typeface="Arial"/>
              <a:cs typeface="Arial"/>
            </a:endParaRPr>
          </a:p>
        </p:txBody>
      </p:sp>
      <p:pic>
        <p:nvPicPr>
          <p:cNvPr id="3" name="Picture 2" descr="A close-up of a scan of a human body&#10;&#10;AI-generated content may be incorrect.">
            <a:extLst>
              <a:ext uri="{FF2B5EF4-FFF2-40B4-BE49-F238E27FC236}">
                <a16:creationId xmlns:a16="http://schemas.microsoft.com/office/drawing/2014/main" id="{B9C11A2D-8B68-1EAB-9261-6415702270C6}"/>
              </a:ext>
            </a:extLst>
          </p:cNvPr>
          <p:cNvPicPr>
            <a:picLocks noChangeAspect="1"/>
          </p:cNvPicPr>
          <p:nvPr/>
        </p:nvPicPr>
        <p:blipFill>
          <a:blip r:embed="rId7"/>
          <a:srcRect l="6610" r="7023"/>
          <a:stretch/>
        </p:blipFill>
        <p:spPr>
          <a:xfrm>
            <a:off x="13840649" y="7337053"/>
            <a:ext cx="5973703" cy="7273528"/>
          </a:xfrm>
          <a:prstGeom prst="rect">
            <a:avLst/>
          </a:prstGeom>
        </p:spPr>
      </p:pic>
      <p:sp>
        <p:nvSpPr>
          <p:cNvPr id="5" name="Rectangle 1148">
            <a:extLst>
              <a:ext uri="{FF2B5EF4-FFF2-40B4-BE49-F238E27FC236}">
                <a16:creationId xmlns:a16="http://schemas.microsoft.com/office/drawing/2014/main" id="{46EEC78F-A7B9-85C5-BF97-041F944CBD57}"/>
              </a:ext>
            </a:extLst>
          </p:cNvPr>
          <p:cNvSpPr>
            <a:spLocks noChangeArrowheads="1"/>
          </p:cNvSpPr>
          <p:nvPr/>
        </p:nvSpPr>
        <p:spPr bwMode="auto">
          <a:xfrm>
            <a:off x="13716000" y="24536400"/>
            <a:ext cx="12801600" cy="1110343"/>
          </a:xfrm>
          <a:prstGeom prst="rect">
            <a:avLst/>
          </a:prstGeom>
          <a:solidFill>
            <a:schemeClr val="accent6">
              <a:lumMod val="20000"/>
              <a:lumOff val="80000"/>
            </a:schemeClr>
          </a:solidFill>
          <a:ln w="12700">
            <a:solidFill>
              <a:schemeClr val="tx1"/>
            </a:solidFill>
            <a:miter lim="800000"/>
            <a:headEnd/>
            <a:tailEnd/>
          </a:ln>
        </p:spPr>
        <p:txBody>
          <a:bodyPr wrap="none" lIns="85926" tIns="42963" rIns="85926" bIns="42963" anchor="ctr"/>
          <a:lstStyle/>
          <a:p>
            <a:pPr algn="ctr"/>
            <a:r>
              <a:rPr lang="en-US" sz="5400" b="1" dirty="0">
                <a:latin typeface="Arial"/>
                <a:cs typeface="Times New Roman"/>
              </a:rPr>
              <a:t>CBC Findings</a:t>
            </a:r>
            <a:endParaRPr lang="en-US" sz="5400" dirty="0"/>
          </a:p>
        </p:txBody>
      </p:sp>
      <mc:AlternateContent xmlns:mc="http://schemas.openxmlformats.org/markup-compatibility/2006">
        <mc:Choice xmlns:a14="http://schemas.microsoft.com/office/drawing/2010/main" Requires="a14">
          <p:graphicFrame>
            <p:nvGraphicFramePr>
              <p:cNvPr id="17" name="Table 16">
                <a:extLst>
                  <a:ext uri="{FF2B5EF4-FFF2-40B4-BE49-F238E27FC236}">
                    <a16:creationId xmlns:a16="http://schemas.microsoft.com/office/drawing/2014/main" id="{F5C26E66-5E1A-F5B9-5779-3688E2260951}"/>
                  </a:ext>
                </a:extLst>
              </p:cNvPr>
              <p:cNvGraphicFramePr>
                <a:graphicFrameLocks noGrp="1"/>
              </p:cNvGraphicFramePr>
              <p:nvPr>
                <p:extLst>
                  <p:ext uri="{D42A27DB-BD31-4B8C-83A1-F6EECF244321}">
                    <p14:modId xmlns:p14="http://schemas.microsoft.com/office/powerpoint/2010/main" val="3061369352"/>
                  </p:ext>
                </p:extLst>
              </p:nvPr>
            </p:nvGraphicFramePr>
            <p:xfrm>
              <a:off x="13716000" y="25648181"/>
              <a:ext cx="12801601" cy="4114800"/>
            </p:xfrm>
            <a:graphic>
              <a:graphicData uri="http://schemas.openxmlformats.org/drawingml/2006/table">
                <a:tbl>
                  <a:tblPr firstRow="1" bandRow="1">
                    <a:tableStyleId>{93296810-A885-4BE3-A3E7-6D5BEEA58F35}</a:tableStyleId>
                  </a:tblPr>
                  <a:tblGrid>
                    <a:gridCol w="3036276">
                      <a:extLst>
                        <a:ext uri="{9D8B030D-6E8A-4147-A177-3AD203B41FA5}">
                          <a16:colId xmlns:a16="http://schemas.microsoft.com/office/drawing/2014/main" val="900872495"/>
                        </a:ext>
                      </a:extLst>
                    </a:gridCol>
                    <a:gridCol w="1953065">
                      <a:extLst>
                        <a:ext uri="{9D8B030D-6E8A-4147-A177-3AD203B41FA5}">
                          <a16:colId xmlns:a16="http://schemas.microsoft.com/office/drawing/2014/main" val="2005481712"/>
                        </a:ext>
                      </a:extLst>
                    </a:gridCol>
                    <a:gridCol w="1953065">
                      <a:extLst>
                        <a:ext uri="{9D8B030D-6E8A-4147-A177-3AD203B41FA5}">
                          <a16:colId xmlns:a16="http://schemas.microsoft.com/office/drawing/2014/main" val="3168704262"/>
                        </a:ext>
                      </a:extLst>
                    </a:gridCol>
                    <a:gridCol w="1953065">
                      <a:extLst>
                        <a:ext uri="{9D8B030D-6E8A-4147-A177-3AD203B41FA5}">
                          <a16:colId xmlns:a16="http://schemas.microsoft.com/office/drawing/2014/main" val="393328742"/>
                        </a:ext>
                      </a:extLst>
                    </a:gridCol>
                    <a:gridCol w="1953065">
                      <a:extLst>
                        <a:ext uri="{9D8B030D-6E8A-4147-A177-3AD203B41FA5}">
                          <a16:colId xmlns:a16="http://schemas.microsoft.com/office/drawing/2014/main" val="2082009963"/>
                        </a:ext>
                      </a:extLst>
                    </a:gridCol>
                    <a:gridCol w="1953065">
                      <a:extLst>
                        <a:ext uri="{9D8B030D-6E8A-4147-A177-3AD203B41FA5}">
                          <a16:colId xmlns:a16="http://schemas.microsoft.com/office/drawing/2014/main" val="1762151234"/>
                        </a:ext>
                      </a:extLst>
                    </a:gridCol>
                  </a:tblGrid>
                  <a:tr h="370840">
                    <a:tc>
                      <a:txBody>
                        <a:bodyPr/>
                        <a:lstStyle/>
                        <a:p>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dirty="0"/>
                            <a:t>Day 1</a:t>
                          </a:r>
                        </a:p>
                      </a:txBody>
                      <a:tcPr>
                        <a:lnT w="12700" cap="flat" cmpd="sng" algn="ctr">
                          <a:solidFill>
                            <a:schemeClr val="tx1"/>
                          </a:solidFill>
                          <a:prstDash val="solid"/>
                          <a:round/>
                          <a:headEnd type="none" w="med" len="med"/>
                          <a:tailEnd type="none" w="med" len="med"/>
                        </a:lnT>
                      </a:tcPr>
                    </a:tc>
                    <a:tc>
                      <a:txBody>
                        <a:bodyPr/>
                        <a:lstStyle/>
                        <a:p>
                          <a:r>
                            <a:rPr lang="en-US" sz="2400" dirty="0"/>
                            <a:t>Day2</a:t>
                          </a:r>
                        </a:p>
                      </a:txBody>
                      <a:tcPr>
                        <a:lnT w="12700" cap="flat" cmpd="sng" algn="ctr">
                          <a:solidFill>
                            <a:schemeClr val="tx1"/>
                          </a:solidFill>
                          <a:prstDash val="solid"/>
                          <a:round/>
                          <a:headEnd type="none" w="med" len="med"/>
                          <a:tailEnd type="none" w="med" len="med"/>
                        </a:lnT>
                      </a:tcPr>
                    </a:tc>
                    <a:tc>
                      <a:txBody>
                        <a:bodyPr/>
                        <a:lstStyle/>
                        <a:p>
                          <a:r>
                            <a:rPr lang="en-US" sz="2400" dirty="0"/>
                            <a:t>Day 3</a:t>
                          </a:r>
                        </a:p>
                      </a:txBody>
                      <a:tcPr>
                        <a:lnT w="12700" cap="flat" cmpd="sng" algn="ctr">
                          <a:solidFill>
                            <a:schemeClr val="tx1"/>
                          </a:solidFill>
                          <a:prstDash val="solid"/>
                          <a:round/>
                          <a:headEnd type="none" w="med" len="med"/>
                          <a:tailEnd type="none" w="med" len="med"/>
                        </a:lnT>
                      </a:tcPr>
                    </a:tc>
                    <a:tc>
                      <a:txBody>
                        <a:bodyPr/>
                        <a:lstStyle/>
                        <a:p>
                          <a:r>
                            <a:rPr lang="en-US" sz="2400" dirty="0"/>
                            <a:t>Day 5</a:t>
                          </a:r>
                        </a:p>
                      </a:txBody>
                      <a:tcPr>
                        <a:lnT w="12700" cap="flat" cmpd="sng" algn="ctr">
                          <a:solidFill>
                            <a:schemeClr val="tx1"/>
                          </a:solidFill>
                          <a:prstDash val="solid"/>
                          <a:round/>
                          <a:headEnd type="none" w="med" len="med"/>
                          <a:tailEnd type="none" w="med" len="med"/>
                        </a:lnT>
                      </a:tcPr>
                    </a:tc>
                    <a:tc>
                      <a:txBody>
                        <a:bodyPr/>
                        <a:lstStyle/>
                        <a:p>
                          <a:r>
                            <a:rPr lang="en-US" sz="2400" dirty="0"/>
                            <a:t>Day 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8352466"/>
                      </a:ext>
                    </a:extLst>
                  </a:tr>
                  <a:tr h="370840">
                    <a:tc>
                      <a:txBody>
                        <a:bodyPr/>
                        <a:lstStyle/>
                        <a:p>
                          <a:r>
                            <a:rPr lang="en-US" sz="2400" dirty="0"/>
                            <a:t>WBC (x</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3</m:t>
                                  </m:r>
                                </m:sup>
                              </m:sSup>
                            </m:oMath>
                          </a14:m>
                          <a:r>
                            <a:rPr lang="en-US" sz="2400" dirty="0"/>
                            <a:t>)</a:t>
                          </a:r>
                        </a:p>
                      </a:txBody>
                      <a:tcPr>
                        <a:lnL w="12700" cap="flat" cmpd="sng" algn="ctr">
                          <a:solidFill>
                            <a:schemeClr val="tx1"/>
                          </a:solidFill>
                          <a:prstDash val="solid"/>
                          <a:round/>
                          <a:headEnd type="none" w="med" len="med"/>
                          <a:tailEnd type="none" w="med" len="med"/>
                        </a:lnL>
                      </a:tcPr>
                    </a:tc>
                    <a:tc>
                      <a:txBody>
                        <a:bodyPr/>
                        <a:lstStyle/>
                        <a:p>
                          <a:r>
                            <a:rPr lang="en-US" sz="2400" dirty="0"/>
                            <a:t>2.3</a:t>
                          </a:r>
                        </a:p>
                      </a:txBody>
                      <a:tcPr/>
                    </a:tc>
                    <a:tc>
                      <a:txBody>
                        <a:bodyPr/>
                        <a:lstStyle/>
                        <a:p>
                          <a:r>
                            <a:rPr lang="en-US" sz="2400" dirty="0"/>
                            <a:t>1.9</a:t>
                          </a:r>
                        </a:p>
                      </a:txBody>
                      <a:tcPr/>
                    </a:tc>
                    <a:tc>
                      <a:txBody>
                        <a:bodyPr/>
                        <a:lstStyle/>
                        <a:p>
                          <a:r>
                            <a:rPr lang="en-US" sz="2400" dirty="0"/>
                            <a:t>2.4</a:t>
                          </a:r>
                        </a:p>
                      </a:txBody>
                      <a:tcPr/>
                    </a:tc>
                    <a:tc>
                      <a:txBody>
                        <a:bodyPr/>
                        <a:lstStyle/>
                        <a:p>
                          <a:r>
                            <a:rPr lang="en-US" sz="2400" dirty="0"/>
                            <a:t>4.2</a:t>
                          </a:r>
                        </a:p>
                      </a:txBody>
                      <a:tcPr/>
                    </a:tc>
                    <a:tc>
                      <a:txBody>
                        <a:bodyPr/>
                        <a:lstStyle/>
                        <a:p>
                          <a:r>
                            <a:rPr lang="en-US" sz="2400" dirty="0"/>
                            <a:t>9.0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0684675"/>
                      </a:ext>
                    </a:extLst>
                  </a:tr>
                  <a:tr h="370840">
                    <a:tc>
                      <a:txBody>
                        <a:bodyPr/>
                        <a:lstStyle/>
                        <a:p>
                          <a:r>
                            <a:rPr lang="en-US" sz="2400" dirty="0"/>
                            <a:t>   Neutrophils %</a:t>
                          </a:r>
                        </a:p>
                      </a:txBody>
                      <a:tcPr>
                        <a:lnL w="12700" cap="flat" cmpd="sng" algn="ctr">
                          <a:solidFill>
                            <a:schemeClr val="tx1"/>
                          </a:solidFill>
                          <a:prstDash val="solid"/>
                          <a:round/>
                          <a:headEnd type="none" w="med" len="med"/>
                          <a:tailEnd type="none" w="med" len="med"/>
                        </a:lnL>
                      </a:tcPr>
                    </a:tc>
                    <a:tc>
                      <a:txBody>
                        <a:bodyPr/>
                        <a:lstStyle/>
                        <a:p>
                          <a:r>
                            <a:rPr lang="en-US" sz="2400" dirty="0"/>
                            <a:t>49</a:t>
                          </a:r>
                        </a:p>
                      </a:txBody>
                      <a:tcPr/>
                    </a:tc>
                    <a:tc>
                      <a:txBody>
                        <a:bodyPr/>
                        <a:lstStyle/>
                        <a:p>
                          <a:r>
                            <a:rPr lang="en-US" sz="2400" dirty="0"/>
                            <a:t>36</a:t>
                          </a:r>
                        </a:p>
                      </a:txBody>
                      <a:tcPr/>
                    </a:tc>
                    <a:tc>
                      <a:txBody>
                        <a:bodyPr/>
                        <a:lstStyle/>
                        <a:p>
                          <a:r>
                            <a:rPr lang="en-US" sz="2400" dirty="0"/>
                            <a:t>22</a:t>
                          </a:r>
                        </a:p>
                      </a:txBody>
                      <a:tcPr/>
                    </a:tc>
                    <a:tc>
                      <a:txBody>
                        <a:bodyPr/>
                        <a:lstStyle/>
                        <a:p>
                          <a:r>
                            <a:rPr lang="en-US" sz="2400" dirty="0"/>
                            <a:t>21</a:t>
                          </a:r>
                        </a:p>
                      </a:txBody>
                      <a:tcPr/>
                    </a:tc>
                    <a:tc>
                      <a:txBody>
                        <a:bodyPr/>
                        <a:lstStyle/>
                        <a:p>
                          <a:r>
                            <a:rPr lang="en-US" sz="2400" dirty="0"/>
                            <a:t>53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4025361"/>
                      </a:ext>
                    </a:extLst>
                  </a:tr>
                  <a:tr h="370840">
                    <a:tc>
                      <a:txBody>
                        <a:bodyPr/>
                        <a:lstStyle/>
                        <a:p>
                          <a:r>
                            <a:rPr lang="en-US" sz="2400" dirty="0"/>
                            <a:t>   Bands%</a:t>
                          </a:r>
                        </a:p>
                      </a:txBody>
                      <a:tcPr>
                        <a:lnL w="12700" cap="flat" cmpd="sng" algn="ctr">
                          <a:solidFill>
                            <a:schemeClr val="tx1"/>
                          </a:solidFill>
                          <a:prstDash val="solid"/>
                          <a:round/>
                          <a:headEnd type="none" w="med" len="med"/>
                          <a:tailEnd type="none" w="med" len="med"/>
                        </a:lnL>
                      </a:tcPr>
                    </a:tc>
                    <a:tc>
                      <a:txBody>
                        <a:bodyPr/>
                        <a:lstStyle/>
                        <a:p>
                          <a:r>
                            <a:rPr lang="en-US" sz="2400" dirty="0"/>
                            <a:t>16</a:t>
                          </a:r>
                        </a:p>
                      </a:txBody>
                      <a:tcPr/>
                    </a:tc>
                    <a:tc>
                      <a:txBody>
                        <a:bodyPr/>
                        <a:lstStyle/>
                        <a:p>
                          <a:r>
                            <a:rPr lang="en-US" sz="2400" dirty="0"/>
                            <a:t>25</a:t>
                          </a:r>
                        </a:p>
                      </a:txBody>
                      <a:tcPr/>
                    </a:tc>
                    <a:tc>
                      <a:txBody>
                        <a:bodyPr/>
                        <a:lstStyle/>
                        <a:p>
                          <a:r>
                            <a:rPr lang="en-US" sz="2400" dirty="0"/>
                            <a:t>10</a:t>
                          </a:r>
                        </a:p>
                      </a:txBody>
                      <a:tcPr/>
                    </a:tc>
                    <a:tc>
                      <a:txBody>
                        <a:bodyPr/>
                        <a:lstStyle/>
                        <a:p>
                          <a:r>
                            <a:rPr lang="en-US" sz="2400" dirty="0"/>
                            <a:t>8</a:t>
                          </a:r>
                        </a:p>
                      </a:txBody>
                      <a:tcPr/>
                    </a:tc>
                    <a:tc>
                      <a:txBody>
                        <a:bodyPr/>
                        <a:lstStyle/>
                        <a:p>
                          <a:r>
                            <a:rPr lang="en-US" sz="2400"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5816077"/>
                      </a:ext>
                    </a:extLst>
                  </a:tr>
                  <a:tr h="370840">
                    <a:tc>
                      <a:txBody>
                        <a:bodyPr/>
                        <a:lstStyle/>
                        <a:p>
                          <a:r>
                            <a:rPr lang="en-US" sz="2400" dirty="0"/>
                            <a:t>   Lymphocytes %</a:t>
                          </a:r>
                        </a:p>
                      </a:txBody>
                      <a:tcPr>
                        <a:lnL w="12700" cap="flat" cmpd="sng" algn="ctr">
                          <a:solidFill>
                            <a:schemeClr val="tx1"/>
                          </a:solidFill>
                          <a:prstDash val="solid"/>
                          <a:round/>
                          <a:headEnd type="none" w="med" len="med"/>
                          <a:tailEnd type="none" w="med" len="med"/>
                        </a:lnL>
                      </a:tcPr>
                    </a:tc>
                    <a:tc>
                      <a:txBody>
                        <a:bodyPr/>
                        <a:lstStyle/>
                        <a:p>
                          <a:r>
                            <a:rPr lang="en-US" sz="2400" dirty="0"/>
                            <a:t>23</a:t>
                          </a:r>
                        </a:p>
                      </a:txBody>
                      <a:tcPr/>
                    </a:tc>
                    <a:tc>
                      <a:txBody>
                        <a:bodyPr/>
                        <a:lstStyle/>
                        <a:p>
                          <a:r>
                            <a:rPr lang="en-US" sz="2400" dirty="0"/>
                            <a:t>19</a:t>
                          </a:r>
                        </a:p>
                      </a:txBody>
                      <a:tcPr/>
                    </a:tc>
                    <a:tc>
                      <a:txBody>
                        <a:bodyPr/>
                        <a:lstStyle/>
                        <a:p>
                          <a:r>
                            <a:rPr lang="en-US" sz="2400" dirty="0"/>
                            <a:t>34</a:t>
                          </a:r>
                        </a:p>
                      </a:txBody>
                      <a:tcPr/>
                    </a:tc>
                    <a:tc>
                      <a:txBody>
                        <a:bodyPr/>
                        <a:lstStyle/>
                        <a:p>
                          <a:r>
                            <a:rPr lang="en-US" sz="2400" dirty="0"/>
                            <a:t>36</a:t>
                          </a:r>
                        </a:p>
                      </a:txBody>
                      <a:tcPr/>
                    </a:tc>
                    <a:tc>
                      <a:txBody>
                        <a:bodyPr/>
                        <a:lstStyle/>
                        <a:p>
                          <a:r>
                            <a:rPr lang="en-US" sz="2400" dirty="0"/>
                            <a:t>41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8364678"/>
                      </a:ext>
                    </a:extLst>
                  </a:tr>
                  <a:tr h="370840">
                    <a:tc>
                      <a:txBody>
                        <a:bodyPr/>
                        <a:lstStyle/>
                        <a:p>
                          <a:r>
                            <a:rPr lang="en-US" sz="2400" dirty="0"/>
                            <a:t>   Monocytes %</a:t>
                          </a:r>
                        </a:p>
                      </a:txBody>
                      <a:tcPr>
                        <a:lnL w="12700" cap="flat" cmpd="sng" algn="ctr">
                          <a:solidFill>
                            <a:schemeClr val="tx1"/>
                          </a:solidFill>
                          <a:prstDash val="solid"/>
                          <a:round/>
                          <a:headEnd type="none" w="med" len="med"/>
                          <a:tailEnd type="none" w="med" len="med"/>
                        </a:lnL>
                      </a:tcPr>
                    </a:tc>
                    <a:tc>
                      <a:txBody>
                        <a:bodyPr/>
                        <a:lstStyle/>
                        <a:p>
                          <a:r>
                            <a:rPr lang="en-US" sz="2400" dirty="0"/>
                            <a:t>6</a:t>
                          </a:r>
                        </a:p>
                      </a:txBody>
                      <a:tcPr/>
                    </a:tc>
                    <a:tc>
                      <a:txBody>
                        <a:bodyPr/>
                        <a:lstStyle/>
                        <a:p>
                          <a:r>
                            <a:rPr lang="en-US" sz="2400" dirty="0"/>
                            <a:t>10</a:t>
                          </a:r>
                        </a:p>
                      </a:txBody>
                      <a:tcPr/>
                    </a:tc>
                    <a:tc>
                      <a:txBody>
                        <a:bodyPr/>
                        <a:lstStyle/>
                        <a:p>
                          <a:r>
                            <a:rPr lang="en-US" sz="2400" dirty="0"/>
                            <a:t>17</a:t>
                          </a:r>
                        </a:p>
                      </a:txBody>
                      <a:tcPr/>
                    </a:tc>
                    <a:tc>
                      <a:txBody>
                        <a:bodyPr/>
                        <a:lstStyle/>
                        <a:p>
                          <a:r>
                            <a:rPr lang="en-US" sz="2400" dirty="0"/>
                            <a:t>4</a:t>
                          </a:r>
                        </a:p>
                      </a:txBody>
                      <a:tcPr/>
                    </a:tc>
                    <a:tc>
                      <a:txBody>
                        <a:bodyPr/>
                        <a:lstStyle/>
                        <a:p>
                          <a:r>
                            <a:rPr lang="en-US" sz="2400" dirty="0"/>
                            <a:t>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0421723"/>
                      </a:ext>
                    </a:extLst>
                  </a:tr>
                  <a:tr h="370840">
                    <a:tc>
                      <a:txBody>
                        <a:bodyPr/>
                        <a:lstStyle/>
                        <a:p>
                          <a:r>
                            <a:rPr lang="en-US" sz="2400" dirty="0"/>
                            <a:t>   Eosinophils %</a:t>
                          </a:r>
                        </a:p>
                      </a:txBody>
                      <a:tcPr>
                        <a:lnL w="12700" cap="flat" cmpd="sng" algn="ctr">
                          <a:solidFill>
                            <a:schemeClr val="tx1"/>
                          </a:solidFill>
                          <a:prstDash val="solid"/>
                          <a:round/>
                          <a:headEnd type="none" w="med" len="med"/>
                          <a:tailEnd type="none" w="med" len="med"/>
                        </a:lnL>
                      </a:tcPr>
                    </a:tc>
                    <a:tc>
                      <a:txBody>
                        <a:bodyPr/>
                        <a:lstStyle/>
                        <a:p>
                          <a:r>
                            <a:rPr lang="en-US" sz="2400" dirty="0"/>
                            <a:t>1</a:t>
                          </a:r>
                        </a:p>
                      </a:txBody>
                      <a:tcPr/>
                    </a:tc>
                    <a:tc>
                      <a:txBody>
                        <a:bodyPr/>
                        <a:lstStyle/>
                        <a:p>
                          <a:r>
                            <a:rPr lang="en-US" sz="2400" dirty="0"/>
                            <a:t>4</a:t>
                          </a:r>
                        </a:p>
                      </a:txBody>
                      <a:tcPr/>
                    </a:tc>
                    <a:tc>
                      <a:txBody>
                        <a:bodyPr/>
                        <a:lstStyle/>
                        <a:p>
                          <a:r>
                            <a:rPr lang="en-US" sz="2400" dirty="0"/>
                            <a:t>3</a:t>
                          </a:r>
                        </a:p>
                      </a:txBody>
                      <a:tcPr/>
                    </a:tc>
                    <a:tc>
                      <a:txBody>
                        <a:bodyPr/>
                        <a:lstStyle/>
                        <a:p>
                          <a:r>
                            <a:rPr lang="en-US" sz="2400" dirty="0"/>
                            <a:t>10</a:t>
                          </a:r>
                        </a:p>
                      </a:txBody>
                      <a:tcPr/>
                    </a:tc>
                    <a:tc>
                      <a:txBody>
                        <a:bodyPr/>
                        <a:lstStyle/>
                        <a:p>
                          <a:r>
                            <a:rPr lang="en-US" sz="2400" dirty="0"/>
                            <a:t>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99206665"/>
                      </a:ext>
                    </a:extLst>
                  </a:tr>
                  <a:tr h="370840">
                    <a:tc>
                      <a:txBody>
                        <a:bodyPr/>
                        <a:lstStyle/>
                        <a:p>
                          <a:r>
                            <a:rPr lang="en-US" sz="2400" dirty="0"/>
                            <a:t>   Basophils %</a:t>
                          </a:r>
                        </a:p>
                      </a:txBody>
                      <a:tcPr>
                        <a:lnL w="12700" cap="flat" cmpd="sng" algn="ctr">
                          <a:solidFill>
                            <a:schemeClr val="tx1"/>
                          </a:solidFill>
                          <a:prstDash val="solid"/>
                          <a:round/>
                          <a:headEnd type="none" w="med" len="med"/>
                          <a:tailEnd type="none" w="med" len="med"/>
                        </a:lnL>
                      </a:tcPr>
                    </a:tc>
                    <a:tc>
                      <a:txBody>
                        <a:bodyPr/>
                        <a:lstStyle/>
                        <a:p>
                          <a:r>
                            <a:rPr lang="en-US" sz="2400" dirty="0"/>
                            <a:t>1</a:t>
                          </a:r>
                        </a:p>
                      </a:txBody>
                      <a:tcPr/>
                    </a:tc>
                    <a:tc>
                      <a:txBody>
                        <a:bodyPr/>
                        <a:lstStyle/>
                        <a:p>
                          <a:r>
                            <a:rPr lang="en-US" sz="2400" dirty="0"/>
                            <a:t>4</a:t>
                          </a:r>
                        </a:p>
                      </a:txBody>
                      <a:tcPr/>
                    </a:tc>
                    <a:tc>
                      <a:txBody>
                        <a:bodyPr/>
                        <a:lstStyle/>
                        <a:p>
                          <a:r>
                            <a:rPr lang="en-US" sz="2400" dirty="0"/>
                            <a:t>7</a:t>
                          </a:r>
                        </a:p>
                      </a:txBody>
                      <a:tcPr/>
                    </a:tc>
                    <a:tc>
                      <a:txBody>
                        <a:bodyPr/>
                        <a:lstStyle/>
                        <a:p>
                          <a:r>
                            <a:rPr lang="en-US" sz="2400" dirty="0"/>
                            <a:t>-</a:t>
                          </a:r>
                        </a:p>
                      </a:txBody>
                      <a:tcPr/>
                    </a:tc>
                    <a:tc>
                      <a:txBody>
                        <a:bodyPr/>
                        <a:lstStyle/>
                        <a:p>
                          <a:r>
                            <a:rPr lang="en-US" sz="2400"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0120222"/>
                      </a:ext>
                    </a:extLst>
                  </a:tr>
                  <a:tr h="370840">
                    <a:tc>
                      <a:txBody>
                        <a:bodyPr/>
                        <a:lstStyle/>
                        <a:p>
                          <a:r>
                            <a:rPr lang="en-US" sz="2400" dirty="0"/>
                            <a:t>ANC</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dirty="0"/>
                            <a:t>1.13</a:t>
                          </a:r>
                        </a:p>
                      </a:txBody>
                      <a:tcPr>
                        <a:lnB w="12700" cap="flat" cmpd="sng" algn="ctr">
                          <a:solidFill>
                            <a:schemeClr val="tx1"/>
                          </a:solidFill>
                          <a:prstDash val="solid"/>
                          <a:round/>
                          <a:headEnd type="none" w="med" len="med"/>
                          <a:tailEnd type="none" w="med" len="med"/>
                        </a:lnB>
                      </a:tcPr>
                    </a:tc>
                    <a:tc>
                      <a:txBody>
                        <a:bodyPr/>
                        <a:lstStyle/>
                        <a:p>
                          <a:r>
                            <a:rPr lang="en-US" sz="2400" dirty="0"/>
                            <a:t>0.68</a:t>
                          </a:r>
                        </a:p>
                      </a:txBody>
                      <a:tcPr>
                        <a:lnB w="12700" cap="flat" cmpd="sng" algn="ctr">
                          <a:solidFill>
                            <a:schemeClr val="tx1"/>
                          </a:solidFill>
                          <a:prstDash val="solid"/>
                          <a:round/>
                          <a:headEnd type="none" w="med" len="med"/>
                          <a:tailEnd type="none" w="med" len="med"/>
                        </a:lnB>
                      </a:tcPr>
                    </a:tc>
                    <a:tc>
                      <a:txBody>
                        <a:bodyPr/>
                        <a:lstStyle/>
                        <a:p>
                          <a:r>
                            <a:rPr lang="en-US" sz="2400" dirty="0"/>
                            <a:t>0.53</a:t>
                          </a:r>
                        </a:p>
                      </a:txBody>
                      <a:tcPr>
                        <a:lnB w="12700" cap="flat" cmpd="sng" algn="ctr">
                          <a:solidFill>
                            <a:schemeClr val="tx1"/>
                          </a:solidFill>
                          <a:prstDash val="solid"/>
                          <a:round/>
                          <a:headEnd type="none" w="med" len="med"/>
                          <a:tailEnd type="none" w="med" len="med"/>
                        </a:lnB>
                      </a:tcPr>
                    </a:tc>
                    <a:tc>
                      <a:txBody>
                        <a:bodyPr/>
                        <a:lstStyle/>
                        <a:p>
                          <a:r>
                            <a:rPr lang="en-US" sz="2400" dirty="0"/>
                            <a:t>0.88</a:t>
                          </a:r>
                        </a:p>
                      </a:txBody>
                      <a:tcPr>
                        <a:lnB w="12700" cap="flat" cmpd="sng" algn="ctr">
                          <a:solidFill>
                            <a:schemeClr val="tx1"/>
                          </a:solidFill>
                          <a:prstDash val="solid"/>
                          <a:round/>
                          <a:headEnd type="none" w="med" len="med"/>
                          <a:tailEnd type="none" w="med" len="med"/>
                        </a:lnB>
                      </a:tcPr>
                    </a:tc>
                    <a:tc>
                      <a:txBody>
                        <a:bodyPr/>
                        <a:lstStyle/>
                        <a:p>
                          <a:r>
                            <a:rPr lang="en-US" sz="2400" dirty="0"/>
                            <a:t>4.77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8953542"/>
                      </a:ext>
                    </a:extLst>
                  </a:tr>
                </a:tbl>
              </a:graphicData>
            </a:graphic>
          </p:graphicFrame>
        </mc:Choice>
        <mc:Fallback>
          <p:graphicFrame>
            <p:nvGraphicFramePr>
              <p:cNvPr id="17" name="Table 16">
                <a:extLst>
                  <a:ext uri="{FF2B5EF4-FFF2-40B4-BE49-F238E27FC236}">
                    <a16:creationId xmlns:a16="http://schemas.microsoft.com/office/drawing/2014/main" id="{F5C26E66-5E1A-F5B9-5779-3688E2260951}"/>
                  </a:ext>
                </a:extLst>
              </p:cNvPr>
              <p:cNvGraphicFramePr>
                <a:graphicFrameLocks noGrp="1"/>
              </p:cNvGraphicFramePr>
              <p:nvPr>
                <p:extLst>
                  <p:ext uri="{D42A27DB-BD31-4B8C-83A1-F6EECF244321}">
                    <p14:modId xmlns:p14="http://schemas.microsoft.com/office/powerpoint/2010/main" val="3061369352"/>
                  </p:ext>
                </p:extLst>
              </p:nvPr>
            </p:nvGraphicFramePr>
            <p:xfrm>
              <a:off x="13716000" y="25648181"/>
              <a:ext cx="12801601" cy="4114800"/>
            </p:xfrm>
            <a:graphic>
              <a:graphicData uri="http://schemas.openxmlformats.org/drawingml/2006/table">
                <a:tbl>
                  <a:tblPr firstRow="1" bandRow="1">
                    <a:tableStyleId>{93296810-A885-4BE3-A3E7-6D5BEEA58F35}</a:tableStyleId>
                  </a:tblPr>
                  <a:tblGrid>
                    <a:gridCol w="3036276">
                      <a:extLst>
                        <a:ext uri="{9D8B030D-6E8A-4147-A177-3AD203B41FA5}">
                          <a16:colId xmlns:a16="http://schemas.microsoft.com/office/drawing/2014/main" val="900872495"/>
                        </a:ext>
                      </a:extLst>
                    </a:gridCol>
                    <a:gridCol w="1953065">
                      <a:extLst>
                        <a:ext uri="{9D8B030D-6E8A-4147-A177-3AD203B41FA5}">
                          <a16:colId xmlns:a16="http://schemas.microsoft.com/office/drawing/2014/main" val="2005481712"/>
                        </a:ext>
                      </a:extLst>
                    </a:gridCol>
                    <a:gridCol w="1953065">
                      <a:extLst>
                        <a:ext uri="{9D8B030D-6E8A-4147-A177-3AD203B41FA5}">
                          <a16:colId xmlns:a16="http://schemas.microsoft.com/office/drawing/2014/main" val="3168704262"/>
                        </a:ext>
                      </a:extLst>
                    </a:gridCol>
                    <a:gridCol w="1953065">
                      <a:extLst>
                        <a:ext uri="{9D8B030D-6E8A-4147-A177-3AD203B41FA5}">
                          <a16:colId xmlns:a16="http://schemas.microsoft.com/office/drawing/2014/main" val="393328742"/>
                        </a:ext>
                      </a:extLst>
                    </a:gridCol>
                    <a:gridCol w="1953065">
                      <a:extLst>
                        <a:ext uri="{9D8B030D-6E8A-4147-A177-3AD203B41FA5}">
                          <a16:colId xmlns:a16="http://schemas.microsoft.com/office/drawing/2014/main" val="2082009963"/>
                        </a:ext>
                      </a:extLst>
                    </a:gridCol>
                    <a:gridCol w="1953065">
                      <a:extLst>
                        <a:ext uri="{9D8B030D-6E8A-4147-A177-3AD203B41FA5}">
                          <a16:colId xmlns:a16="http://schemas.microsoft.com/office/drawing/2014/main" val="1762151234"/>
                        </a:ext>
                      </a:extLst>
                    </a:gridCol>
                  </a:tblGrid>
                  <a:tr h="457200">
                    <a:tc>
                      <a:txBody>
                        <a:bodyPr/>
                        <a:lstStyle/>
                        <a:p>
                          <a:endParaRPr lang="en-US"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dirty="0"/>
                            <a:t>Day 1</a:t>
                          </a:r>
                        </a:p>
                      </a:txBody>
                      <a:tcPr>
                        <a:lnT w="12700" cap="flat" cmpd="sng" algn="ctr">
                          <a:solidFill>
                            <a:schemeClr val="tx1"/>
                          </a:solidFill>
                          <a:prstDash val="solid"/>
                          <a:round/>
                          <a:headEnd type="none" w="med" len="med"/>
                          <a:tailEnd type="none" w="med" len="med"/>
                        </a:lnT>
                      </a:tcPr>
                    </a:tc>
                    <a:tc>
                      <a:txBody>
                        <a:bodyPr/>
                        <a:lstStyle/>
                        <a:p>
                          <a:r>
                            <a:rPr lang="en-US" sz="2400" dirty="0"/>
                            <a:t>Day2</a:t>
                          </a:r>
                        </a:p>
                      </a:txBody>
                      <a:tcPr>
                        <a:lnT w="12700" cap="flat" cmpd="sng" algn="ctr">
                          <a:solidFill>
                            <a:schemeClr val="tx1"/>
                          </a:solidFill>
                          <a:prstDash val="solid"/>
                          <a:round/>
                          <a:headEnd type="none" w="med" len="med"/>
                          <a:tailEnd type="none" w="med" len="med"/>
                        </a:lnT>
                      </a:tcPr>
                    </a:tc>
                    <a:tc>
                      <a:txBody>
                        <a:bodyPr/>
                        <a:lstStyle/>
                        <a:p>
                          <a:r>
                            <a:rPr lang="en-US" sz="2400" dirty="0"/>
                            <a:t>Day 3</a:t>
                          </a:r>
                        </a:p>
                      </a:txBody>
                      <a:tcPr>
                        <a:lnT w="12700" cap="flat" cmpd="sng" algn="ctr">
                          <a:solidFill>
                            <a:schemeClr val="tx1"/>
                          </a:solidFill>
                          <a:prstDash val="solid"/>
                          <a:round/>
                          <a:headEnd type="none" w="med" len="med"/>
                          <a:tailEnd type="none" w="med" len="med"/>
                        </a:lnT>
                      </a:tcPr>
                    </a:tc>
                    <a:tc>
                      <a:txBody>
                        <a:bodyPr/>
                        <a:lstStyle/>
                        <a:p>
                          <a:r>
                            <a:rPr lang="en-US" sz="2400" dirty="0"/>
                            <a:t>Day 5</a:t>
                          </a:r>
                        </a:p>
                      </a:txBody>
                      <a:tcPr>
                        <a:lnT w="12700" cap="flat" cmpd="sng" algn="ctr">
                          <a:solidFill>
                            <a:schemeClr val="tx1"/>
                          </a:solidFill>
                          <a:prstDash val="solid"/>
                          <a:round/>
                          <a:headEnd type="none" w="med" len="med"/>
                          <a:tailEnd type="none" w="med" len="med"/>
                        </a:lnT>
                      </a:tcPr>
                    </a:tc>
                    <a:tc>
                      <a:txBody>
                        <a:bodyPr/>
                        <a:lstStyle/>
                        <a:p>
                          <a:r>
                            <a:rPr lang="en-US" sz="2400" dirty="0"/>
                            <a:t>Day 7</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8352466"/>
                      </a:ext>
                    </a:extLst>
                  </a:tr>
                  <a:tr h="457200">
                    <a:tc>
                      <a:txBody>
                        <a:bodyPr/>
                        <a:lstStyle/>
                        <a:p>
                          <a:endParaRPr lang="en-US"/>
                        </a:p>
                      </a:txBody>
                      <a:tcPr>
                        <a:lnL w="12700" cap="flat" cmpd="sng" algn="ctr">
                          <a:solidFill>
                            <a:schemeClr val="tx1"/>
                          </a:solidFill>
                          <a:prstDash val="solid"/>
                          <a:round/>
                          <a:headEnd type="none" w="med" len="med"/>
                          <a:tailEnd type="none" w="med" len="med"/>
                        </a:lnL>
                        <a:blipFill>
                          <a:blip r:embed="rId8"/>
                          <a:stretch>
                            <a:fillRect l="-402" t="-109333" r="-322691" b="-732000"/>
                          </a:stretch>
                        </a:blipFill>
                      </a:tcPr>
                    </a:tc>
                    <a:tc>
                      <a:txBody>
                        <a:bodyPr/>
                        <a:lstStyle/>
                        <a:p>
                          <a:r>
                            <a:rPr lang="en-US" sz="2400" dirty="0"/>
                            <a:t>2.3</a:t>
                          </a:r>
                        </a:p>
                      </a:txBody>
                      <a:tcPr/>
                    </a:tc>
                    <a:tc>
                      <a:txBody>
                        <a:bodyPr/>
                        <a:lstStyle/>
                        <a:p>
                          <a:r>
                            <a:rPr lang="en-US" sz="2400" dirty="0"/>
                            <a:t>1.9</a:t>
                          </a:r>
                        </a:p>
                      </a:txBody>
                      <a:tcPr/>
                    </a:tc>
                    <a:tc>
                      <a:txBody>
                        <a:bodyPr/>
                        <a:lstStyle/>
                        <a:p>
                          <a:r>
                            <a:rPr lang="en-US" sz="2400" dirty="0"/>
                            <a:t>2.4</a:t>
                          </a:r>
                        </a:p>
                      </a:txBody>
                      <a:tcPr/>
                    </a:tc>
                    <a:tc>
                      <a:txBody>
                        <a:bodyPr/>
                        <a:lstStyle/>
                        <a:p>
                          <a:r>
                            <a:rPr lang="en-US" sz="2400" dirty="0"/>
                            <a:t>4.2</a:t>
                          </a:r>
                        </a:p>
                      </a:txBody>
                      <a:tcPr/>
                    </a:tc>
                    <a:tc>
                      <a:txBody>
                        <a:bodyPr/>
                        <a:lstStyle/>
                        <a:p>
                          <a:r>
                            <a:rPr lang="en-US" sz="2400" dirty="0"/>
                            <a:t>9.0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0684675"/>
                      </a:ext>
                    </a:extLst>
                  </a:tr>
                  <a:tr h="457200">
                    <a:tc>
                      <a:txBody>
                        <a:bodyPr/>
                        <a:lstStyle/>
                        <a:p>
                          <a:r>
                            <a:rPr lang="en-US" sz="2400" dirty="0"/>
                            <a:t>   Neutrophils %</a:t>
                          </a:r>
                        </a:p>
                      </a:txBody>
                      <a:tcPr>
                        <a:lnL w="12700" cap="flat" cmpd="sng" algn="ctr">
                          <a:solidFill>
                            <a:schemeClr val="tx1"/>
                          </a:solidFill>
                          <a:prstDash val="solid"/>
                          <a:round/>
                          <a:headEnd type="none" w="med" len="med"/>
                          <a:tailEnd type="none" w="med" len="med"/>
                        </a:lnL>
                      </a:tcPr>
                    </a:tc>
                    <a:tc>
                      <a:txBody>
                        <a:bodyPr/>
                        <a:lstStyle/>
                        <a:p>
                          <a:r>
                            <a:rPr lang="en-US" sz="2400" dirty="0"/>
                            <a:t>49</a:t>
                          </a:r>
                        </a:p>
                      </a:txBody>
                      <a:tcPr/>
                    </a:tc>
                    <a:tc>
                      <a:txBody>
                        <a:bodyPr/>
                        <a:lstStyle/>
                        <a:p>
                          <a:r>
                            <a:rPr lang="en-US" sz="2400" dirty="0"/>
                            <a:t>36</a:t>
                          </a:r>
                        </a:p>
                      </a:txBody>
                      <a:tcPr/>
                    </a:tc>
                    <a:tc>
                      <a:txBody>
                        <a:bodyPr/>
                        <a:lstStyle/>
                        <a:p>
                          <a:r>
                            <a:rPr lang="en-US" sz="2400" dirty="0"/>
                            <a:t>22</a:t>
                          </a:r>
                        </a:p>
                      </a:txBody>
                      <a:tcPr/>
                    </a:tc>
                    <a:tc>
                      <a:txBody>
                        <a:bodyPr/>
                        <a:lstStyle/>
                        <a:p>
                          <a:r>
                            <a:rPr lang="en-US" sz="2400" dirty="0"/>
                            <a:t>21</a:t>
                          </a:r>
                        </a:p>
                      </a:txBody>
                      <a:tcPr/>
                    </a:tc>
                    <a:tc>
                      <a:txBody>
                        <a:bodyPr/>
                        <a:lstStyle/>
                        <a:p>
                          <a:r>
                            <a:rPr lang="en-US" sz="2400" dirty="0"/>
                            <a:t>53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24025361"/>
                      </a:ext>
                    </a:extLst>
                  </a:tr>
                  <a:tr h="457200">
                    <a:tc>
                      <a:txBody>
                        <a:bodyPr/>
                        <a:lstStyle/>
                        <a:p>
                          <a:r>
                            <a:rPr lang="en-US" sz="2400" dirty="0"/>
                            <a:t>   Bands%</a:t>
                          </a:r>
                        </a:p>
                      </a:txBody>
                      <a:tcPr>
                        <a:lnL w="12700" cap="flat" cmpd="sng" algn="ctr">
                          <a:solidFill>
                            <a:schemeClr val="tx1"/>
                          </a:solidFill>
                          <a:prstDash val="solid"/>
                          <a:round/>
                          <a:headEnd type="none" w="med" len="med"/>
                          <a:tailEnd type="none" w="med" len="med"/>
                        </a:lnL>
                      </a:tcPr>
                    </a:tc>
                    <a:tc>
                      <a:txBody>
                        <a:bodyPr/>
                        <a:lstStyle/>
                        <a:p>
                          <a:r>
                            <a:rPr lang="en-US" sz="2400" dirty="0"/>
                            <a:t>16</a:t>
                          </a:r>
                        </a:p>
                      </a:txBody>
                      <a:tcPr/>
                    </a:tc>
                    <a:tc>
                      <a:txBody>
                        <a:bodyPr/>
                        <a:lstStyle/>
                        <a:p>
                          <a:r>
                            <a:rPr lang="en-US" sz="2400" dirty="0"/>
                            <a:t>25</a:t>
                          </a:r>
                        </a:p>
                      </a:txBody>
                      <a:tcPr/>
                    </a:tc>
                    <a:tc>
                      <a:txBody>
                        <a:bodyPr/>
                        <a:lstStyle/>
                        <a:p>
                          <a:r>
                            <a:rPr lang="en-US" sz="2400" dirty="0"/>
                            <a:t>10</a:t>
                          </a:r>
                        </a:p>
                      </a:txBody>
                      <a:tcPr/>
                    </a:tc>
                    <a:tc>
                      <a:txBody>
                        <a:bodyPr/>
                        <a:lstStyle/>
                        <a:p>
                          <a:r>
                            <a:rPr lang="en-US" sz="2400" dirty="0"/>
                            <a:t>8</a:t>
                          </a:r>
                        </a:p>
                      </a:txBody>
                      <a:tcPr/>
                    </a:tc>
                    <a:tc>
                      <a:txBody>
                        <a:bodyPr/>
                        <a:lstStyle/>
                        <a:p>
                          <a:r>
                            <a:rPr lang="en-US" sz="2400"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5816077"/>
                      </a:ext>
                    </a:extLst>
                  </a:tr>
                  <a:tr h="457200">
                    <a:tc>
                      <a:txBody>
                        <a:bodyPr/>
                        <a:lstStyle/>
                        <a:p>
                          <a:r>
                            <a:rPr lang="en-US" sz="2400" dirty="0"/>
                            <a:t>   Lymphocytes %</a:t>
                          </a:r>
                        </a:p>
                      </a:txBody>
                      <a:tcPr>
                        <a:lnL w="12700" cap="flat" cmpd="sng" algn="ctr">
                          <a:solidFill>
                            <a:schemeClr val="tx1"/>
                          </a:solidFill>
                          <a:prstDash val="solid"/>
                          <a:round/>
                          <a:headEnd type="none" w="med" len="med"/>
                          <a:tailEnd type="none" w="med" len="med"/>
                        </a:lnL>
                      </a:tcPr>
                    </a:tc>
                    <a:tc>
                      <a:txBody>
                        <a:bodyPr/>
                        <a:lstStyle/>
                        <a:p>
                          <a:r>
                            <a:rPr lang="en-US" sz="2400" dirty="0"/>
                            <a:t>23</a:t>
                          </a:r>
                        </a:p>
                      </a:txBody>
                      <a:tcPr/>
                    </a:tc>
                    <a:tc>
                      <a:txBody>
                        <a:bodyPr/>
                        <a:lstStyle/>
                        <a:p>
                          <a:r>
                            <a:rPr lang="en-US" sz="2400" dirty="0"/>
                            <a:t>19</a:t>
                          </a:r>
                        </a:p>
                      </a:txBody>
                      <a:tcPr/>
                    </a:tc>
                    <a:tc>
                      <a:txBody>
                        <a:bodyPr/>
                        <a:lstStyle/>
                        <a:p>
                          <a:r>
                            <a:rPr lang="en-US" sz="2400" dirty="0"/>
                            <a:t>34</a:t>
                          </a:r>
                        </a:p>
                      </a:txBody>
                      <a:tcPr/>
                    </a:tc>
                    <a:tc>
                      <a:txBody>
                        <a:bodyPr/>
                        <a:lstStyle/>
                        <a:p>
                          <a:r>
                            <a:rPr lang="en-US" sz="2400" dirty="0"/>
                            <a:t>36</a:t>
                          </a:r>
                        </a:p>
                      </a:txBody>
                      <a:tcPr/>
                    </a:tc>
                    <a:tc>
                      <a:txBody>
                        <a:bodyPr/>
                        <a:lstStyle/>
                        <a:p>
                          <a:r>
                            <a:rPr lang="en-US" sz="2400" dirty="0"/>
                            <a:t>41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8364678"/>
                      </a:ext>
                    </a:extLst>
                  </a:tr>
                  <a:tr h="457200">
                    <a:tc>
                      <a:txBody>
                        <a:bodyPr/>
                        <a:lstStyle/>
                        <a:p>
                          <a:r>
                            <a:rPr lang="en-US" sz="2400" dirty="0"/>
                            <a:t>   Monocytes %</a:t>
                          </a:r>
                        </a:p>
                      </a:txBody>
                      <a:tcPr>
                        <a:lnL w="12700" cap="flat" cmpd="sng" algn="ctr">
                          <a:solidFill>
                            <a:schemeClr val="tx1"/>
                          </a:solidFill>
                          <a:prstDash val="solid"/>
                          <a:round/>
                          <a:headEnd type="none" w="med" len="med"/>
                          <a:tailEnd type="none" w="med" len="med"/>
                        </a:lnL>
                      </a:tcPr>
                    </a:tc>
                    <a:tc>
                      <a:txBody>
                        <a:bodyPr/>
                        <a:lstStyle/>
                        <a:p>
                          <a:r>
                            <a:rPr lang="en-US" sz="2400" dirty="0"/>
                            <a:t>6</a:t>
                          </a:r>
                        </a:p>
                      </a:txBody>
                      <a:tcPr/>
                    </a:tc>
                    <a:tc>
                      <a:txBody>
                        <a:bodyPr/>
                        <a:lstStyle/>
                        <a:p>
                          <a:r>
                            <a:rPr lang="en-US" sz="2400" dirty="0"/>
                            <a:t>10</a:t>
                          </a:r>
                        </a:p>
                      </a:txBody>
                      <a:tcPr/>
                    </a:tc>
                    <a:tc>
                      <a:txBody>
                        <a:bodyPr/>
                        <a:lstStyle/>
                        <a:p>
                          <a:r>
                            <a:rPr lang="en-US" sz="2400" dirty="0"/>
                            <a:t>17</a:t>
                          </a:r>
                        </a:p>
                      </a:txBody>
                      <a:tcPr/>
                    </a:tc>
                    <a:tc>
                      <a:txBody>
                        <a:bodyPr/>
                        <a:lstStyle/>
                        <a:p>
                          <a:r>
                            <a:rPr lang="en-US" sz="2400" dirty="0"/>
                            <a:t>4</a:t>
                          </a:r>
                        </a:p>
                      </a:txBody>
                      <a:tcPr/>
                    </a:tc>
                    <a:tc>
                      <a:txBody>
                        <a:bodyPr/>
                        <a:lstStyle/>
                        <a:p>
                          <a:r>
                            <a:rPr lang="en-US" sz="2400" dirty="0"/>
                            <a:t>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0421723"/>
                      </a:ext>
                    </a:extLst>
                  </a:tr>
                  <a:tr h="457200">
                    <a:tc>
                      <a:txBody>
                        <a:bodyPr/>
                        <a:lstStyle/>
                        <a:p>
                          <a:r>
                            <a:rPr lang="en-US" sz="2400" dirty="0"/>
                            <a:t>   Eosinophils %</a:t>
                          </a:r>
                        </a:p>
                      </a:txBody>
                      <a:tcPr>
                        <a:lnL w="12700" cap="flat" cmpd="sng" algn="ctr">
                          <a:solidFill>
                            <a:schemeClr val="tx1"/>
                          </a:solidFill>
                          <a:prstDash val="solid"/>
                          <a:round/>
                          <a:headEnd type="none" w="med" len="med"/>
                          <a:tailEnd type="none" w="med" len="med"/>
                        </a:lnL>
                      </a:tcPr>
                    </a:tc>
                    <a:tc>
                      <a:txBody>
                        <a:bodyPr/>
                        <a:lstStyle/>
                        <a:p>
                          <a:r>
                            <a:rPr lang="en-US" sz="2400" dirty="0"/>
                            <a:t>1</a:t>
                          </a:r>
                        </a:p>
                      </a:txBody>
                      <a:tcPr/>
                    </a:tc>
                    <a:tc>
                      <a:txBody>
                        <a:bodyPr/>
                        <a:lstStyle/>
                        <a:p>
                          <a:r>
                            <a:rPr lang="en-US" sz="2400" dirty="0"/>
                            <a:t>4</a:t>
                          </a:r>
                        </a:p>
                      </a:txBody>
                      <a:tcPr/>
                    </a:tc>
                    <a:tc>
                      <a:txBody>
                        <a:bodyPr/>
                        <a:lstStyle/>
                        <a:p>
                          <a:r>
                            <a:rPr lang="en-US" sz="2400" dirty="0"/>
                            <a:t>3</a:t>
                          </a:r>
                        </a:p>
                      </a:txBody>
                      <a:tcPr/>
                    </a:tc>
                    <a:tc>
                      <a:txBody>
                        <a:bodyPr/>
                        <a:lstStyle/>
                        <a:p>
                          <a:r>
                            <a:rPr lang="en-US" sz="2400" dirty="0"/>
                            <a:t>10</a:t>
                          </a:r>
                        </a:p>
                      </a:txBody>
                      <a:tcPr/>
                    </a:tc>
                    <a:tc>
                      <a:txBody>
                        <a:bodyPr/>
                        <a:lstStyle/>
                        <a:p>
                          <a:r>
                            <a:rPr lang="en-US" sz="2400" dirty="0"/>
                            <a:t>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99206665"/>
                      </a:ext>
                    </a:extLst>
                  </a:tr>
                  <a:tr h="457200">
                    <a:tc>
                      <a:txBody>
                        <a:bodyPr/>
                        <a:lstStyle/>
                        <a:p>
                          <a:r>
                            <a:rPr lang="en-US" sz="2400" dirty="0"/>
                            <a:t>   Basophils %</a:t>
                          </a:r>
                        </a:p>
                      </a:txBody>
                      <a:tcPr>
                        <a:lnL w="12700" cap="flat" cmpd="sng" algn="ctr">
                          <a:solidFill>
                            <a:schemeClr val="tx1"/>
                          </a:solidFill>
                          <a:prstDash val="solid"/>
                          <a:round/>
                          <a:headEnd type="none" w="med" len="med"/>
                          <a:tailEnd type="none" w="med" len="med"/>
                        </a:lnL>
                      </a:tcPr>
                    </a:tc>
                    <a:tc>
                      <a:txBody>
                        <a:bodyPr/>
                        <a:lstStyle/>
                        <a:p>
                          <a:r>
                            <a:rPr lang="en-US" sz="2400" dirty="0"/>
                            <a:t>1</a:t>
                          </a:r>
                        </a:p>
                      </a:txBody>
                      <a:tcPr/>
                    </a:tc>
                    <a:tc>
                      <a:txBody>
                        <a:bodyPr/>
                        <a:lstStyle/>
                        <a:p>
                          <a:r>
                            <a:rPr lang="en-US" sz="2400" dirty="0"/>
                            <a:t>4</a:t>
                          </a:r>
                        </a:p>
                      </a:txBody>
                      <a:tcPr/>
                    </a:tc>
                    <a:tc>
                      <a:txBody>
                        <a:bodyPr/>
                        <a:lstStyle/>
                        <a:p>
                          <a:r>
                            <a:rPr lang="en-US" sz="2400" dirty="0"/>
                            <a:t>7</a:t>
                          </a:r>
                        </a:p>
                      </a:txBody>
                      <a:tcPr/>
                    </a:tc>
                    <a:tc>
                      <a:txBody>
                        <a:bodyPr/>
                        <a:lstStyle/>
                        <a:p>
                          <a:r>
                            <a:rPr lang="en-US" sz="2400" dirty="0"/>
                            <a:t>-</a:t>
                          </a:r>
                        </a:p>
                      </a:txBody>
                      <a:tcPr/>
                    </a:tc>
                    <a:tc>
                      <a:txBody>
                        <a:bodyPr/>
                        <a:lstStyle/>
                        <a:p>
                          <a:r>
                            <a:rPr lang="en-US" sz="2400"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0120222"/>
                      </a:ext>
                    </a:extLst>
                  </a:tr>
                  <a:tr h="457200">
                    <a:tc>
                      <a:txBody>
                        <a:bodyPr/>
                        <a:lstStyle/>
                        <a:p>
                          <a:r>
                            <a:rPr lang="en-US" sz="2400" dirty="0"/>
                            <a:t>ANC</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dirty="0"/>
                            <a:t>1.13</a:t>
                          </a:r>
                        </a:p>
                      </a:txBody>
                      <a:tcPr>
                        <a:lnB w="12700" cap="flat" cmpd="sng" algn="ctr">
                          <a:solidFill>
                            <a:schemeClr val="tx1"/>
                          </a:solidFill>
                          <a:prstDash val="solid"/>
                          <a:round/>
                          <a:headEnd type="none" w="med" len="med"/>
                          <a:tailEnd type="none" w="med" len="med"/>
                        </a:lnB>
                      </a:tcPr>
                    </a:tc>
                    <a:tc>
                      <a:txBody>
                        <a:bodyPr/>
                        <a:lstStyle/>
                        <a:p>
                          <a:r>
                            <a:rPr lang="en-US" sz="2400" dirty="0"/>
                            <a:t>0.68</a:t>
                          </a:r>
                        </a:p>
                      </a:txBody>
                      <a:tcPr>
                        <a:lnB w="12700" cap="flat" cmpd="sng" algn="ctr">
                          <a:solidFill>
                            <a:schemeClr val="tx1"/>
                          </a:solidFill>
                          <a:prstDash val="solid"/>
                          <a:round/>
                          <a:headEnd type="none" w="med" len="med"/>
                          <a:tailEnd type="none" w="med" len="med"/>
                        </a:lnB>
                      </a:tcPr>
                    </a:tc>
                    <a:tc>
                      <a:txBody>
                        <a:bodyPr/>
                        <a:lstStyle/>
                        <a:p>
                          <a:r>
                            <a:rPr lang="en-US" sz="2400" dirty="0"/>
                            <a:t>0.53</a:t>
                          </a:r>
                        </a:p>
                      </a:txBody>
                      <a:tcPr>
                        <a:lnB w="12700" cap="flat" cmpd="sng" algn="ctr">
                          <a:solidFill>
                            <a:schemeClr val="tx1"/>
                          </a:solidFill>
                          <a:prstDash val="solid"/>
                          <a:round/>
                          <a:headEnd type="none" w="med" len="med"/>
                          <a:tailEnd type="none" w="med" len="med"/>
                        </a:lnB>
                      </a:tcPr>
                    </a:tc>
                    <a:tc>
                      <a:txBody>
                        <a:bodyPr/>
                        <a:lstStyle/>
                        <a:p>
                          <a:r>
                            <a:rPr lang="en-US" sz="2400" dirty="0"/>
                            <a:t>0.88</a:t>
                          </a:r>
                        </a:p>
                      </a:txBody>
                      <a:tcPr>
                        <a:lnB w="12700" cap="flat" cmpd="sng" algn="ctr">
                          <a:solidFill>
                            <a:schemeClr val="tx1"/>
                          </a:solidFill>
                          <a:prstDash val="solid"/>
                          <a:round/>
                          <a:headEnd type="none" w="med" len="med"/>
                          <a:tailEnd type="none" w="med" len="med"/>
                        </a:lnB>
                      </a:tcPr>
                    </a:tc>
                    <a:tc>
                      <a:txBody>
                        <a:bodyPr/>
                        <a:lstStyle/>
                        <a:p>
                          <a:r>
                            <a:rPr lang="en-US" sz="2400" dirty="0"/>
                            <a:t>4.77</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8953542"/>
                      </a:ext>
                    </a:extLst>
                  </a:tr>
                </a:tbl>
              </a:graphicData>
            </a:graphic>
          </p:graphicFrame>
        </mc:Fallback>
      </mc:AlternateContent>
      <p:pic>
        <p:nvPicPr>
          <p:cNvPr id="21" name="Picture 20">
            <a:extLst>
              <a:ext uri="{FF2B5EF4-FFF2-40B4-BE49-F238E27FC236}">
                <a16:creationId xmlns:a16="http://schemas.microsoft.com/office/drawing/2014/main" id="{7B57A7EB-2585-8D0B-EFCA-F150E33C524A}"/>
              </a:ext>
            </a:extLst>
          </p:cNvPr>
          <p:cNvPicPr>
            <a:picLocks noChangeAspect="1"/>
          </p:cNvPicPr>
          <p:nvPr/>
        </p:nvPicPr>
        <p:blipFill>
          <a:blip r:embed="rId9"/>
          <a:stretch>
            <a:fillRect/>
          </a:stretch>
        </p:blipFill>
        <p:spPr>
          <a:xfrm>
            <a:off x="19812000" y="7337054"/>
            <a:ext cx="6538828" cy="7273527"/>
          </a:xfrm>
          <a:prstGeom prst="rect">
            <a:avLst/>
          </a:prstGeom>
        </p:spPr>
      </p:pic>
      <p:sp>
        <p:nvSpPr>
          <p:cNvPr id="22" name="TextBox 21">
            <a:extLst>
              <a:ext uri="{FF2B5EF4-FFF2-40B4-BE49-F238E27FC236}">
                <a16:creationId xmlns:a16="http://schemas.microsoft.com/office/drawing/2014/main" id="{3CB785C6-FDC4-D7ED-5855-287A321B22E0}"/>
              </a:ext>
            </a:extLst>
          </p:cNvPr>
          <p:cNvSpPr txBox="1"/>
          <p:nvPr/>
        </p:nvSpPr>
        <p:spPr>
          <a:xfrm>
            <a:off x="27660600" y="19956878"/>
            <a:ext cx="11887200" cy="6124754"/>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ptos"/>
              </a:rPr>
              <a:t>The patient’s  leukopenia is best explained by her ceftaroline course, with leukopenia resolving after antibiotic cessation. Of patients on ceftaroline therapy, there is a reported 12% incidence of neutropenia for regimens greater than 7 days.</a:t>
            </a:r>
            <a:r>
              <a:rPr lang="en-US" sz="2800" baseline="30000" dirty="0">
                <a:latin typeface="Aptos"/>
              </a:rPr>
              <a:t>2</a:t>
            </a:r>
            <a:r>
              <a:rPr lang="en-US" sz="2800" dirty="0">
                <a:latin typeface="Aptos"/>
              </a:rPr>
              <a:t> In another case review of penicillin and cephalosporin homologues, 76% of leukopenia cases occurred in those receiving at least 150 mg/kg/day for at least 7 days.</a:t>
            </a:r>
            <a:r>
              <a:rPr lang="en-US" sz="2800" baseline="30000" dirty="0">
                <a:latin typeface="Aptos"/>
              </a:rPr>
              <a:t>3</a:t>
            </a:r>
            <a:r>
              <a:rPr lang="en-US" sz="2800" dirty="0">
                <a:latin typeface="Aptos"/>
              </a:rPr>
              <a:t> This patient received 27 mg/kg/day of ceftaroline for 3 weeks before admission. </a:t>
            </a:r>
            <a:endParaRPr lang="en-US" sz="2800" dirty="0">
              <a:cs typeface="Times New Roman"/>
            </a:endParaRPr>
          </a:p>
          <a:p>
            <a:endParaRPr lang="en-US" sz="2800" dirty="0">
              <a:latin typeface="Aptos"/>
            </a:endParaRPr>
          </a:p>
          <a:p>
            <a:r>
              <a:rPr lang="en-US" sz="2800" dirty="0">
                <a:latin typeface="Aptos"/>
              </a:rPr>
              <a:t>Ceftaroline is not a recommended therapy for empiric osteomyelitis treatment. Thus, this patient’s management would have been improved by a more thorough initial evaluation with bone biopsy and culture with pathogen guided antibiotic management.</a:t>
            </a:r>
            <a:r>
              <a:rPr lang="en-US" sz="2800" baseline="30000" dirty="0">
                <a:latin typeface="Aptos"/>
              </a:rPr>
              <a:t>4</a:t>
            </a:r>
            <a:r>
              <a:rPr lang="en-US" sz="2800" dirty="0">
                <a:latin typeface="Aptos"/>
              </a:rPr>
              <a:t> In the absence of culture data, a trial of a different antibiotic regimen such as vancomycin and piperacillin-tazobactam for MRSA coverage would have been more appropriate.</a:t>
            </a:r>
          </a:p>
        </p:txBody>
      </p:sp>
      <p:sp>
        <p:nvSpPr>
          <p:cNvPr id="23" name="Rectangle 1148">
            <a:extLst>
              <a:ext uri="{FF2B5EF4-FFF2-40B4-BE49-F238E27FC236}">
                <a16:creationId xmlns:a16="http://schemas.microsoft.com/office/drawing/2014/main" id="{6147CEA2-69BF-6103-D51D-4B9629D7789B}"/>
              </a:ext>
            </a:extLst>
          </p:cNvPr>
          <p:cNvSpPr>
            <a:spLocks noChangeArrowheads="1"/>
          </p:cNvSpPr>
          <p:nvPr/>
        </p:nvSpPr>
        <p:spPr bwMode="auto">
          <a:xfrm>
            <a:off x="27660600" y="18846535"/>
            <a:ext cx="11887200" cy="1110343"/>
          </a:xfrm>
          <a:prstGeom prst="rect">
            <a:avLst/>
          </a:prstGeom>
          <a:solidFill>
            <a:schemeClr val="accent6">
              <a:lumMod val="20000"/>
              <a:lumOff val="80000"/>
            </a:schemeClr>
          </a:solidFill>
          <a:ln w="12700">
            <a:solidFill>
              <a:schemeClr val="tx1"/>
            </a:solidFill>
            <a:miter lim="800000"/>
            <a:headEnd/>
            <a:tailEnd/>
          </a:ln>
        </p:spPr>
        <p:txBody>
          <a:bodyPr wrap="none" lIns="85926" tIns="42963" rIns="85926" bIns="42963" anchor="ctr"/>
          <a:lstStyle/>
          <a:p>
            <a:pPr algn="ctr"/>
            <a:r>
              <a:rPr lang="en-US" sz="5400" b="1" dirty="0">
                <a:latin typeface="Arial"/>
                <a:cs typeface="Times New Roman"/>
              </a:rPr>
              <a:t>Discussion</a:t>
            </a:r>
            <a:endParaRPr lang="en-US" sz="5400" dirty="0"/>
          </a:p>
        </p:txBody>
      </p:sp>
      <p:pic>
        <p:nvPicPr>
          <p:cNvPr id="32" name="Picture 31" descr="A microscope view of a purple and white cell&#10;&#10;AI-generated content may be incorrect.">
            <a:extLst>
              <a:ext uri="{FF2B5EF4-FFF2-40B4-BE49-F238E27FC236}">
                <a16:creationId xmlns:a16="http://schemas.microsoft.com/office/drawing/2014/main" id="{76025EB0-6F52-B595-16F6-6A423ADB9B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965400" y="13053325"/>
            <a:ext cx="5367837" cy="4015475"/>
          </a:xfrm>
          <a:prstGeom prst="rect">
            <a:avLst/>
          </a:prstGeom>
        </p:spPr>
      </p:pic>
      <p:pic>
        <p:nvPicPr>
          <p:cNvPr id="34" name="Picture 33" descr="A close-up of a purple and white background&#10;&#10;AI-generated content may be incorrect.">
            <a:extLst>
              <a:ext uri="{FF2B5EF4-FFF2-40B4-BE49-F238E27FC236}">
                <a16:creationId xmlns:a16="http://schemas.microsoft.com/office/drawing/2014/main" id="{83E64AC5-23E9-9902-0D2D-7BA2CC2706D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832800" y="13030200"/>
            <a:ext cx="5355175" cy="4016381"/>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7" ma:contentTypeDescription="Create a new document." ma:contentTypeScope="" ma:versionID="19be138d973feaaa86ca1d405384def8">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c688153aca7c05213e024e9d91d86f7d"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6CC01469-CCA6-445F-861C-0ABF528ED121}"/>
</file>

<file path=customXml/itemProps2.xml><?xml version="1.0" encoding="utf-8"?>
<ds:datastoreItem xmlns:ds="http://schemas.openxmlformats.org/officeDocument/2006/customXml" ds:itemID="{5671CA08-172D-4EE9-AD02-6FDE5E12603E}"/>
</file>

<file path=customXml/itemProps3.xml><?xml version="1.0" encoding="utf-8"?>
<ds:datastoreItem xmlns:ds="http://schemas.openxmlformats.org/officeDocument/2006/customXml" ds:itemID="{2B81B717-656A-4278-A475-62178A79DDCB}"/>
</file>

<file path=docProps/app.xml><?xml version="1.0" encoding="utf-8"?>
<Properties xmlns="http://schemas.openxmlformats.org/officeDocument/2006/extended-properties" xmlns:vt="http://schemas.openxmlformats.org/officeDocument/2006/docPropsVTypes">
  <Template>C:\MSOffice\Templates\Blank Presentation.pot</Template>
  <TotalTime>1967</TotalTime>
  <Words>1084</Words>
  <Application>Microsoft Office PowerPoint</Application>
  <PresentationFormat>Custom</PresentationFormat>
  <Paragraphs>127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Cambria Math</vt:lpstr>
      <vt:lpstr>Times New Roman</vt:lpstr>
      <vt:lpstr>Blank Presentation</vt:lpstr>
      <vt:lpstr>Ceftaroline Induced Leukopenia in a Patient with Dermatopathic Lymphadenopathy Treated for Suspected Osteomyelitis  Kaitlyn G. Calabresi1, Danielle L. Gilbert2, Michelle Blyth2 1. Louisiana State University School of Medicine, New Orleans, LA 2. Louisiana State University Department of Medicine, Section of Infectious Diseases, New Orleans, 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lastModifiedBy>Calabresi, Kaitlyn G.</cp:lastModifiedBy>
  <cp:revision>505</cp:revision>
  <cp:lastPrinted>2000-03-29T22:47:03Z</cp:lastPrinted>
  <dcterms:created xsi:type="dcterms:W3CDTF">1995-06-17T23:31:02Z</dcterms:created>
  <dcterms:modified xsi:type="dcterms:W3CDTF">2025-04-06T15:58:50Z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