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7" r:id="rId2"/>
  </p:sldIdLst>
  <p:sldSz cx="40233600" cy="33832800"/>
  <p:notesSz cx="9232900" cy="6858000"/>
  <p:defaultTextStyle>
    <a:defPPr>
      <a:defRPr lang="en-US"/>
    </a:defPPr>
    <a:lvl1pPr algn="l" rtl="0" fontAlgn="base">
      <a:spcBef>
        <a:spcPct val="0"/>
      </a:spcBef>
      <a:spcAft>
        <a:spcPct val="0"/>
      </a:spcAft>
      <a:defRPr sz="2628" kern="1200">
        <a:solidFill>
          <a:schemeClr val="tx1"/>
        </a:solidFill>
        <a:latin typeface="Times New Roman" pitchFamily="18" charset="0"/>
        <a:ea typeface="+mn-ea"/>
        <a:cs typeface="+mn-cs"/>
      </a:defRPr>
    </a:lvl1pPr>
    <a:lvl2pPr marL="490982" algn="l" rtl="0" fontAlgn="base">
      <a:spcBef>
        <a:spcPct val="0"/>
      </a:spcBef>
      <a:spcAft>
        <a:spcPct val="0"/>
      </a:spcAft>
      <a:defRPr sz="2628" kern="1200">
        <a:solidFill>
          <a:schemeClr val="tx1"/>
        </a:solidFill>
        <a:latin typeface="Times New Roman" pitchFamily="18" charset="0"/>
        <a:ea typeface="+mn-ea"/>
        <a:cs typeface="+mn-cs"/>
      </a:defRPr>
    </a:lvl2pPr>
    <a:lvl3pPr marL="981965" algn="l" rtl="0" fontAlgn="base">
      <a:spcBef>
        <a:spcPct val="0"/>
      </a:spcBef>
      <a:spcAft>
        <a:spcPct val="0"/>
      </a:spcAft>
      <a:defRPr sz="2628" kern="1200">
        <a:solidFill>
          <a:schemeClr val="tx1"/>
        </a:solidFill>
        <a:latin typeface="Times New Roman" pitchFamily="18" charset="0"/>
        <a:ea typeface="+mn-ea"/>
        <a:cs typeface="+mn-cs"/>
      </a:defRPr>
    </a:lvl3pPr>
    <a:lvl4pPr marL="1472947" algn="l" rtl="0" fontAlgn="base">
      <a:spcBef>
        <a:spcPct val="0"/>
      </a:spcBef>
      <a:spcAft>
        <a:spcPct val="0"/>
      </a:spcAft>
      <a:defRPr sz="2628" kern="1200">
        <a:solidFill>
          <a:schemeClr val="tx1"/>
        </a:solidFill>
        <a:latin typeface="Times New Roman" pitchFamily="18" charset="0"/>
        <a:ea typeface="+mn-ea"/>
        <a:cs typeface="+mn-cs"/>
      </a:defRPr>
    </a:lvl4pPr>
    <a:lvl5pPr marL="1963928" algn="l" rtl="0" fontAlgn="base">
      <a:spcBef>
        <a:spcPct val="0"/>
      </a:spcBef>
      <a:spcAft>
        <a:spcPct val="0"/>
      </a:spcAft>
      <a:defRPr sz="2628" kern="1200">
        <a:solidFill>
          <a:schemeClr val="tx1"/>
        </a:solidFill>
        <a:latin typeface="Times New Roman" pitchFamily="18" charset="0"/>
        <a:ea typeface="+mn-ea"/>
        <a:cs typeface="+mn-cs"/>
      </a:defRPr>
    </a:lvl5pPr>
    <a:lvl6pPr marL="2454910" algn="l" defTabSz="981965" rtl="0" eaLnBrk="1" latinLnBrk="0" hangingPunct="1">
      <a:defRPr sz="2628" kern="1200">
        <a:solidFill>
          <a:schemeClr val="tx1"/>
        </a:solidFill>
        <a:latin typeface="Times New Roman" pitchFamily="18" charset="0"/>
        <a:ea typeface="+mn-ea"/>
        <a:cs typeface="+mn-cs"/>
      </a:defRPr>
    </a:lvl6pPr>
    <a:lvl7pPr marL="2945893" algn="l" defTabSz="981965" rtl="0" eaLnBrk="1" latinLnBrk="0" hangingPunct="1">
      <a:defRPr sz="2628" kern="1200">
        <a:solidFill>
          <a:schemeClr val="tx1"/>
        </a:solidFill>
        <a:latin typeface="Times New Roman" pitchFamily="18" charset="0"/>
        <a:ea typeface="+mn-ea"/>
        <a:cs typeface="+mn-cs"/>
      </a:defRPr>
    </a:lvl7pPr>
    <a:lvl8pPr marL="3436875" algn="l" defTabSz="981965" rtl="0" eaLnBrk="1" latinLnBrk="0" hangingPunct="1">
      <a:defRPr sz="2628" kern="1200">
        <a:solidFill>
          <a:schemeClr val="tx1"/>
        </a:solidFill>
        <a:latin typeface="Times New Roman" pitchFamily="18" charset="0"/>
        <a:ea typeface="+mn-ea"/>
        <a:cs typeface="+mn-cs"/>
      </a:defRPr>
    </a:lvl8pPr>
    <a:lvl9pPr marL="3927857" algn="l" defTabSz="981965" rtl="0" eaLnBrk="1" latinLnBrk="0" hangingPunct="1">
      <a:defRPr sz="2628"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420" userDrawn="1">
          <p15:clr>
            <a:srgbClr val="A4A3A4"/>
          </p15:clr>
        </p15:guide>
        <p15:guide id="2" pos="2142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A22B15-B57D-E22C-9C0C-9A87245159C5}" name="Polania Villanueva, Diana" initials="PVD" userId="S::dpolan@lsuhsc.edu::029b2537-7f3a-4bef-9bc3-5e3acc0206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79FF"/>
    <a:srgbClr val="380070"/>
    <a:srgbClr val="6A2D97"/>
    <a:srgbClr val="632B8D"/>
    <a:srgbClr val="000000"/>
    <a:srgbClr val="F1E113"/>
    <a:srgbClr val="FFFF00"/>
    <a:srgbClr val="FCD3D0"/>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68" autoAdjust="0"/>
    <p:restoredTop sz="94715"/>
  </p:normalViewPr>
  <p:slideViewPr>
    <p:cSldViewPr snapToGrid="0">
      <p:cViewPr>
        <p:scale>
          <a:sx n="17" d="100"/>
          <a:sy n="17" d="100"/>
        </p:scale>
        <p:origin x="1336" y="-152"/>
      </p:cViewPr>
      <p:guideLst>
        <p:guide orient="horz" pos="1420"/>
        <p:guide pos="21427"/>
      </p:guideLst>
    </p:cSldViewPr>
  </p:slideViewPr>
  <p:notesTextViewPr>
    <p:cViewPr>
      <p:scale>
        <a:sx n="135" d="100"/>
        <a:sy n="13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handoutMaster" Target="handoutMasters/handoutMaster1.xml"/><Relationship Id="rId9"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57" kern="1200">
        <a:solidFill>
          <a:schemeClr val="tx1"/>
        </a:solidFill>
        <a:latin typeface="Times New Roman" charset="0"/>
        <a:ea typeface="+mn-ea"/>
        <a:cs typeface="+mn-cs"/>
      </a:defRPr>
    </a:lvl1pPr>
    <a:lvl2pPr marL="490982" algn="l" rtl="0" eaLnBrk="0" fontAlgn="base" hangingPunct="0">
      <a:spcBef>
        <a:spcPct val="30000"/>
      </a:spcBef>
      <a:spcAft>
        <a:spcPct val="0"/>
      </a:spcAft>
      <a:defRPr sz="1257" kern="1200">
        <a:solidFill>
          <a:schemeClr val="tx1"/>
        </a:solidFill>
        <a:latin typeface="Times New Roman" charset="0"/>
        <a:ea typeface="+mn-ea"/>
        <a:cs typeface="+mn-cs"/>
      </a:defRPr>
    </a:lvl2pPr>
    <a:lvl3pPr marL="981965" algn="l" rtl="0" eaLnBrk="0" fontAlgn="base" hangingPunct="0">
      <a:spcBef>
        <a:spcPct val="30000"/>
      </a:spcBef>
      <a:spcAft>
        <a:spcPct val="0"/>
      </a:spcAft>
      <a:defRPr sz="1257" kern="1200">
        <a:solidFill>
          <a:schemeClr val="tx1"/>
        </a:solidFill>
        <a:latin typeface="Times New Roman" charset="0"/>
        <a:ea typeface="+mn-ea"/>
        <a:cs typeface="+mn-cs"/>
      </a:defRPr>
    </a:lvl3pPr>
    <a:lvl4pPr marL="1472947" algn="l" rtl="0" eaLnBrk="0" fontAlgn="base" hangingPunct="0">
      <a:spcBef>
        <a:spcPct val="30000"/>
      </a:spcBef>
      <a:spcAft>
        <a:spcPct val="0"/>
      </a:spcAft>
      <a:defRPr sz="1257" kern="1200">
        <a:solidFill>
          <a:schemeClr val="tx1"/>
        </a:solidFill>
        <a:latin typeface="Times New Roman" charset="0"/>
        <a:ea typeface="+mn-ea"/>
        <a:cs typeface="+mn-cs"/>
      </a:defRPr>
    </a:lvl4pPr>
    <a:lvl5pPr marL="1963928" algn="l" rtl="0" eaLnBrk="0" fontAlgn="base" hangingPunct="0">
      <a:spcBef>
        <a:spcPct val="30000"/>
      </a:spcBef>
      <a:spcAft>
        <a:spcPct val="0"/>
      </a:spcAft>
      <a:defRPr sz="1257" kern="1200">
        <a:solidFill>
          <a:schemeClr val="tx1"/>
        </a:solidFill>
        <a:latin typeface="Times New Roman" charset="0"/>
        <a:ea typeface="+mn-ea"/>
        <a:cs typeface="+mn-cs"/>
      </a:defRPr>
    </a:lvl5pPr>
    <a:lvl6pPr marL="2454910" algn="l" defTabSz="981965" rtl="0" eaLnBrk="1" latinLnBrk="0" hangingPunct="1">
      <a:defRPr sz="1257" kern="1200">
        <a:solidFill>
          <a:schemeClr val="tx1"/>
        </a:solidFill>
        <a:latin typeface="+mn-lt"/>
        <a:ea typeface="+mn-ea"/>
        <a:cs typeface="+mn-cs"/>
      </a:defRPr>
    </a:lvl6pPr>
    <a:lvl7pPr marL="2945893" algn="l" defTabSz="981965" rtl="0" eaLnBrk="1" latinLnBrk="0" hangingPunct="1">
      <a:defRPr sz="1257" kern="1200">
        <a:solidFill>
          <a:schemeClr val="tx1"/>
        </a:solidFill>
        <a:latin typeface="+mn-lt"/>
        <a:ea typeface="+mn-ea"/>
        <a:cs typeface="+mn-cs"/>
      </a:defRPr>
    </a:lvl7pPr>
    <a:lvl8pPr marL="3436875" algn="l" defTabSz="981965" rtl="0" eaLnBrk="1" latinLnBrk="0" hangingPunct="1">
      <a:defRPr sz="1257" kern="1200">
        <a:solidFill>
          <a:schemeClr val="tx1"/>
        </a:solidFill>
        <a:latin typeface="+mn-lt"/>
        <a:ea typeface="+mn-ea"/>
        <a:cs typeface="+mn-cs"/>
      </a:defRPr>
    </a:lvl8pPr>
    <a:lvl9pPr marL="3927857" algn="l" defTabSz="981965" rtl="0" eaLnBrk="1" latinLnBrk="0" hangingPunct="1">
      <a:defRPr sz="12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p:nvPr>
        </p:nvSpPr>
        <p:spPr bwMode="auto">
          <a:xfrm>
            <a:off x="3073400" y="492125"/>
            <a:ext cx="3106738" cy="2614613"/>
          </a:xfrm>
          <a:prstGeom prst="rect">
            <a:avLst/>
          </a:prstGeom>
          <a:noFill/>
          <a:ln w="12700">
            <a:solidFill>
              <a:srgbClr val="000000"/>
            </a:solidFill>
            <a:miter lim="800000"/>
            <a:headEnd/>
            <a:tailEnd/>
          </a:ln>
        </p:spPr>
      </p:sp>
      <p:sp>
        <p:nvSpPr>
          <p:cNvPr id="3075" name="Rectangle 3"/>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eaLnBrk="1" hangingPunct="1"/>
            <a:endParaRPr lang="en-US">
              <a:latin typeface="Times New Roman" pitchFamily="18" charset="0"/>
            </a:endParaRPr>
          </a:p>
        </p:txBody>
      </p:sp>
    </p:spTree>
    <p:extLst>
      <p:ext uri="{BB962C8B-B14F-4D97-AF65-F5344CB8AC3E}">
        <p14:creationId xmlns:p14="http://schemas.microsoft.com/office/powerpoint/2010/main" val="63263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510665"/>
            <a:ext cx="34198560" cy="7251565"/>
          </a:xfrm>
        </p:spPr>
        <p:txBody>
          <a:bodyPr/>
          <a:lstStyle/>
          <a:p>
            <a:r>
              <a:rPr lang="en-US"/>
              <a:t>Click to edit Master title style</a:t>
            </a:r>
          </a:p>
        </p:txBody>
      </p:sp>
      <p:sp>
        <p:nvSpPr>
          <p:cNvPr id="3" name="Subtitle 2"/>
          <p:cNvSpPr>
            <a:spLocks noGrp="1"/>
          </p:cNvSpPr>
          <p:nvPr>
            <p:ph type="subTitle" idx="1"/>
          </p:nvPr>
        </p:nvSpPr>
        <p:spPr>
          <a:xfrm>
            <a:off x="6035040" y="19171920"/>
            <a:ext cx="28163520" cy="8646160"/>
          </a:xfrm>
        </p:spPr>
        <p:txBody>
          <a:bodyPr/>
          <a:lstStyle>
            <a:lvl1pPr marL="0" indent="0" algn="ctr">
              <a:buNone/>
              <a:defRPr/>
            </a:lvl1pPr>
            <a:lvl2pPr marL="426641" indent="0" algn="ctr">
              <a:buNone/>
              <a:defRPr/>
            </a:lvl2pPr>
            <a:lvl3pPr marL="853281" indent="0" algn="ctr">
              <a:buNone/>
              <a:defRPr/>
            </a:lvl3pPr>
            <a:lvl4pPr marL="1279922" indent="0" algn="ctr">
              <a:buNone/>
              <a:defRPr/>
            </a:lvl4pPr>
            <a:lvl5pPr marL="1706557" indent="0" algn="ctr">
              <a:buNone/>
              <a:defRPr/>
            </a:lvl5pPr>
            <a:lvl6pPr marL="2133199" indent="0" algn="ctr">
              <a:buNone/>
              <a:defRPr/>
            </a:lvl6pPr>
            <a:lvl7pPr marL="2559839" indent="0" algn="ctr">
              <a:buNone/>
              <a:defRPr/>
            </a:lvl7pPr>
            <a:lvl8pPr marL="2986481" indent="0" algn="ctr">
              <a:buNone/>
              <a:defRPr/>
            </a:lvl8pPr>
            <a:lvl9pPr marL="341311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264625" y="40286"/>
            <a:ext cx="9146539" cy="300333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2462" y="40286"/>
            <a:ext cx="27320241" cy="300333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92330" y="40285"/>
            <a:ext cx="31048960" cy="3494042"/>
          </a:xfrm>
        </p:spPr>
        <p:txBody>
          <a:bodyPr/>
          <a:lstStyle/>
          <a:p>
            <a:r>
              <a:rPr lang="en-US"/>
              <a:t>Click to edit Master title style</a:t>
            </a:r>
          </a:p>
        </p:txBody>
      </p:sp>
      <p:sp>
        <p:nvSpPr>
          <p:cNvPr id="3" name="Text Placeholder 2"/>
          <p:cNvSpPr>
            <a:spLocks noGrp="1"/>
          </p:cNvSpPr>
          <p:nvPr>
            <p:ph type="body" sz="half" idx="1"/>
          </p:nvPr>
        </p:nvSpPr>
        <p:spPr>
          <a:xfrm>
            <a:off x="1822457" y="5559930"/>
            <a:ext cx="18233389" cy="24513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0177765" y="5559925"/>
            <a:ext cx="18233390" cy="121754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177765" y="17896486"/>
            <a:ext cx="18233390" cy="12177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811" y="21741266"/>
            <a:ext cx="34198560" cy="6719570"/>
          </a:xfrm>
        </p:spPr>
        <p:txBody>
          <a:bodyPr anchor="t"/>
          <a:lstStyle>
            <a:lvl1pPr algn="l">
              <a:defRPr sz="3773" b="1" cap="all"/>
            </a:lvl1pPr>
          </a:lstStyle>
          <a:p>
            <a:r>
              <a:rPr lang="en-US"/>
              <a:t>Click to edit Master title style</a:t>
            </a:r>
          </a:p>
        </p:txBody>
      </p:sp>
      <p:sp>
        <p:nvSpPr>
          <p:cNvPr id="3" name="Text Placeholder 2"/>
          <p:cNvSpPr>
            <a:spLocks noGrp="1"/>
          </p:cNvSpPr>
          <p:nvPr>
            <p:ph type="body" idx="1"/>
          </p:nvPr>
        </p:nvSpPr>
        <p:spPr>
          <a:xfrm>
            <a:off x="3178811" y="14340343"/>
            <a:ext cx="34198560" cy="7400925"/>
          </a:xfrm>
        </p:spPr>
        <p:txBody>
          <a:bodyPr anchor="b"/>
          <a:lstStyle>
            <a:lvl1pPr marL="0" indent="0">
              <a:buNone/>
              <a:defRPr sz="1887"/>
            </a:lvl1pPr>
            <a:lvl2pPr marL="426641" indent="0">
              <a:buNone/>
              <a:defRPr sz="1689"/>
            </a:lvl2pPr>
            <a:lvl3pPr marL="853281" indent="0">
              <a:buNone/>
              <a:defRPr sz="1491"/>
            </a:lvl3pPr>
            <a:lvl4pPr marL="1279922" indent="0">
              <a:buNone/>
              <a:defRPr sz="1292"/>
            </a:lvl4pPr>
            <a:lvl5pPr marL="1706557" indent="0">
              <a:buNone/>
              <a:defRPr sz="1292"/>
            </a:lvl5pPr>
            <a:lvl6pPr marL="2133199" indent="0">
              <a:buNone/>
              <a:defRPr sz="1292"/>
            </a:lvl6pPr>
            <a:lvl7pPr marL="2559839" indent="0">
              <a:buNone/>
              <a:defRPr sz="1292"/>
            </a:lvl7pPr>
            <a:lvl8pPr marL="2986481" indent="0">
              <a:buNone/>
              <a:defRPr sz="1292"/>
            </a:lvl8pPr>
            <a:lvl9pPr marL="3413119" indent="0">
              <a:buNone/>
              <a:defRPr sz="1292"/>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2457" y="5559930"/>
            <a:ext cx="18233389" cy="24513675"/>
          </a:xfrm>
        </p:spPr>
        <p:txBody>
          <a:bodyPr/>
          <a:lstStyle>
            <a:lvl1pPr>
              <a:defRPr sz="2583"/>
            </a:lvl1pPr>
            <a:lvl2pPr>
              <a:defRPr sz="2284"/>
            </a:lvl2pPr>
            <a:lvl3pPr>
              <a:defRPr sz="1887"/>
            </a:lvl3pPr>
            <a:lvl4pPr>
              <a:defRPr sz="1689"/>
            </a:lvl4pPr>
            <a:lvl5pPr>
              <a:defRPr sz="1689"/>
            </a:lvl5pPr>
            <a:lvl6pPr>
              <a:defRPr sz="1689"/>
            </a:lvl6pPr>
            <a:lvl7pPr>
              <a:defRPr sz="1689"/>
            </a:lvl7pPr>
            <a:lvl8pPr>
              <a:defRPr sz="1689"/>
            </a:lvl8pPr>
            <a:lvl9pPr>
              <a:defRPr sz="16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77765" y="5559930"/>
            <a:ext cx="18233390" cy="24513675"/>
          </a:xfrm>
        </p:spPr>
        <p:txBody>
          <a:bodyPr/>
          <a:lstStyle>
            <a:lvl1pPr>
              <a:defRPr sz="2583"/>
            </a:lvl1pPr>
            <a:lvl2pPr>
              <a:defRPr sz="2284"/>
            </a:lvl2pPr>
            <a:lvl3pPr>
              <a:defRPr sz="1887"/>
            </a:lvl3pPr>
            <a:lvl4pPr>
              <a:defRPr sz="1689"/>
            </a:lvl4pPr>
            <a:lvl5pPr>
              <a:defRPr sz="1689"/>
            </a:lvl5pPr>
            <a:lvl6pPr>
              <a:defRPr sz="1689"/>
            </a:lvl6pPr>
            <a:lvl7pPr>
              <a:defRPr sz="1689"/>
            </a:lvl7pPr>
            <a:lvl8pPr>
              <a:defRPr sz="1689"/>
            </a:lvl8pPr>
            <a:lvl9pPr>
              <a:defRPr sz="16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354320"/>
            <a:ext cx="36210240" cy="5638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5" y="7573791"/>
            <a:ext cx="17777460" cy="3155044"/>
          </a:xfrm>
        </p:spPr>
        <p:txBody>
          <a:bodyPr anchor="b"/>
          <a:lstStyle>
            <a:lvl1pPr marL="0" indent="0">
              <a:buNone/>
              <a:defRPr sz="2284" b="1"/>
            </a:lvl1pPr>
            <a:lvl2pPr marL="426641" indent="0">
              <a:buNone/>
              <a:defRPr sz="1887" b="1"/>
            </a:lvl2pPr>
            <a:lvl3pPr marL="853281" indent="0">
              <a:buNone/>
              <a:defRPr sz="1689" b="1"/>
            </a:lvl3pPr>
            <a:lvl4pPr marL="1279922" indent="0">
              <a:buNone/>
              <a:defRPr sz="1491" b="1"/>
            </a:lvl4pPr>
            <a:lvl5pPr marL="1706557" indent="0">
              <a:buNone/>
              <a:defRPr sz="1491" b="1"/>
            </a:lvl5pPr>
            <a:lvl6pPr marL="2133199" indent="0">
              <a:buNone/>
              <a:defRPr sz="1491" b="1"/>
            </a:lvl6pPr>
            <a:lvl7pPr marL="2559839" indent="0">
              <a:buNone/>
              <a:defRPr sz="1491" b="1"/>
            </a:lvl7pPr>
            <a:lvl8pPr marL="2986481" indent="0">
              <a:buNone/>
              <a:defRPr sz="1491" b="1"/>
            </a:lvl8pPr>
            <a:lvl9pPr marL="3413119" indent="0">
              <a:buNone/>
              <a:defRPr sz="1491" b="1"/>
            </a:lvl9pPr>
          </a:lstStyle>
          <a:p>
            <a:pPr lvl="0"/>
            <a:r>
              <a:rPr lang="en-US"/>
              <a:t>Click to edit Master text styles</a:t>
            </a:r>
          </a:p>
        </p:txBody>
      </p:sp>
      <p:sp>
        <p:nvSpPr>
          <p:cNvPr id="4" name="Content Placeholder 3"/>
          <p:cNvSpPr>
            <a:spLocks noGrp="1"/>
          </p:cNvSpPr>
          <p:nvPr>
            <p:ph sz="half" idx="2"/>
          </p:nvPr>
        </p:nvSpPr>
        <p:spPr>
          <a:xfrm>
            <a:off x="2011685" y="10728830"/>
            <a:ext cx="17777460" cy="19494137"/>
          </a:xfrm>
        </p:spPr>
        <p:txBody>
          <a:bodyPr/>
          <a:lstStyle>
            <a:lvl1pPr>
              <a:defRPr sz="2284"/>
            </a:lvl1pPr>
            <a:lvl2pPr>
              <a:defRPr sz="1887"/>
            </a:lvl2pPr>
            <a:lvl3pPr>
              <a:defRPr sz="1689"/>
            </a:lvl3pPr>
            <a:lvl4pPr>
              <a:defRPr sz="1491"/>
            </a:lvl4pPr>
            <a:lvl5pPr>
              <a:defRPr sz="1491"/>
            </a:lvl5pPr>
            <a:lvl6pPr>
              <a:defRPr sz="1491"/>
            </a:lvl6pPr>
            <a:lvl7pPr>
              <a:defRPr sz="1491"/>
            </a:lvl7pPr>
            <a:lvl8pPr>
              <a:defRPr sz="1491"/>
            </a:lvl8pPr>
            <a:lvl9pPr>
              <a:defRPr sz="14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6" y="7573791"/>
            <a:ext cx="17783811" cy="3155044"/>
          </a:xfrm>
        </p:spPr>
        <p:txBody>
          <a:bodyPr anchor="b"/>
          <a:lstStyle>
            <a:lvl1pPr marL="0" indent="0">
              <a:buNone/>
              <a:defRPr sz="2284" b="1"/>
            </a:lvl1pPr>
            <a:lvl2pPr marL="426641" indent="0">
              <a:buNone/>
              <a:defRPr sz="1887" b="1"/>
            </a:lvl2pPr>
            <a:lvl3pPr marL="853281" indent="0">
              <a:buNone/>
              <a:defRPr sz="1689" b="1"/>
            </a:lvl3pPr>
            <a:lvl4pPr marL="1279922" indent="0">
              <a:buNone/>
              <a:defRPr sz="1491" b="1"/>
            </a:lvl4pPr>
            <a:lvl5pPr marL="1706557" indent="0">
              <a:buNone/>
              <a:defRPr sz="1491" b="1"/>
            </a:lvl5pPr>
            <a:lvl6pPr marL="2133199" indent="0">
              <a:buNone/>
              <a:defRPr sz="1491" b="1"/>
            </a:lvl6pPr>
            <a:lvl7pPr marL="2559839" indent="0">
              <a:buNone/>
              <a:defRPr sz="1491" b="1"/>
            </a:lvl7pPr>
            <a:lvl8pPr marL="2986481" indent="0">
              <a:buNone/>
              <a:defRPr sz="1491" b="1"/>
            </a:lvl8pPr>
            <a:lvl9pPr marL="3413119" indent="0">
              <a:buNone/>
              <a:defRPr sz="1491" b="1"/>
            </a:lvl9pPr>
          </a:lstStyle>
          <a:p>
            <a:pPr lvl="0"/>
            <a:r>
              <a:rPr lang="en-US"/>
              <a:t>Click to edit Master text styles</a:t>
            </a:r>
          </a:p>
        </p:txBody>
      </p:sp>
      <p:sp>
        <p:nvSpPr>
          <p:cNvPr id="6" name="Content Placeholder 5"/>
          <p:cNvSpPr>
            <a:spLocks noGrp="1"/>
          </p:cNvSpPr>
          <p:nvPr>
            <p:ph sz="quarter" idx="4"/>
          </p:nvPr>
        </p:nvSpPr>
        <p:spPr>
          <a:xfrm>
            <a:off x="20438116" y="10728830"/>
            <a:ext cx="17783811" cy="19494137"/>
          </a:xfrm>
        </p:spPr>
        <p:txBody>
          <a:bodyPr/>
          <a:lstStyle>
            <a:lvl1pPr>
              <a:defRPr sz="2284"/>
            </a:lvl1pPr>
            <a:lvl2pPr>
              <a:defRPr sz="1887"/>
            </a:lvl2pPr>
            <a:lvl3pPr>
              <a:defRPr sz="1689"/>
            </a:lvl3pPr>
            <a:lvl4pPr>
              <a:defRPr sz="1491"/>
            </a:lvl4pPr>
            <a:lvl5pPr>
              <a:defRPr sz="1491"/>
            </a:lvl5pPr>
            <a:lvl6pPr>
              <a:defRPr sz="1491"/>
            </a:lvl6pPr>
            <a:lvl7pPr>
              <a:defRPr sz="1491"/>
            </a:lvl7pPr>
            <a:lvl8pPr>
              <a:defRPr sz="1491"/>
            </a:lvl8pPr>
            <a:lvl9pPr>
              <a:defRPr sz="14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94" y="1347606"/>
            <a:ext cx="13237211" cy="5732780"/>
          </a:xfrm>
        </p:spPr>
        <p:txBody>
          <a:bodyPr anchor="b"/>
          <a:lstStyle>
            <a:lvl1pPr algn="l">
              <a:defRPr sz="1887" b="1"/>
            </a:lvl1pPr>
          </a:lstStyle>
          <a:p>
            <a:r>
              <a:rPr lang="en-US"/>
              <a:t>Click to edit Master title style</a:t>
            </a:r>
          </a:p>
        </p:txBody>
      </p:sp>
      <p:sp>
        <p:nvSpPr>
          <p:cNvPr id="3" name="Content Placeholder 2"/>
          <p:cNvSpPr>
            <a:spLocks noGrp="1"/>
          </p:cNvSpPr>
          <p:nvPr>
            <p:ph idx="1"/>
          </p:nvPr>
        </p:nvSpPr>
        <p:spPr>
          <a:xfrm>
            <a:off x="15730221" y="1347608"/>
            <a:ext cx="22491700" cy="28875355"/>
          </a:xfrm>
        </p:spPr>
        <p:txBody>
          <a:bodyPr/>
          <a:lstStyle>
            <a:lvl1pPr>
              <a:defRPr sz="2979"/>
            </a:lvl1pPr>
            <a:lvl2pPr>
              <a:defRPr sz="2583"/>
            </a:lvl2pPr>
            <a:lvl3pPr>
              <a:defRPr sz="2284"/>
            </a:lvl3pPr>
            <a:lvl4pPr>
              <a:defRPr sz="1887"/>
            </a:lvl4pPr>
            <a:lvl5pPr>
              <a:defRPr sz="1887"/>
            </a:lvl5pPr>
            <a:lvl6pPr>
              <a:defRPr sz="1887"/>
            </a:lvl6pPr>
            <a:lvl7pPr>
              <a:defRPr sz="1887"/>
            </a:lvl7pPr>
            <a:lvl8pPr>
              <a:defRPr sz="1887"/>
            </a:lvl8pPr>
            <a:lvl9pPr>
              <a:defRPr sz="18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94" y="7080388"/>
            <a:ext cx="13237211" cy="23142575"/>
          </a:xfrm>
        </p:spPr>
        <p:txBody>
          <a:bodyPr/>
          <a:lstStyle>
            <a:lvl1pPr marL="0" indent="0">
              <a:buNone/>
              <a:defRPr sz="1292"/>
            </a:lvl1pPr>
            <a:lvl2pPr marL="426641" indent="0">
              <a:buNone/>
              <a:defRPr sz="1093"/>
            </a:lvl2pPr>
            <a:lvl3pPr marL="853281" indent="0">
              <a:buNone/>
              <a:defRPr sz="895"/>
            </a:lvl3pPr>
            <a:lvl4pPr marL="1279922" indent="0">
              <a:buNone/>
              <a:defRPr sz="794"/>
            </a:lvl4pPr>
            <a:lvl5pPr marL="1706557" indent="0">
              <a:buNone/>
              <a:defRPr sz="794"/>
            </a:lvl5pPr>
            <a:lvl6pPr marL="2133199" indent="0">
              <a:buNone/>
              <a:defRPr sz="794"/>
            </a:lvl6pPr>
            <a:lvl7pPr marL="2559839" indent="0">
              <a:buNone/>
              <a:defRPr sz="794"/>
            </a:lvl7pPr>
            <a:lvl8pPr marL="2986481" indent="0">
              <a:buNone/>
              <a:defRPr sz="794"/>
            </a:lvl8pPr>
            <a:lvl9pPr marL="3413119" indent="0">
              <a:buNone/>
              <a:defRPr sz="79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3682961"/>
            <a:ext cx="24140160" cy="2795905"/>
          </a:xfrm>
        </p:spPr>
        <p:txBody>
          <a:bodyPr anchor="b"/>
          <a:lstStyle>
            <a:lvl1pPr algn="l">
              <a:defRPr sz="1887" b="1"/>
            </a:lvl1pPr>
          </a:lstStyle>
          <a:p>
            <a:r>
              <a:rPr lang="en-US"/>
              <a:t>Click to edit Master title style</a:t>
            </a:r>
          </a:p>
        </p:txBody>
      </p:sp>
      <p:sp>
        <p:nvSpPr>
          <p:cNvPr id="3" name="Picture Placeholder 2"/>
          <p:cNvSpPr>
            <a:spLocks noGrp="1"/>
          </p:cNvSpPr>
          <p:nvPr>
            <p:ph type="pic" idx="1"/>
          </p:nvPr>
        </p:nvSpPr>
        <p:spPr>
          <a:xfrm>
            <a:off x="7886700" y="3022465"/>
            <a:ext cx="24140160" cy="20299680"/>
          </a:xfrm>
        </p:spPr>
        <p:txBody>
          <a:bodyPr/>
          <a:lstStyle>
            <a:lvl1pPr marL="0" indent="0">
              <a:buNone/>
              <a:defRPr sz="2979"/>
            </a:lvl1pPr>
            <a:lvl2pPr marL="426641" indent="0">
              <a:buNone/>
              <a:defRPr sz="2583"/>
            </a:lvl2pPr>
            <a:lvl3pPr marL="853281" indent="0">
              <a:buNone/>
              <a:defRPr sz="2284"/>
            </a:lvl3pPr>
            <a:lvl4pPr marL="1279922" indent="0">
              <a:buNone/>
              <a:defRPr sz="1887"/>
            </a:lvl4pPr>
            <a:lvl5pPr marL="1706557" indent="0">
              <a:buNone/>
              <a:defRPr sz="1887"/>
            </a:lvl5pPr>
            <a:lvl6pPr marL="2133199" indent="0">
              <a:buNone/>
              <a:defRPr sz="1887"/>
            </a:lvl6pPr>
            <a:lvl7pPr marL="2559839" indent="0">
              <a:buNone/>
              <a:defRPr sz="1887"/>
            </a:lvl7pPr>
            <a:lvl8pPr marL="2986481" indent="0">
              <a:buNone/>
              <a:defRPr sz="1887"/>
            </a:lvl8pPr>
            <a:lvl9pPr marL="3413119" indent="0">
              <a:buNone/>
              <a:defRPr sz="1887"/>
            </a:lvl9pPr>
          </a:lstStyle>
          <a:p>
            <a:pPr lvl="0"/>
            <a:endParaRPr lang="en-US" noProof="0"/>
          </a:p>
        </p:txBody>
      </p:sp>
      <p:sp>
        <p:nvSpPr>
          <p:cNvPr id="4" name="Text Placeholder 3"/>
          <p:cNvSpPr>
            <a:spLocks noGrp="1"/>
          </p:cNvSpPr>
          <p:nvPr>
            <p:ph type="body" sz="half" idx="2"/>
          </p:nvPr>
        </p:nvSpPr>
        <p:spPr>
          <a:xfrm>
            <a:off x="7886700" y="26478866"/>
            <a:ext cx="24140160" cy="3970655"/>
          </a:xfrm>
        </p:spPr>
        <p:txBody>
          <a:bodyPr/>
          <a:lstStyle>
            <a:lvl1pPr marL="0" indent="0">
              <a:buNone/>
              <a:defRPr sz="1292"/>
            </a:lvl1pPr>
            <a:lvl2pPr marL="426641" indent="0">
              <a:buNone/>
              <a:defRPr sz="1093"/>
            </a:lvl2pPr>
            <a:lvl3pPr marL="853281" indent="0">
              <a:buNone/>
              <a:defRPr sz="895"/>
            </a:lvl3pPr>
            <a:lvl4pPr marL="1279922" indent="0">
              <a:buNone/>
              <a:defRPr sz="794"/>
            </a:lvl4pPr>
            <a:lvl5pPr marL="1706557" indent="0">
              <a:buNone/>
              <a:defRPr sz="794"/>
            </a:lvl5pPr>
            <a:lvl6pPr marL="2133199" indent="0">
              <a:buNone/>
              <a:defRPr sz="794"/>
            </a:lvl6pPr>
            <a:lvl7pPr marL="2559839" indent="0">
              <a:buNone/>
              <a:defRPr sz="794"/>
            </a:lvl7pPr>
            <a:lvl8pPr marL="2986481" indent="0">
              <a:buNone/>
              <a:defRPr sz="794"/>
            </a:lvl8pPr>
            <a:lvl9pPr marL="3413119" indent="0">
              <a:buNone/>
              <a:defRPr sz="79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92330" y="40285"/>
            <a:ext cx="31048960" cy="3494042"/>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822461" y="5559930"/>
            <a:ext cx="36588699" cy="24513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3018789" y="30825440"/>
            <a:ext cx="8382000" cy="22555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5958">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3745220" y="30825440"/>
            <a:ext cx="12743181" cy="22555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5958">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8832811" y="30825440"/>
            <a:ext cx="8382000" cy="225552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5958">
                <a:latin typeface="Times New Roman" charset="0"/>
              </a:defRPr>
            </a:lvl1pPr>
          </a:lstStyle>
          <a:p>
            <a:pPr>
              <a:defRPr/>
            </a:pPr>
            <a:fld id="{3DA2D13A-81BF-4FD9-B034-831A40ECC6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9075795" rtl="0" eaLnBrk="0" fontAlgn="base" hangingPunct="0">
        <a:spcBef>
          <a:spcPct val="0"/>
        </a:spcBef>
        <a:spcAft>
          <a:spcPct val="0"/>
        </a:spcAft>
        <a:defRPr sz="8290" b="1">
          <a:solidFill>
            <a:schemeClr val="bg1"/>
          </a:solidFill>
          <a:latin typeface="+mj-lt"/>
          <a:ea typeface="+mj-ea"/>
          <a:cs typeface="+mj-cs"/>
        </a:defRPr>
      </a:lvl1pPr>
      <a:lvl2pPr algn="ctr" defTabSz="19075795" rtl="0" eaLnBrk="0" fontAlgn="base" hangingPunct="0">
        <a:spcBef>
          <a:spcPct val="0"/>
        </a:spcBef>
        <a:spcAft>
          <a:spcPct val="0"/>
        </a:spcAft>
        <a:defRPr sz="8290" b="1">
          <a:solidFill>
            <a:schemeClr val="bg1"/>
          </a:solidFill>
          <a:latin typeface="Arial" charset="0"/>
        </a:defRPr>
      </a:lvl2pPr>
      <a:lvl3pPr algn="ctr" defTabSz="19075795" rtl="0" eaLnBrk="0" fontAlgn="base" hangingPunct="0">
        <a:spcBef>
          <a:spcPct val="0"/>
        </a:spcBef>
        <a:spcAft>
          <a:spcPct val="0"/>
        </a:spcAft>
        <a:defRPr sz="8290" b="1">
          <a:solidFill>
            <a:schemeClr val="bg1"/>
          </a:solidFill>
          <a:latin typeface="Arial" charset="0"/>
        </a:defRPr>
      </a:lvl3pPr>
      <a:lvl4pPr algn="ctr" defTabSz="19075795" rtl="0" eaLnBrk="0" fontAlgn="base" hangingPunct="0">
        <a:spcBef>
          <a:spcPct val="0"/>
        </a:spcBef>
        <a:spcAft>
          <a:spcPct val="0"/>
        </a:spcAft>
        <a:defRPr sz="8290" b="1">
          <a:solidFill>
            <a:schemeClr val="bg1"/>
          </a:solidFill>
          <a:latin typeface="Arial" charset="0"/>
        </a:defRPr>
      </a:lvl4pPr>
      <a:lvl5pPr algn="ctr" defTabSz="19075795" rtl="0" eaLnBrk="0" fontAlgn="base" hangingPunct="0">
        <a:spcBef>
          <a:spcPct val="0"/>
        </a:spcBef>
        <a:spcAft>
          <a:spcPct val="0"/>
        </a:spcAft>
        <a:defRPr sz="8290" b="1">
          <a:solidFill>
            <a:schemeClr val="bg1"/>
          </a:solidFill>
          <a:latin typeface="Arial" charset="0"/>
        </a:defRPr>
      </a:lvl5pPr>
      <a:lvl6pPr marL="468638" algn="ctr" defTabSz="19075795" rtl="0" fontAlgn="base">
        <a:spcBef>
          <a:spcPct val="0"/>
        </a:spcBef>
        <a:spcAft>
          <a:spcPct val="0"/>
        </a:spcAft>
        <a:defRPr sz="8290" b="1">
          <a:solidFill>
            <a:schemeClr val="bg1"/>
          </a:solidFill>
          <a:latin typeface="Arial" charset="0"/>
        </a:defRPr>
      </a:lvl6pPr>
      <a:lvl7pPr marL="937275" algn="ctr" defTabSz="19075795" rtl="0" fontAlgn="base">
        <a:spcBef>
          <a:spcPct val="0"/>
        </a:spcBef>
        <a:spcAft>
          <a:spcPct val="0"/>
        </a:spcAft>
        <a:defRPr sz="8290" b="1">
          <a:solidFill>
            <a:schemeClr val="bg1"/>
          </a:solidFill>
          <a:latin typeface="Arial" charset="0"/>
        </a:defRPr>
      </a:lvl7pPr>
      <a:lvl8pPr marL="1405913" algn="ctr" defTabSz="19075795" rtl="0" fontAlgn="base">
        <a:spcBef>
          <a:spcPct val="0"/>
        </a:spcBef>
        <a:spcAft>
          <a:spcPct val="0"/>
        </a:spcAft>
        <a:defRPr sz="8290" b="1">
          <a:solidFill>
            <a:schemeClr val="bg1"/>
          </a:solidFill>
          <a:latin typeface="Arial" charset="0"/>
        </a:defRPr>
      </a:lvl8pPr>
      <a:lvl9pPr marL="1874545" algn="ctr" defTabSz="19075795" rtl="0" fontAlgn="base">
        <a:spcBef>
          <a:spcPct val="0"/>
        </a:spcBef>
        <a:spcAft>
          <a:spcPct val="0"/>
        </a:spcAft>
        <a:defRPr sz="8290" b="1">
          <a:solidFill>
            <a:schemeClr val="bg1"/>
          </a:solidFill>
          <a:latin typeface="Arial" charset="0"/>
        </a:defRPr>
      </a:lvl9pPr>
    </p:titleStyle>
    <p:bodyStyle>
      <a:lvl1pPr marL="1627211" indent="-1627211" algn="l" defTabSz="19075795" rtl="0" eaLnBrk="0" fontAlgn="base" hangingPunct="0">
        <a:spcBef>
          <a:spcPct val="20000"/>
        </a:spcBef>
        <a:spcAft>
          <a:spcPct val="0"/>
        </a:spcAft>
        <a:defRPr sz="2509">
          <a:solidFill>
            <a:schemeClr val="tx1"/>
          </a:solidFill>
          <a:latin typeface="+mn-lt"/>
          <a:ea typeface="+mn-ea"/>
          <a:cs typeface="+mn-cs"/>
        </a:defRPr>
      </a:lvl1pPr>
      <a:lvl2pPr marL="3519657" indent="-1352213" algn="l" defTabSz="19075795" rtl="0" eaLnBrk="0" fontAlgn="base" hangingPunct="0">
        <a:spcBef>
          <a:spcPct val="20000"/>
        </a:spcBef>
        <a:spcAft>
          <a:spcPct val="0"/>
        </a:spcAft>
        <a:defRPr sz="13962">
          <a:solidFill>
            <a:schemeClr val="tx1"/>
          </a:solidFill>
          <a:latin typeface="Times New Roman" charset="0"/>
        </a:defRPr>
      </a:lvl2pPr>
      <a:lvl3pPr marL="5418614" indent="-1082097" algn="l" defTabSz="19075795" rtl="0" eaLnBrk="0" fontAlgn="base" hangingPunct="0">
        <a:spcBef>
          <a:spcPct val="20000"/>
        </a:spcBef>
        <a:spcAft>
          <a:spcPct val="0"/>
        </a:spcAft>
        <a:defRPr sz="11890">
          <a:solidFill>
            <a:schemeClr val="tx1"/>
          </a:solidFill>
          <a:latin typeface="Times New Roman" charset="0"/>
        </a:defRPr>
      </a:lvl3pPr>
      <a:lvl4pPr marL="7584433" indent="-1083722" algn="l" defTabSz="19075795" rtl="0" eaLnBrk="0" fontAlgn="base" hangingPunct="0">
        <a:spcBef>
          <a:spcPct val="20000"/>
        </a:spcBef>
        <a:spcAft>
          <a:spcPct val="0"/>
        </a:spcAft>
        <a:defRPr sz="9925">
          <a:solidFill>
            <a:schemeClr val="tx1"/>
          </a:solidFill>
          <a:latin typeface="Times New Roman" charset="0"/>
        </a:defRPr>
      </a:lvl4pPr>
      <a:lvl5pPr marL="9755131" indent="-1088606" algn="l" defTabSz="19075795" rtl="0" eaLnBrk="0" fontAlgn="base" hangingPunct="0">
        <a:spcBef>
          <a:spcPct val="20000"/>
        </a:spcBef>
        <a:spcAft>
          <a:spcPct val="0"/>
        </a:spcAft>
        <a:defRPr sz="9925">
          <a:solidFill>
            <a:schemeClr val="tx1"/>
          </a:solidFill>
          <a:latin typeface="Times New Roman" charset="0"/>
        </a:defRPr>
      </a:lvl5pPr>
      <a:lvl6pPr marL="10223767" indent="-1088606" algn="l" defTabSz="19075795" rtl="0" fontAlgn="base">
        <a:spcBef>
          <a:spcPct val="20000"/>
        </a:spcBef>
        <a:spcAft>
          <a:spcPct val="0"/>
        </a:spcAft>
        <a:defRPr sz="9925">
          <a:solidFill>
            <a:schemeClr val="tx1"/>
          </a:solidFill>
          <a:latin typeface="Times New Roman" charset="0"/>
        </a:defRPr>
      </a:lvl6pPr>
      <a:lvl7pPr marL="10692405" indent="-1088606" algn="l" defTabSz="19075795" rtl="0" fontAlgn="base">
        <a:spcBef>
          <a:spcPct val="20000"/>
        </a:spcBef>
        <a:spcAft>
          <a:spcPct val="0"/>
        </a:spcAft>
        <a:defRPr sz="9925">
          <a:solidFill>
            <a:schemeClr val="tx1"/>
          </a:solidFill>
          <a:latin typeface="Times New Roman" charset="0"/>
        </a:defRPr>
      </a:lvl7pPr>
      <a:lvl8pPr marL="11161041" indent="-1088606" algn="l" defTabSz="19075795" rtl="0" fontAlgn="base">
        <a:spcBef>
          <a:spcPct val="20000"/>
        </a:spcBef>
        <a:spcAft>
          <a:spcPct val="0"/>
        </a:spcAft>
        <a:defRPr sz="9925">
          <a:solidFill>
            <a:schemeClr val="tx1"/>
          </a:solidFill>
          <a:latin typeface="Times New Roman" charset="0"/>
        </a:defRPr>
      </a:lvl8pPr>
      <a:lvl9pPr marL="11629676" indent="-1088606" algn="l" defTabSz="19075795" rtl="0" fontAlgn="base">
        <a:spcBef>
          <a:spcPct val="20000"/>
        </a:spcBef>
        <a:spcAft>
          <a:spcPct val="0"/>
        </a:spcAft>
        <a:defRPr sz="9925">
          <a:solidFill>
            <a:schemeClr val="tx1"/>
          </a:solidFill>
          <a:latin typeface="Times New Roman" charset="0"/>
        </a:defRPr>
      </a:lvl9pPr>
    </p:bodyStyle>
    <p:otherStyle>
      <a:defPPr>
        <a:defRPr lang="en-US"/>
      </a:defPPr>
      <a:lvl1pPr marL="0" algn="l" defTabSz="937275" rtl="0" eaLnBrk="1" latinLnBrk="0" hangingPunct="1">
        <a:defRPr sz="1855" kern="1200">
          <a:solidFill>
            <a:schemeClr val="tx1"/>
          </a:solidFill>
          <a:latin typeface="+mn-lt"/>
          <a:ea typeface="+mn-ea"/>
          <a:cs typeface="+mn-cs"/>
        </a:defRPr>
      </a:lvl1pPr>
      <a:lvl2pPr marL="468638" algn="l" defTabSz="937275" rtl="0" eaLnBrk="1" latinLnBrk="0" hangingPunct="1">
        <a:defRPr sz="1855" kern="1200">
          <a:solidFill>
            <a:schemeClr val="tx1"/>
          </a:solidFill>
          <a:latin typeface="+mn-lt"/>
          <a:ea typeface="+mn-ea"/>
          <a:cs typeface="+mn-cs"/>
        </a:defRPr>
      </a:lvl2pPr>
      <a:lvl3pPr marL="937275" algn="l" defTabSz="937275" rtl="0" eaLnBrk="1" latinLnBrk="0" hangingPunct="1">
        <a:defRPr sz="1855" kern="1200">
          <a:solidFill>
            <a:schemeClr val="tx1"/>
          </a:solidFill>
          <a:latin typeface="+mn-lt"/>
          <a:ea typeface="+mn-ea"/>
          <a:cs typeface="+mn-cs"/>
        </a:defRPr>
      </a:lvl3pPr>
      <a:lvl4pPr marL="1405913" algn="l" defTabSz="937275" rtl="0" eaLnBrk="1" latinLnBrk="0" hangingPunct="1">
        <a:defRPr sz="1855" kern="1200">
          <a:solidFill>
            <a:schemeClr val="tx1"/>
          </a:solidFill>
          <a:latin typeface="+mn-lt"/>
          <a:ea typeface="+mn-ea"/>
          <a:cs typeface="+mn-cs"/>
        </a:defRPr>
      </a:lvl4pPr>
      <a:lvl5pPr marL="1874545" algn="l" defTabSz="937275" rtl="0" eaLnBrk="1" latinLnBrk="0" hangingPunct="1">
        <a:defRPr sz="1855" kern="1200">
          <a:solidFill>
            <a:schemeClr val="tx1"/>
          </a:solidFill>
          <a:latin typeface="+mn-lt"/>
          <a:ea typeface="+mn-ea"/>
          <a:cs typeface="+mn-cs"/>
        </a:defRPr>
      </a:lvl5pPr>
      <a:lvl6pPr marL="2343184" algn="l" defTabSz="937275" rtl="0" eaLnBrk="1" latinLnBrk="0" hangingPunct="1">
        <a:defRPr sz="1855" kern="1200">
          <a:solidFill>
            <a:schemeClr val="tx1"/>
          </a:solidFill>
          <a:latin typeface="+mn-lt"/>
          <a:ea typeface="+mn-ea"/>
          <a:cs typeface="+mn-cs"/>
        </a:defRPr>
      </a:lvl6pPr>
      <a:lvl7pPr marL="2811820" algn="l" defTabSz="937275" rtl="0" eaLnBrk="1" latinLnBrk="0" hangingPunct="1">
        <a:defRPr sz="1855" kern="1200">
          <a:solidFill>
            <a:schemeClr val="tx1"/>
          </a:solidFill>
          <a:latin typeface="+mn-lt"/>
          <a:ea typeface="+mn-ea"/>
          <a:cs typeface="+mn-cs"/>
        </a:defRPr>
      </a:lvl7pPr>
      <a:lvl8pPr marL="3280459" algn="l" defTabSz="937275" rtl="0" eaLnBrk="1" latinLnBrk="0" hangingPunct="1">
        <a:defRPr sz="1855" kern="1200">
          <a:solidFill>
            <a:schemeClr val="tx1"/>
          </a:solidFill>
          <a:latin typeface="+mn-lt"/>
          <a:ea typeface="+mn-ea"/>
          <a:cs typeface="+mn-cs"/>
        </a:defRPr>
      </a:lvl8pPr>
      <a:lvl9pPr marL="3749094" algn="l" defTabSz="937275" rtl="0" eaLnBrk="1" latinLnBrk="0" hangingPunct="1">
        <a:defRPr sz="18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3E53F357-1004-B69D-A8FB-8E566EDA4227}"/>
              </a:ext>
            </a:extLst>
          </p:cNvPr>
          <p:cNvSpPr/>
          <p:nvPr/>
        </p:nvSpPr>
        <p:spPr bwMode="auto">
          <a:xfrm>
            <a:off x="0" y="55655"/>
            <a:ext cx="40220792" cy="33514559"/>
          </a:xfrm>
          <a:prstGeom prst="rect">
            <a:avLst/>
          </a:prstGeom>
          <a:solidFill>
            <a:schemeClr val="bg1"/>
          </a:solidFill>
          <a:ln w="381000" cap="flat" cmpd="sng" algn="ctr">
            <a:solidFill>
              <a:srgbClr val="6A2D97"/>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z="2400" dirty="0">
              <a:latin typeface="Times New Roman" charset="0"/>
            </a:endParaRPr>
          </a:p>
        </p:txBody>
      </p:sp>
      <p:sp>
        <p:nvSpPr>
          <p:cNvPr id="1027" name="Rectangle 2"/>
          <p:cNvSpPr>
            <a:spLocks noChangeArrowheads="1"/>
          </p:cNvSpPr>
          <p:nvPr/>
        </p:nvSpPr>
        <p:spPr bwMode="auto">
          <a:xfrm>
            <a:off x="464209" y="681693"/>
            <a:ext cx="39265542" cy="5157008"/>
          </a:xfrm>
          <a:prstGeom prst="rect">
            <a:avLst/>
          </a:prstGeom>
          <a:solidFill>
            <a:schemeClr val="bg1"/>
          </a:solidFill>
          <a:ln w="127000">
            <a:solidFill>
              <a:srgbClr val="F1E113"/>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endParaRPr lang="en-US" sz="2284"/>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1007"/>
          <a:stretch/>
        </p:blipFill>
        <p:spPr>
          <a:xfrm>
            <a:off x="831834" y="2203920"/>
            <a:ext cx="5215005" cy="1465851"/>
          </a:xfrm>
          <a:prstGeom prst="rect">
            <a:avLst/>
          </a:prstGeom>
        </p:spPr>
      </p:pic>
      <p:pic>
        <p:nvPicPr>
          <p:cNvPr id="26" name="Picture 25" descr="LSUHSC_Seal.jpg">
            <a:extLst>
              <a:ext uri="{FF2B5EF4-FFF2-40B4-BE49-F238E27FC236}">
                <a16:creationId xmlns:a16="http://schemas.microsoft.com/office/drawing/2014/main" id="{975DEA4E-58F2-AA4A-BEAB-C3CAEA56B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04441" y="1211259"/>
            <a:ext cx="2934389" cy="3023311"/>
          </a:xfrm>
          <a:prstGeom prst="rect">
            <a:avLst/>
          </a:prstGeom>
          <a:noFill/>
        </p:spPr>
      </p:pic>
      <p:sp>
        <p:nvSpPr>
          <p:cNvPr id="40" name="Rectangle 1154">
            <a:extLst>
              <a:ext uri="{FF2B5EF4-FFF2-40B4-BE49-F238E27FC236}">
                <a16:creationId xmlns:a16="http://schemas.microsoft.com/office/drawing/2014/main" id="{3476B12C-3085-5553-4CDE-3C644070F897}"/>
              </a:ext>
            </a:extLst>
          </p:cNvPr>
          <p:cNvSpPr>
            <a:spLocks noChangeArrowheads="1"/>
          </p:cNvSpPr>
          <p:nvPr/>
        </p:nvSpPr>
        <p:spPr bwMode="auto">
          <a:xfrm>
            <a:off x="29990664" y="9821310"/>
            <a:ext cx="6417705" cy="1029255"/>
          </a:xfrm>
          <a:prstGeom prst="rect">
            <a:avLst/>
          </a:prstGeom>
          <a:noFill/>
          <a:ln w="9525">
            <a:noFill/>
            <a:miter lim="800000"/>
            <a:headEnd/>
            <a:tailEnd/>
          </a:ln>
        </p:spPr>
        <p:txBody>
          <a:bodyPr lIns="0" tIns="0" rIns="0" bIns="0"/>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defTabSz="17366317">
              <a:spcBef>
                <a:spcPct val="20000"/>
              </a:spcBef>
            </a:pPr>
            <a:endParaRPr lang="en-US" sz="6866" b="1">
              <a:solidFill>
                <a:srgbClr val="002060"/>
              </a:solidFill>
              <a:latin typeface="Arial" charset="0"/>
            </a:endParaRPr>
          </a:p>
        </p:txBody>
      </p:sp>
      <p:sp>
        <p:nvSpPr>
          <p:cNvPr id="77" name="Rectangle 1154">
            <a:extLst>
              <a:ext uri="{FF2B5EF4-FFF2-40B4-BE49-F238E27FC236}">
                <a16:creationId xmlns:a16="http://schemas.microsoft.com/office/drawing/2014/main" id="{FEC8EBF4-6CC8-3C79-88F7-63940D6C6E9A}"/>
              </a:ext>
            </a:extLst>
          </p:cNvPr>
          <p:cNvSpPr>
            <a:spLocks noChangeArrowheads="1"/>
          </p:cNvSpPr>
          <p:nvPr/>
        </p:nvSpPr>
        <p:spPr bwMode="auto">
          <a:xfrm>
            <a:off x="29961197" y="23789664"/>
            <a:ext cx="6417705" cy="1029255"/>
          </a:xfrm>
          <a:prstGeom prst="rect">
            <a:avLst/>
          </a:prstGeom>
          <a:noFill/>
          <a:ln w="9525">
            <a:noFill/>
            <a:miter lim="800000"/>
            <a:headEnd/>
            <a:tailEnd/>
          </a:ln>
        </p:spPr>
        <p:txBody>
          <a:bodyPr lIns="0" tIns="0" rIns="0" bIns="0"/>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defTabSz="17366317">
              <a:spcBef>
                <a:spcPct val="20000"/>
              </a:spcBef>
            </a:pPr>
            <a:endParaRPr lang="en-US" sz="6866" b="1">
              <a:solidFill>
                <a:srgbClr val="002060"/>
              </a:solidFill>
              <a:latin typeface="Arial" charset="0"/>
            </a:endParaRPr>
          </a:p>
        </p:txBody>
      </p:sp>
      <p:sp>
        <p:nvSpPr>
          <p:cNvPr id="7" name="Rectangle 1154">
            <a:extLst>
              <a:ext uri="{FF2B5EF4-FFF2-40B4-BE49-F238E27FC236}">
                <a16:creationId xmlns:a16="http://schemas.microsoft.com/office/drawing/2014/main" id="{8B0CABD8-F9A2-F4A6-6F9B-8C741768B211}"/>
              </a:ext>
            </a:extLst>
          </p:cNvPr>
          <p:cNvSpPr>
            <a:spLocks noChangeArrowheads="1"/>
          </p:cNvSpPr>
          <p:nvPr/>
        </p:nvSpPr>
        <p:spPr bwMode="auto">
          <a:xfrm>
            <a:off x="29824210" y="10719733"/>
            <a:ext cx="6417705" cy="1029255"/>
          </a:xfrm>
          <a:prstGeom prst="rect">
            <a:avLst/>
          </a:prstGeom>
          <a:noFill/>
          <a:ln w="9525">
            <a:noFill/>
            <a:miter lim="800000"/>
            <a:headEnd/>
            <a:tailEnd/>
          </a:ln>
        </p:spPr>
        <p:txBody>
          <a:bodyPr lIns="0" tIns="0" rIns="0" bIns="0"/>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defTabSz="17366317">
              <a:spcBef>
                <a:spcPct val="20000"/>
              </a:spcBef>
            </a:pPr>
            <a:endParaRPr lang="en-US" sz="6866" b="1">
              <a:solidFill>
                <a:srgbClr val="002060"/>
              </a:solidFill>
              <a:latin typeface="Arial" charset="0"/>
            </a:endParaRPr>
          </a:p>
        </p:txBody>
      </p:sp>
      <p:sp>
        <p:nvSpPr>
          <p:cNvPr id="17" name="Rectangle 1148">
            <a:extLst>
              <a:ext uri="{FF2B5EF4-FFF2-40B4-BE49-F238E27FC236}">
                <a16:creationId xmlns:a16="http://schemas.microsoft.com/office/drawing/2014/main" id="{505EFDE8-97E2-6E07-8905-1BD571721EC1}"/>
              </a:ext>
            </a:extLst>
          </p:cNvPr>
          <p:cNvSpPr>
            <a:spLocks noChangeArrowheads="1"/>
          </p:cNvSpPr>
          <p:nvPr/>
        </p:nvSpPr>
        <p:spPr bwMode="auto">
          <a:xfrm>
            <a:off x="28033397" y="6312252"/>
            <a:ext cx="11654790" cy="1236834"/>
          </a:xfrm>
          <a:prstGeom prst="rect">
            <a:avLst/>
          </a:prstGeom>
          <a:solidFill>
            <a:srgbClr val="632B8D"/>
          </a:solidFill>
          <a:ln w="19050">
            <a:solidFill>
              <a:srgbClr val="7030A0"/>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6373" b="1">
                <a:solidFill>
                  <a:srgbClr val="F1E113"/>
                </a:solidFill>
                <a:latin typeface="Calibri"/>
                <a:ea typeface="Calibri" panose="020F0502020204030204" pitchFamily="34" charset="0"/>
                <a:cs typeface="Calibri"/>
              </a:rPr>
              <a:t>Discussion </a:t>
            </a:r>
          </a:p>
        </p:txBody>
      </p:sp>
      <p:sp>
        <p:nvSpPr>
          <p:cNvPr id="18" name="Rectangle 1148">
            <a:extLst>
              <a:ext uri="{FF2B5EF4-FFF2-40B4-BE49-F238E27FC236}">
                <a16:creationId xmlns:a16="http://schemas.microsoft.com/office/drawing/2014/main" id="{9CBE51F2-7461-D5D2-CAB9-5C89D7FA4BF7}"/>
              </a:ext>
            </a:extLst>
          </p:cNvPr>
          <p:cNvSpPr>
            <a:spLocks noChangeArrowheads="1"/>
          </p:cNvSpPr>
          <p:nvPr/>
        </p:nvSpPr>
        <p:spPr bwMode="auto">
          <a:xfrm>
            <a:off x="422645" y="6325091"/>
            <a:ext cx="11654790" cy="1236834"/>
          </a:xfrm>
          <a:prstGeom prst="rect">
            <a:avLst/>
          </a:prstGeom>
          <a:solidFill>
            <a:srgbClr val="632B8D"/>
          </a:solidFill>
          <a:ln w="19050">
            <a:solidFill>
              <a:srgbClr val="7030A0"/>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6373" b="1">
                <a:solidFill>
                  <a:srgbClr val="F1E113"/>
                </a:solidFill>
                <a:latin typeface="Calibri" panose="020F0502020204030204" pitchFamily="34" charset="0"/>
                <a:ea typeface="Calibri" panose="020F0502020204030204" pitchFamily="34" charset="0"/>
                <a:cs typeface="Calibri" panose="020F0502020204030204" pitchFamily="34" charset="0"/>
              </a:rPr>
              <a:t>Background</a:t>
            </a:r>
          </a:p>
        </p:txBody>
      </p:sp>
      <p:sp>
        <p:nvSpPr>
          <p:cNvPr id="19" name="Rectangle 1148">
            <a:extLst>
              <a:ext uri="{FF2B5EF4-FFF2-40B4-BE49-F238E27FC236}">
                <a16:creationId xmlns:a16="http://schemas.microsoft.com/office/drawing/2014/main" id="{CA442E48-4B0E-D5CC-67AB-81C325B25601}"/>
              </a:ext>
            </a:extLst>
          </p:cNvPr>
          <p:cNvSpPr>
            <a:spLocks noChangeArrowheads="1"/>
          </p:cNvSpPr>
          <p:nvPr/>
        </p:nvSpPr>
        <p:spPr bwMode="auto">
          <a:xfrm>
            <a:off x="12624435" y="6320004"/>
            <a:ext cx="14984730" cy="1236834"/>
          </a:xfrm>
          <a:prstGeom prst="rect">
            <a:avLst/>
          </a:prstGeom>
          <a:solidFill>
            <a:srgbClr val="632B8D"/>
          </a:solidFill>
          <a:ln w="19050">
            <a:solidFill>
              <a:srgbClr val="7030A0"/>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6373" b="1">
                <a:solidFill>
                  <a:srgbClr val="F1E113"/>
                </a:solidFill>
                <a:latin typeface="Calibri"/>
                <a:ea typeface="Calibri" panose="020F0502020204030204" pitchFamily="34" charset="0"/>
                <a:cs typeface="Calibri"/>
              </a:rPr>
              <a:t>Hospital Workup</a:t>
            </a:r>
            <a:endParaRPr lang="en-US" sz="6373" b="1">
              <a:solidFill>
                <a:srgbClr val="F1E113"/>
              </a:solidFill>
              <a:latin typeface="Calibri"/>
              <a:ea typeface="Calibri" panose="020F0502020204030204" pitchFamily="34" charset="0"/>
              <a:cs typeface="Calibri" panose="020F0502020204030204" pitchFamily="34" charset="0"/>
            </a:endParaRPr>
          </a:p>
        </p:txBody>
      </p:sp>
      <p:sp>
        <p:nvSpPr>
          <p:cNvPr id="22" name="Rectangle 1148">
            <a:extLst>
              <a:ext uri="{FF2B5EF4-FFF2-40B4-BE49-F238E27FC236}">
                <a16:creationId xmlns:a16="http://schemas.microsoft.com/office/drawing/2014/main" id="{3C43DBA1-D434-648A-13DD-559A225784F6}"/>
              </a:ext>
            </a:extLst>
          </p:cNvPr>
          <p:cNvSpPr>
            <a:spLocks noChangeArrowheads="1"/>
          </p:cNvSpPr>
          <p:nvPr/>
        </p:nvSpPr>
        <p:spPr bwMode="auto">
          <a:xfrm>
            <a:off x="28038880" y="15106638"/>
            <a:ext cx="11654790" cy="1236834"/>
          </a:xfrm>
          <a:prstGeom prst="rect">
            <a:avLst/>
          </a:prstGeom>
          <a:solidFill>
            <a:srgbClr val="632B8D"/>
          </a:solidFill>
          <a:ln w="19050">
            <a:solidFill>
              <a:srgbClr val="7030A0"/>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6373" b="1">
                <a:solidFill>
                  <a:srgbClr val="F1E113"/>
                </a:solidFill>
                <a:latin typeface="Calibri" panose="020F0502020204030204" pitchFamily="34" charset="0"/>
                <a:ea typeface="Calibri" panose="020F0502020204030204" pitchFamily="34" charset="0"/>
                <a:cs typeface="Calibri" panose="020F0502020204030204" pitchFamily="34" charset="0"/>
              </a:rPr>
              <a:t>Conclusion</a:t>
            </a:r>
          </a:p>
        </p:txBody>
      </p:sp>
      <p:sp>
        <p:nvSpPr>
          <p:cNvPr id="23" name="Rectangle 1148">
            <a:extLst>
              <a:ext uri="{FF2B5EF4-FFF2-40B4-BE49-F238E27FC236}">
                <a16:creationId xmlns:a16="http://schemas.microsoft.com/office/drawing/2014/main" id="{50BFA747-366D-FE41-06D9-384C569D1CFC}"/>
              </a:ext>
            </a:extLst>
          </p:cNvPr>
          <p:cNvSpPr>
            <a:spLocks noChangeArrowheads="1"/>
          </p:cNvSpPr>
          <p:nvPr/>
        </p:nvSpPr>
        <p:spPr bwMode="auto">
          <a:xfrm>
            <a:off x="28033334" y="26319236"/>
            <a:ext cx="11654790" cy="1236834"/>
          </a:xfrm>
          <a:prstGeom prst="rect">
            <a:avLst/>
          </a:prstGeom>
          <a:solidFill>
            <a:srgbClr val="632B8D"/>
          </a:solidFill>
          <a:ln w="19050">
            <a:solidFill>
              <a:srgbClr val="7030A0"/>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6373" b="1">
                <a:solidFill>
                  <a:srgbClr val="F1E113"/>
                </a:solidFill>
                <a:latin typeface="Calibri" panose="020F0502020204030204" pitchFamily="34" charset="0"/>
                <a:ea typeface="Calibri" panose="020F0502020204030204" pitchFamily="34" charset="0"/>
                <a:cs typeface="Calibri" panose="020F0502020204030204" pitchFamily="34" charset="0"/>
              </a:rPr>
              <a:t>References</a:t>
            </a:r>
          </a:p>
        </p:txBody>
      </p:sp>
      <p:sp>
        <p:nvSpPr>
          <p:cNvPr id="8" name="Rectangle 7">
            <a:extLst>
              <a:ext uri="{FF2B5EF4-FFF2-40B4-BE49-F238E27FC236}">
                <a16:creationId xmlns:a16="http://schemas.microsoft.com/office/drawing/2014/main" id="{A88AB0F2-0171-964A-FFFF-EE0ABFD4D1CB}"/>
              </a:ext>
            </a:extLst>
          </p:cNvPr>
          <p:cNvSpPr/>
          <p:nvPr/>
        </p:nvSpPr>
        <p:spPr bwMode="auto">
          <a:xfrm>
            <a:off x="436560" y="7834682"/>
            <a:ext cx="11654790" cy="14334195"/>
          </a:xfrm>
          <a:prstGeom prst="rect">
            <a:avLst/>
          </a:prstGeom>
          <a:noFill/>
          <a:ln w="127000" cap="flat" cmpd="sng" algn="ctr">
            <a:solidFill>
              <a:srgbClr val="F1E113"/>
            </a:solidFill>
            <a:prstDash val="solid"/>
            <a:round/>
            <a:headEnd type="none" w="sm" len="sm"/>
            <a:tailEnd type="none" w="sm" len="sm"/>
          </a:ln>
          <a:effectLst/>
        </p:spPr>
        <p:txBody>
          <a:bodyPr vert="horz" wrap="square" lIns="83249" tIns="41624" rIns="83249" bIns="41624" numCol="1" rtlCol="0" anchor="t" anchorCtr="0" compatLnSpc="1">
            <a:prstTxWarp prst="textNoShape">
              <a:avLst/>
            </a:prstTxWarp>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endParaRPr lang="en-US" sz="2185">
              <a:latin typeface="Times New Roman" charset="0"/>
            </a:endParaRPr>
          </a:p>
        </p:txBody>
      </p:sp>
      <p:sp>
        <p:nvSpPr>
          <p:cNvPr id="9" name="TextBox 8">
            <a:extLst>
              <a:ext uri="{FF2B5EF4-FFF2-40B4-BE49-F238E27FC236}">
                <a16:creationId xmlns:a16="http://schemas.microsoft.com/office/drawing/2014/main" id="{8FA23A35-0D02-580D-3741-0D8F8A1FB8FC}"/>
              </a:ext>
            </a:extLst>
          </p:cNvPr>
          <p:cNvSpPr txBox="1"/>
          <p:nvPr/>
        </p:nvSpPr>
        <p:spPr>
          <a:xfrm>
            <a:off x="566191" y="7823298"/>
            <a:ext cx="11337975" cy="7265514"/>
          </a:xfrm>
          <a:prstGeom prst="rect">
            <a:avLst/>
          </a:prstGeom>
          <a:noFill/>
        </p:spPr>
        <p:txBody>
          <a:bodyPr wrap="square" lIns="83249" tIns="41624" rIns="83249" bIns="41624" rtlCol="0" anchor="t">
            <a:spAutoFit/>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marL="565785" indent="-520065">
              <a:spcBef>
                <a:spcPts val="1093"/>
              </a:spcBef>
              <a:spcAft>
                <a:spcPts val="546"/>
              </a:spcAft>
              <a:buSzPct val="100000"/>
              <a:buFont typeface="Arial" panose="020B0604020202020204" pitchFamily="34" charset="0"/>
              <a:buChar char="•"/>
            </a:pPr>
            <a:r>
              <a:rPr lang="en-US" sz="4400" dirty="0">
                <a:solidFill>
                  <a:srgbClr val="0E101A"/>
                </a:solidFill>
                <a:latin typeface="Calibri" panose="020F0502020204030204" pitchFamily="34" charset="0"/>
                <a:ea typeface="Calibri" panose="020F0502020204030204" pitchFamily="34" charset="0"/>
                <a:cs typeface="Calibri" panose="020F0502020204030204" pitchFamily="34" charset="0"/>
              </a:rPr>
              <a:t>Cardiac tamponade is a critical pericardial syndrome characterized by compromised ventricular filling and reduced cardiac output.</a:t>
            </a:r>
          </a:p>
          <a:p>
            <a:pPr marL="565785" indent="-520065">
              <a:spcBef>
                <a:spcPts val="1093"/>
              </a:spcBef>
              <a:spcAft>
                <a:spcPts val="546"/>
              </a:spcAft>
              <a:buSzPct val="100000"/>
              <a:buFont typeface="Arial" panose="020B0604020202020204" pitchFamily="34" charset="0"/>
              <a:buChar char="•"/>
            </a:pPr>
            <a:r>
              <a:rPr lang="en-US" sz="4400" dirty="0">
                <a:solidFill>
                  <a:srgbClr val="0E101A"/>
                </a:solidFill>
                <a:latin typeface="Calibri" panose="020F0502020204030204" pitchFamily="34" charset="0"/>
                <a:ea typeface="Calibri" panose="020F0502020204030204" pitchFamily="34" charset="0"/>
                <a:cs typeface="Calibri" panose="020F0502020204030204" pitchFamily="34" charset="0"/>
              </a:rPr>
              <a:t>Malignancies contribute to approximately 23% of cardiac tamponade cases, with hematologic malignancies like Hodgkin’s lymphoma being notable causes.</a:t>
            </a:r>
          </a:p>
          <a:p>
            <a:pPr marL="565785" indent="-520065">
              <a:spcBef>
                <a:spcPts val="1093"/>
              </a:spcBef>
              <a:spcAft>
                <a:spcPts val="546"/>
              </a:spcAft>
              <a:buSzPct val="100000"/>
              <a:buFont typeface="Arial" panose="020B0604020202020204" pitchFamily="34" charset="0"/>
              <a:buChar char="•"/>
            </a:pPr>
            <a:r>
              <a:rPr lang="en-US" sz="4400" dirty="0">
                <a:solidFill>
                  <a:srgbClr val="0E101A"/>
                </a:solidFill>
                <a:latin typeface="Calibri" panose="020F0502020204030204" pitchFamily="34" charset="0"/>
                <a:ea typeface="Calibri" panose="020F0502020204030204" pitchFamily="34" charset="0"/>
                <a:cs typeface="Calibri" panose="020F0502020204030204" pitchFamily="34" charset="0"/>
              </a:rPr>
              <a:t>Pericardial effusions are common in lymphomas; however, cardiac tamponade is a rare but serious development.</a:t>
            </a:r>
          </a:p>
        </p:txBody>
      </p:sp>
      <p:sp>
        <p:nvSpPr>
          <p:cNvPr id="63" name="Google Shape;225;p38">
            <a:extLst>
              <a:ext uri="{FF2B5EF4-FFF2-40B4-BE49-F238E27FC236}">
                <a16:creationId xmlns:a16="http://schemas.microsoft.com/office/drawing/2014/main" id="{99ABA3C5-0D85-D137-81EF-AB496C904E3F}"/>
              </a:ext>
            </a:extLst>
          </p:cNvPr>
          <p:cNvSpPr txBox="1"/>
          <p:nvPr/>
        </p:nvSpPr>
        <p:spPr>
          <a:xfrm>
            <a:off x="28205069" y="27820946"/>
            <a:ext cx="11654789" cy="5355644"/>
          </a:xfrm>
          <a:prstGeom prst="rect">
            <a:avLst/>
          </a:prstGeom>
          <a:noFill/>
          <a:ln w="127000">
            <a:solidFill>
              <a:srgbClr val="F1E113"/>
            </a:solidFill>
          </a:ln>
        </p:spPr>
        <p:txBody>
          <a:bodyPr spcFirstLastPara="1" wrap="square" lIns="15887" tIns="7943" rIns="15887" bIns="7943" anchor="t" anchorCtr="0">
            <a:spAutoFit/>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r>
              <a:rPr lang="en-US" sz="2400" dirty="0"/>
              <a:t>  </a:t>
            </a:r>
          </a:p>
          <a:p>
            <a:pPr marL="0" lvl="0" indent="0" algn="l" rtl="0">
              <a:lnSpc>
                <a:spcPct val="115000"/>
              </a:lnSpc>
              <a:spcBef>
                <a:spcPts val="0"/>
              </a:spcBef>
              <a:spcAft>
                <a:spcPts val="0"/>
              </a:spcAft>
              <a:buClr>
                <a:schemeClr val="dk1"/>
              </a:buClr>
              <a:buSzPts val="1100"/>
              <a:buFont typeface="Arial"/>
              <a:buNone/>
            </a:pPr>
            <a:endParaRPr lang="en-US" sz="24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lang="en-US" sz="24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lang="en-US" sz="24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lang="en-US" sz="24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lang="en-US" sz="24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lang="en-US" sz="24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lang="en-US" sz="24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lang="en-US" sz="24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lang="en-US" sz="24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lang="en-US" sz="24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lang="en-US" sz="2185"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2185" dirty="0">
                <a:solidFill>
                  <a:schemeClr val="dk1"/>
                </a:solidFill>
                <a:latin typeface="Calibri" panose="020F0502020204030204" pitchFamily="34" charset="0"/>
                <a:ea typeface="Calibri" panose="020F0502020204030204" pitchFamily="34" charset="0"/>
                <a:cs typeface="Calibri" panose="020F0502020204030204" pitchFamily="34" charset="0"/>
                <a:sym typeface="Open Sans"/>
              </a:rPr>
              <a:t> </a:t>
            </a:r>
          </a:p>
        </p:txBody>
      </p:sp>
      <p:sp>
        <p:nvSpPr>
          <p:cNvPr id="64" name="TextBox 63">
            <a:extLst>
              <a:ext uri="{FF2B5EF4-FFF2-40B4-BE49-F238E27FC236}">
                <a16:creationId xmlns:a16="http://schemas.microsoft.com/office/drawing/2014/main" id="{5A98C08E-0FF5-ACA6-98EE-576516138843}"/>
              </a:ext>
            </a:extLst>
          </p:cNvPr>
          <p:cNvSpPr txBox="1"/>
          <p:nvPr/>
        </p:nvSpPr>
        <p:spPr>
          <a:xfrm>
            <a:off x="28160941" y="17104960"/>
            <a:ext cx="11618264" cy="8147807"/>
          </a:xfrm>
          <a:prstGeom prst="rect">
            <a:avLst/>
          </a:prstGeom>
          <a:noFill/>
        </p:spPr>
        <p:txBody>
          <a:bodyPr wrap="square" lIns="83249" tIns="41624" rIns="83249" bIns="41624" rtlCol="0" anchor="t">
            <a:spAutoFit/>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marL="621665" indent="-571500">
              <a:spcBef>
                <a:spcPts val="600"/>
              </a:spcBef>
              <a:spcAft>
                <a:spcPts val="600"/>
              </a:spcAft>
              <a:buSzPct val="100000"/>
              <a:buFont typeface="Arial" panose="020B0604020202020204" pitchFamily="34" charset="0"/>
              <a:buChar char="•"/>
            </a:pPr>
            <a:r>
              <a:rPr lang="en-US" sz="3600" dirty="0">
                <a:latin typeface="Calibri" panose="020F0502020204030204" pitchFamily="34" charset="0"/>
                <a:cs typeface="Calibri" panose="020F0502020204030204" pitchFamily="34" charset="0"/>
              </a:rPr>
              <a:t>This case significantly highlights the intersection between oncological and cardiac emergencies, advocating for a vigilant approach in patients with known malignancies who present with cardiac symptoms.</a:t>
            </a:r>
          </a:p>
          <a:p>
            <a:pPr marL="621665" indent="-571500">
              <a:spcBef>
                <a:spcPts val="600"/>
              </a:spcBef>
              <a:spcAft>
                <a:spcPts val="600"/>
              </a:spcAft>
              <a:buSzPct val="100000"/>
              <a:buFont typeface="Arial" panose="020B0604020202020204" pitchFamily="34" charset="0"/>
              <a:buChar char="•"/>
            </a:pPr>
            <a:r>
              <a:rPr lang="en-US" sz="3600" dirty="0">
                <a:latin typeface="Calibri" panose="020F0502020204030204" pitchFamily="34" charset="0"/>
                <a:cs typeface="Calibri" panose="020F0502020204030204" pitchFamily="34" charset="0"/>
              </a:rPr>
              <a:t>It stresses the need for incorporating specific cardiac diagnostic tests like echocardiography and ECG findings of electrical alternans in routine evaluations of lymphoma patients, potentially leading to earlier identification and management of life-threatening complications</a:t>
            </a:r>
          </a:p>
          <a:p>
            <a:pPr marL="621665" indent="-571500">
              <a:spcBef>
                <a:spcPts val="600"/>
              </a:spcBef>
              <a:spcAft>
                <a:spcPts val="600"/>
              </a:spcAft>
              <a:buSzPct val="100000"/>
              <a:buFont typeface="Arial" panose="020B0604020202020204" pitchFamily="34" charset="0"/>
              <a:buChar char="•"/>
            </a:pPr>
            <a:r>
              <a:rPr lang="en-US" sz="3600" dirty="0">
                <a:latin typeface="Calibri" panose="020F0502020204030204" pitchFamily="34" charset="0"/>
                <a:cs typeface="Calibri" panose="020F0502020204030204" pitchFamily="34" charset="0"/>
              </a:rPr>
              <a:t>Underscores the importance of educating clinicians on the potential for atypical manifestations of common oncological conditions, thereby improving patient outcomes through prompt and precise medical interventions.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40885566-68D6-4B83-1E29-D4C18BB82668}"/>
              </a:ext>
            </a:extLst>
          </p:cNvPr>
          <p:cNvSpPr/>
          <p:nvPr/>
        </p:nvSpPr>
        <p:spPr bwMode="auto">
          <a:xfrm>
            <a:off x="28142678" y="16718897"/>
            <a:ext cx="11654790" cy="8680575"/>
          </a:xfrm>
          <a:prstGeom prst="rect">
            <a:avLst/>
          </a:prstGeom>
          <a:noFill/>
          <a:ln w="127000" cap="flat" cmpd="sng" algn="ctr">
            <a:solidFill>
              <a:srgbClr val="F1E113"/>
            </a:solidFill>
            <a:prstDash val="solid"/>
            <a:round/>
            <a:headEnd type="none" w="sm" len="sm"/>
            <a:tailEnd type="none" w="sm" len="sm"/>
          </a:ln>
          <a:effectLst/>
        </p:spPr>
        <p:txBody>
          <a:bodyPr vert="horz" wrap="square" lIns="83249" tIns="41624" rIns="83249" bIns="41624" numCol="1" rtlCol="0" anchor="t" anchorCtr="0" compatLnSpc="1">
            <a:prstTxWarp prst="textNoShape">
              <a:avLst/>
            </a:prstTxWarp>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endParaRPr lang="en-US" sz="2185">
              <a:latin typeface="Times New Roman" charset="0"/>
            </a:endParaRPr>
          </a:p>
        </p:txBody>
      </p:sp>
      <p:sp>
        <p:nvSpPr>
          <p:cNvPr id="72" name="Rectangle 71">
            <a:extLst>
              <a:ext uri="{FF2B5EF4-FFF2-40B4-BE49-F238E27FC236}">
                <a16:creationId xmlns:a16="http://schemas.microsoft.com/office/drawing/2014/main" id="{4E9A1CB0-4132-A5FC-25A7-75581E0BF593}"/>
              </a:ext>
            </a:extLst>
          </p:cNvPr>
          <p:cNvSpPr/>
          <p:nvPr/>
        </p:nvSpPr>
        <p:spPr bwMode="auto">
          <a:xfrm>
            <a:off x="28038886" y="7817826"/>
            <a:ext cx="11672239" cy="6952497"/>
          </a:xfrm>
          <a:prstGeom prst="rect">
            <a:avLst/>
          </a:prstGeom>
          <a:noFill/>
          <a:ln w="127000" cap="flat" cmpd="sng" algn="ctr">
            <a:solidFill>
              <a:srgbClr val="F1E113"/>
            </a:solidFill>
            <a:prstDash val="solid"/>
            <a:round/>
            <a:headEnd type="none" w="sm" len="sm"/>
            <a:tailEnd type="none" w="sm" len="sm"/>
          </a:ln>
          <a:effectLst/>
        </p:spPr>
        <p:txBody>
          <a:bodyPr vert="horz" wrap="square" lIns="83249" tIns="41624" rIns="83249" bIns="41624" numCol="1" rtlCol="0" anchor="t" anchorCtr="0" compatLnSpc="1">
            <a:prstTxWarp prst="textNoShape">
              <a:avLst/>
            </a:prstTxWarp>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endParaRPr lang="en-US" sz="2185">
              <a:latin typeface="Times New Roman" charset="0"/>
            </a:endParaRPr>
          </a:p>
        </p:txBody>
      </p:sp>
      <p:sp>
        <p:nvSpPr>
          <p:cNvPr id="73" name="TextBox 72">
            <a:extLst>
              <a:ext uri="{FF2B5EF4-FFF2-40B4-BE49-F238E27FC236}">
                <a16:creationId xmlns:a16="http://schemas.microsoft.com/office/drawing/2014/main" id="{2CB6A6EB-95EE-FA20-9610-EDACCDD15A82}"/>
              </a:ext>
            </a:extLst>
          </p:cNvPr>
          <p:cNvSpPr txBox="1"/>
          <p:nvPr/>
        </p:nvSpPr>
        <p:spPr>
          <a:xfrm>
            <a:off x="28151918" y="8279889"/>
            <a:ext cx="11446173" cy="5624039"/>
          </a:xfrm>
          <a:prstGeom prst="rect">
            <a:avLst/>
          </a:prstGeom>
          <a:noFill/>
        </p:spPr>
        <p:txBody>
          <a:bodyPr wrap="square" lIns="83249" tIns="41624" rIns="83249" bIns="41624" rtlCol="0" anchor="t">
            <a:spAutoFit/>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Highlighting the significance of electrical alternans, which is seen in up to 10% of tamponade cases and indicates a large pericardial effusion.</a:t>
            </a: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Emphasizing the necessity for rapid recognition and treatment of hemodynamically significant effusions to prevent fatal outcomes.</a:t>
            </a: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Discussing the rarity of cardiac tamponade in lymphoma patients and the importance of considering it in differential diagnoses, especially with atypical presentations in younger patients.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1148">
            <a:extLst>
              <a:ext uri="{FF2B5EF4-FFF2-40B4-BE49-F238E27FC236}">
                <a16:creationId xmlns:a16="http://schemas.microsoft.com/office/drawing/2014/main" id="{147C1C42-767D-58CE-6CDA-8C1835B584A3}"/>
              </a:ext>
            </a:extLst>
          </p:cNvPr>
          <p:cNvSpPr>
            <a:spLocks noChangeArrowheads="1"/>
          </p:cNvSpPr>
          <p:nvPr/>
        </p:nvSpPr>
        <p:spPr bwMode="auto">
          <a:xfrm>
            <a:off x="12643029" y="19760936"/>
            <a:ext cx="14984730" cy="1236834"/>
          </a:xfrm>
          <a:prstGeom prst="rect">
            <a:avLst/>
          </a:prstGeom>
          <a:solidFill>
            <a:srgbClr val="632B8D"/>
          </a:solidFill>
          <a:ln w="19050">
            <a:solidFill>
              <a:srgbClr val="7030A0"/>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6373" b="1">
                <a:solidFill>
                  <a:srgbClr val="F1E113"/>
                </a:solidFill>
                <a:latin typeface="Calibri"/>
                <a:ea typeface="Calibri" panose="020F0502020204030204" pitchFamily="34" charset="0"/>
                <a:cs typeface="Calibri"/>
              </a:rPr>
              <a:t>Patient Data</a:t>
            </a:r>
            <a:endParaRPr lang="en-US" sz="6373" b="1">
              <a:solidFill>
                <a:srgbClr val="F1E113"/>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4">
            <a:extLst>
              <a:ext uri="{FF2B5EF4-FFF2-40B4-BE49-F238E27FC236}">
                <a16:creationId xmlns:a16="http://schemas.microsoft.com/office/drawing/2014/main" id="{11FFC85C-F6A6-2429-D132-613055E8E1A8}"/>
              </a:ext>
            </a:extLst>
          </p:cNvPr>
          <p:cNvSpPr txBox="1">
            <a:spLocks noChangeAspect="1" noChangeArrowheads="1"/>
          </p:cNvSpPr>
          <p:nvPr/>
        </p:nvSpPr>
        <p:spPr bwMode="auto">
          <a:xfrm>
            <a:off x="6846356" y="914907"/>
            <a:ext cx="28558569" cy="455509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ctr" defTabSz="19075795" rtl="0" eaLnBrk="0" fontAlgn="base" hangingPunct="0">
              <a:spcBef>
                <a:spcPct val="0"/>
              </a:spcBef>
              <a:spcAft>
                <a:spcPct val="0"/>
              </a:spcAft>
              <a:defRPr sz="8290" b="1">
                <a:solidFill>
                  <a:schemeClr val="bg1"/>
                </a:solidFill>
                <a:latin typeface="+mj-lt"/>
                <a:ea typeface="+mj-ea"/>
                <a:cs typeface="+mj-cs"/>
              </a:defRPr>
            </a:lvl1pPr>
            <a:lvl2pPr algn="ctr" defTabSz="19075795" rtl="0" eaLnBrk="0" fontAlgn="base" hangingPunct="0">
              <a:spcBef>
                <a:spcPct val="0"/>
              </a:spcBef>
              <a:spcAft>
                <a:spcPct val="0"/>
              </a:spcAft>
              <a:defRPr sz="8290" b="1">
                <a:solidFill>
                  <a:schemeClr val="bg1"/>
                </a:solidFill>
                <a:latin typeface="Arial" charset="0"/>
              </a:defRPr>
            </a:lvl2pPr>
            <a:lvl3pPr algn="ctr" defTabSz="19075795" rtl="0" eaLnBrk="0" fontAlgn="base" hangingPunct="0">
              <a:spcBef>
                <a:spcPct val="0"/>
              </a:spcBef>
              <a:spcAft>
                <a:spcPct val="0"/>
              </a:spcAft>
              <a:defRPr sz="8290" b="1">
                <a:solidFill>
                  <a:schemeClr val="bg1"/>
                </a:solidFill>
                <a:latin typeface="Arial" charset="0"/>
              </a:defRPr>
            </a:lvl3pPr>
            <a:lvl4pPr algn="ctr" defTabSz="19075795" rtl="0" eaLnBrk="0" fontAlgn="base" hangingPunct="0">
              <a:spcBef>
                <a:spcPct val="0"/>
              </a:spcBef>
              <a:spcAft>
                <a:spcPct val="0"/>
              </a:spcAft>
              <a:defRPr sz="8290" b="1">
                <a:solidFill>
                  <a:schemeClr val="bg1"/>
                </a:solidFill>
                <a:latin typeface="Arial" charset="0"/>
              </a:defRPr>
            </a:lvl4pPr>
            <a:lvl5pPr algn="ctr" defTabSz="19075795" rtl="0" eaLnBrk="0" fontAlgn="base" hangingPunct="0">
              <a:spcBef>
                <a:spcPct val="0"/>
              </a:spcBef>
              <a:spcAft>
                <a:spcPct val="0"/>
              </a:spcAft>
              <a:defRPr sz="8290" b="1">
                <a:solidFill>
                  <a:schemeClr val="bg1"/>
                </a:solidFill>
                <a:latin typeface="Arial" charset="0"/>
              </a:defRPr>
            </a:lvl5pPr>
            <a:lvl6pPr marL="468638" algn="ctr" defTabSz="19075795" rtl="0" fontAlgn="base">
              <a:spcBef>
                <a:spcPct val="0"/>
              </a:spcBef>
              <a:spcAft>
                <a:spcPct val="0"/>
              </a:spcAft>
              <a:defRPr sz="8290" b="1">
                <a:solidFill>
                  <a:schemeClr val="bg1"/>
                </a:solidFill>
                <a:latin typeface="Arial" charset="0"/>
              </a:defRPr>
            </a:lvl6pPr>
            <a:lvl7pPr marL="937275" algn="ctr" defTabSz="19075795" rtl="0" fontAlgn="base">
              <a:spcBef>
                <a:spcPct val="0"/>
              </a:spcBef>
              <a:spcAft>
                <a:spcPct val="0"/>
              </a:spcAft>
              <a:defRPr sz="8290" b="1">
                <a:solidFill>
                  <a:schemeClr val="bg1"/>
                </a:solidFill>
                <a:latin typeface="Arial" charset="0"/>
              </a:defRPr>
            </a:lvl7pPr>
            <a:lvl8pPr marL="1405913" algn="ctr" defTabSz="19075795" rtl="0" fontAlgn="base">
              <a:spcBef>
                <a:spcPct val="0"/>
              </a:spcBef>
              <a:spcAft>
                <a:spcPct val="0"/>
              </a:spcAft>
              <a:defRPr sz="8290" b="1">
                <a:solidFill>
                  <a:schemeClr val="bg1"/>
                </a:solidFill>
                <a:latin typeface="Arial" charset="0"/>
              </a:defRPr>
            </a:lvl8pPr>
            <a:lvl9pPr marL="1874545" algn="ctr" defTabSz="19075795" rtl="0" fontAlgn="base">
              <a:spcBef>
                <a:spcPct val="0"/>
              </a:spcBef>
              <a:spcAft>
                <a:spcPct val="0"/>
              </a:spcAft>
              <a:defRPr sz="8290" b="1">
                <a:solidFill>
                  <a:schemeClr val="bg1"/>
                </a:solidFill>
                <a:latin typeface="Arial" charset="0"/>
              </a:defRPr>
            </a:lvl9pPr>
          </a:lstStyle>
          <a:p>
            <a:r>
              <a:rPr lang="en-US" sz="8000" dirty="0">
                <a:solidFill>
                  <a:srgbClr val="380070"/>
                </a:solidFill>
              </a:rPr>
              <a:t>Cardiac Tamponade Unveiling Hodgkin Lymphoma: A Case Report of an Uncommon Presentation </a:t>
            </a:r>
            <a:br>
              <a:rPr lang="en-US" sz="9600" dirty="0">
                <a:solidFill>
                  <a:srgbClr val="380070"/>
                </a:solidFill>
              </a:rPr>
            </a:br>
            <a:r>
              <a:rPr lang="en-US" sz="4800" kern="0" dirty="0">
                <a:solidFill>
                  <a:srgbClr val="380070"/>
                </a:solidFill>
              </a:rPr>
              <a:t>Humza Pirzadah, Archit Shukla, MD, Usman Chaudry, MD, Humza Malik, MD</a:t>
            </a:r>
            <a:br>
              <a:rPr lang="en-US" sz="8800" dirty="0">
                <a:solidFill>
                  <a:srgbClr val="380070"/>
                </a:solidFill>
              </a:rPr>
            </a:br>
            <a:r>
              <a:rPr lang="en-US" sz="4000" baseline="30000" dirty="0">
                <a:solidFill>
                  <a:srgbClr val="380070"/>
                </a:solidFill>
              </a:rPr>
              <a:t>1</a:t>
            </a:r>
            <a:r>
              <a:rPr lang="en-US" sz="4000" dirty="0">
                <a:solidFill>
                  <a:srgbClr val="380070"/>
                </a:solidFill>
              </a:rPr>
              <a:t>Louisiana State University Health Sciences Center School of Medicine, New Orleans, LA, </a:t>
            </a:r>
          </a:p>
          <a:p>
            <a:endParaRPr lang="en-US" sz="4800" b="0" kern="0" dirty="0">
              <a:solidFill>
                <a:srgbClr val="380070"/>
              </a:solidFill>
            </a:endParaRPr>
          </a:p>
        </p:txBody>
      </p:sp>
      <p:sp>
        <p:nvSpPr>
          <p:cNvPr id="24" name="Rectangle 1148">
            <a:extLst>
              <a:ext uri="{FF2B5EF4-FFF2-40B4-BE49-F238E27FC236}">
                <a16:creationId xmlns:a16="http://schemas.microsoft.com/office/drawing/2014/main" id="{A67972DF-D6B1-37E7-769F-F00A78821268}"/>
              </a:ext>
            </a:extLst>
          </p:cNvPr>
          <p:cNvSpPr>
            <a:spLocks noChangeArrowheads="1"/>
          </p:cNvSpPr>
          <p:nvPr/>
        </p:nvSpPr>
        <p:spPr bwMode="auto">
          <a:xfrm>
            <a:off x="502379" y="22503482"/>
            <a:ext cx="11654790" cy="1236834"/>
          </a:xfrm>
          <a:prstGeom prst="rect">
            <a:avLst/>
          </a:prstGeom>
          <a:solidFill>
            <a:srgbClr val="632B8D"/>
          </a:solidFill>
          <a:ln w="19050">
            <a:solidFill>
              <a:srgbClr val="7030A0"/>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6373" b="1">
                <a:solidFill>
                  <a:srgbClr val="F1E113"/>
                </a:solidFill>
                <a:latin typeface="Calibri" panose="020F0502020204030204" pitchFamily="34" charset="0"/>
                <a:ea typeface="Calibri" panose="020F0502020204030204" pitchFamily="34" charset="0"/>
                <a:cs typeface="Calibri" panose="020F0502020204030204" pitchFamily="34" charset="0"/>
              </a:rPr>
              <a:t>Case Presentation</a:t>
            </a:r>
          </a:p>
        </p:txBody>
      </p:sp>
      <p:sp>
        <p:nvSpPr>
          <p:cNvPr id="25" name="Rectangle 24">
            <a:extLst>
              <a:ext uri="{FF2B5EF4-FFF2-40B4-BE49-F238E27FC236}">
                <a16:creationId xmlns:a16="http://schemas.microsoft.com/office/drawing/2014/main" id="{F4E1EA23-0D53-20F8-AB7D-BBF3FCFE20BD}"/>
              </a:ext>
            </a:extLst>
          </p:cNvPr>
          <p:cNvSpPr/>
          <p:nvPr/>
        </p:nvSpPr>
        <p:spPr bwMode="auto">
          <a:xfrm>
            <a:off x="489762" y="24074921"/>
            <a:ext cx="11654790" cy="9047809"/>
          </a:xfrm>
          <a:prstGeom prst="rect">
            <a:avLst/>
          </a:prstGeom>
          <a:noFill/>
          <a:ln w="127000" cap="flat" cmpd="sng" algn="ctr">
            <a:solidFill>
              <a:srgbClr val="F1E113"/>
            </a:solidFill>
            <a:prstDash val="solid"/>
            <a:round/>
            <a:headEnd type="none" w="sm" len="sm"/>
            <a:tailEnd type="none" w="sm" len="sm"/>
          </a:ln>
          <a:effectLst/>
        </p:spPr>
        <p:txBody>
          <a:bodyPr vert="horz" wrap="square" lIns="83249" tIns="41624" rIns="83249" bIns="41624" numCol="1" rtlCol="0" anchor="t" anchorCtr="0" compatLnSpc="1">
            <a:prstTxWarp prst="textNoShape">
              <a:avLst/>
            </a:prstTxWarp>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endParaRPr lang="en-US" sz="2185">
              <a:latin typeface="Times New Roman" charset="0"/>
            </a:endParaRPr>
          </a:p>
        </p:txBody>
      </p:sp>
      <p:sp>
        <p:nvSpPr>
          <p:cNvPr id="97" name="Rectangle: Rounded Corners 96">
            <a:extLst>
              <a:ext uri="{FF2B5EF4-FFF2-40B4-BE49-F238E27FC236}">
                <a16:creationId xmlns:a16="http://schemas.microsoft.com/office/drawing/2014/main" id="{D81358D5-7619-68FD-1977-49E4F913B505}"/>
              </a:ext>
            </a:extLst>
          </p:cNvPr>
          <p:cNvSpPr/>
          <p:nvPr/>
        </p:nvSpPr>
        <p:spPr bwMode="auto">
          <a:xfrm>
            <a:off x="17193481" y="13781935"/>
            <a:ext cx="5833830" cy="1339977"/>
          </a:xfrm>
          <a:prstGeom prst="round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83249" tIns="41624" rIns="83249" bIns="41624" numCol="1" rtlCol="0" anchor="t" anchorCtr="0" compatLnSpc="1">
            <a:prstTxWarp prst="textNoShape">
              <a:avLst/>
            </a:prstTxWarp>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5000" b="1" i="0" u="none" strike="noStrike" dirty="0">
                <a:solidFill>
                  <a:srgbClr val="000000"/>
                </a:solidFill>
                <a:effectLst/>
                <a:latin typeface="Calibri" panose="020F0502020204030204" pitchFamily="34" charset="0"/>
              </a:rPr>
              <a:t>Treatment:</a:t>
            </a:r>
            <a:endParaRPr lang="en-US" sz="5000" b="1" dirty="0">
              <a:cs typeface="Calibri"/>
            </a:endParaRPr>
          </a:p>
        </p:txBody>
      </p:sp>
      <p:sp>
        <p:nvSpPr>
          <p:cNvPr id="103" name="Rectangle 102">
            <a:extLst>
              <a:ext uri="{FF2B5EF4-FFF2-40B4-BE49-F238E27FC236}">
                <a16:creationId xmlns:a16="http://schemas.microsoft.com/office/drawing/2014/main" id="{EF92D92B-FE5A-3182-8144-9FBCE89F37ED}"/>
              </a:ext>
            </a:extLst>
          </p:cNvPr>
          <p:cNvSpPr/>
          <p:nvPr/>
        </p:nvSpPr>
        <p:spPr bwMode="auto">
          <a:xfrm>
            <a:off x="13721385" y="29004283"/>
            <a:ext cx="12828017" cy="3510080"/>
          </a:xfrm>
          <a:prstGeom prst="rect">
            <a:avLst/>
          </a:prstGeom>
          <a:noFill/>
          <a:ln w="38100" cap="flat" cmpd="sng" algn="ctr">
            <a:solidFill>
              <a:srgbClr val="F1E113"/>
            </a:solidFill>
            <a:prstDash val="solid"/>
            <a:round/>
            <a:headEnd type="none" w="sm" len="sm"/>
            <a:tailEnd type="none" w="sm" len="sm"/>
          </a:ln>
          <a:effectLst/>
        </p:spPr>
        <p:txBody>
          <a:bodyPr vert="horz" wrap="square" lIns="83249" tIns="41624" rIns="83249" bIns="41624" numCol="1" rtlCol="0" anchor="t" anchorCtr="0" compatLnSpc="1">
            <a:prstTxWarp prst="textNoShape">
              <a:avLst/>
            </a:prstTxWarp>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r>
              <a:rPr lang="en-US" sz="3600" dirty="0">
                <a:latin typeface="Times New Roman" charset="0"/>
              </a:rPr>
              <a:t>Figure 1: Chest X-Ray shows gross cardiomegaly suggesting cardiomyopathy and/or pericardial effusion. Pulmonary venous congestion suggesting fluid overload/cardiac decompensation. Also bilateral pleural effusions. CT Angio Chest shows 10.6 cm mixed cystic and solid anterior mediastinal mass. Large pericardial effusion as well as bilateral pleural effusions.</a:t>
            </a:r>
          </a:p>
        </p:txBody>
      </p:sp>
      <p:sp>
        <p:nvSpPr>
          <p:cNvPr id="110" name="Arrow: Down 109">
            <a:extLst>
              <a:ext uri="{FF2B5EF4-FFF2-40B4-BE49-F238E27FC236}">
                <a16:creationId xmlns:a16="http://schemas.microsoft.com/office/drawing/2014/main" id="{0CEC9AC4-7076-EE19-152B-9AA7981CDEB1}"/>
              </a:ext>
            </a:extLst>
          </p:cNvPr>
          <p:cNvSpPr/>
          <p:nvPr/>
        </p:nvSpPr>
        <p:spPr bwMode="auto">
          <a:xfrm>
            <a:off x="19743022" y="15872944"/>
            <a:ext cx="523443" cy="958902"/>
          </a:xfrm>
          <a:prstGeom prst="downArrow">
            <a:avLst/>
          </a:prstGeom>
          <a:solidFill>
            <a:schemeClr val="accent6">
              <a:lumMod val="75000"/>
            </a:schemeClr>
          </a:solidFill>
          <a:ln w="12700" cap="flat" cmpd="sng" algn="ctr">
            <a:solidFill>
              <a:schemeClr val="tx1"/>
            </a:solidFill>
            <a:prstDash val="solid"/>
            <a:round/>
            <a:headEnd type="none" w="sm" len="sm"/>
            <a:tailEnd type="none" w="sm" len="sm"/>
          </a:ln>
          <a:effectLst/>
        </p:spPr>
        <p:txBody>
          <a:bodyPr vert="horz" wrap="square" lIns="83249" tIns="41624" rIns="83249" bIns="41624" numCol="1" rtlCol="0" anchor="t" anchorCtr="0" compatLnSpc="1">
            <a:prstTxWarp prst="textNoShape">
              <a:avLst/>
            </a:prstTxWarp>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endParaRPr lang="en-US" sz="2185">
              <a:latin typeface="Times New Roman" charset="0"/>
            </a:endParaRPr>
          </a:p>
        </p:txBody>
      </p:sp>
      <p:sp>
        <p:nvSpPr>
          <p:cNvPr id="39" name="Rectangle: Rounded Corners 38">
            <a:extLst>
              <a:ext uri="{FF2B5EF4-FFF2-40B4-BE49-F238E27FC236}">
                <a16:creationId xmlns:a16="http://schemas.microsoft.com/office/drawing/2014/main" id="{3ABBCE04-7D39-E4FB-5E83-1E3DC7069AB6}"/>
              </a:ext>
            </a:extLst>
          </p:cNvPr>
          <p:cNvSpPr/>
          <p:nvPr/>
        </p:nvSpPr>
        <p:spPr bwMode="auto">
          <a:xfrm>
            <a:off x="16271968" y="16916400"/>
            <a:ext cx="7465553" cy="2313803"/>
          </a:xfrm>
          <a:prstGeom prst="round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83249" tIns="41624" rIns="83249" bIns="41624" numCol="1" rtlCol="0" anchor="t" anchorCtr="0" compatLnSpc="1">
            <a:prstTxWarp prst="textNoShape">
              <a:avLst/>
            </a:prstTxWarp>
          </a:bodyP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3000" dirty="0"/>
              <a:t>Initiation of chemotherapy with scheduled close follow-up to monitor response and manage any further complications associated with cardiac tamponade or lymphoma.</a:t>
            </a:r>
            <a:endParaRPr lang="en-US" sz="3000" dirty="0">
              <a:cs typeface="Calibri"/>
            </a:endParaRPr>
          </a:p>
        </p:txBody>
      </p:sp>
      <p:sp>
        <p:nvSpPr>
          <p:cNvPr id="10" name="Google Shape;834;p50">
            <a:extLst>
              <a:ext uri="{FF2B5EF4-FFF2-40B4-BE49-F238E27FC236}">
                <a16:creationId xmlns:a16="http://schemas.microsoft.com/office/drawing/2014/main" id="{4008D9CB-E6FF-31D6-D181-90FD2054BFF2}"/>
              </a:ext>
            </a:extLst>
          </p:cNvPr>
          <p:cNvSpPr/>
          <p:nvPr/>
        </p:nvSpPr>
        <p:spPr>
          <a:xfrm>
            <a:off x="1202536" y="24691959"/>
            <a:ext cx="1243870" cy="1754327"/>
          </a:xfrm>
          <a:custGeom>
            <a:avLst/>
            <a:gdLst/>
            <a:ahLst/>
            <a:cxnLst/>
            <a:rect l="l" t="t" r="r" b="b"/>
            <a:pathLst>
              <a:path w="304819" h="457200" extrusionOk="0">
                <a:moveTo>
                  <a:pt x="285760" y="57150"/>
                </a:moveTo>
                <a:lnTo>
                  <a:pt x="238135" y="57150"/>
                </a:lnTo>
                <a:cubicBezTo>
                  <a:pt x="238104" y="46642"/>
                  <a:pt x="229593" y="38131"/>
                  <a:pt x="219085" y="38100"/>
                </a:cubicBezTo>
                <a:lnTo>
                  <a:pt x="190510" y="38100"/>
                </a:lnTo>
                <a:cubicBezTo>
                  <a:pt x="190510" y="17058"/>
                  <a:pt x="173452" y="0"/>
                  <a:pt x="152410" y="0"/>
                </a:cubicBezTo>
                <a:cubicBezTo>
                  <a:pt x="131368" y="0"/>
                  <a:pt x="114310" y="17058"/>
                  <a:pt x="114310" y="38100"/>
                </a:cubicBezTo>
                <a:lnTo>
                  <a:pt x="85735" y="38100"/>
                </a:lnTo>
                <a:cubicBezTo>
                  <a:pt x="75227" y="38131"/>
                  <a:pt x="66715" y="46642"/>
                  <a:pt x="66685" y="57150"/>
                </a:cubicBezTo>
                <a:lnTo>
                  <a:pt x="19060" y="57150"/>
                </a:lnTo>
                <a:cubicBezTo>
                  <a:pt x="8169" y="57598"/>
                  <a:pt x="-330" y="66734"/>
                  <a:pt x="10" y="77629"/>
                </a:cubicBezTo>
                <a:lnTo>
                  <a:pt x="10" y="436721"/>
                </a:lnTo>
                <a:cubicBezTo>
                  <a:pt x="-329" y="447616"/>
                  <a:pt x="8169" y="456751"/>
                  <a:pt x="19060" y="457200"/>
                </a:cubicBezTo>
                <a:lnTo>
                  <a:pt x="285760" y="457200"/>
                </a:lnTo>
                <a:cubicBezTo>
                  <a:pt x="296651" y="456751"/>
                  <a:pt x="305149" y="447616"/>
                  <a:pt x="304810" y="436721"/>
                </a:cubicBezTo>
                <a:lnTo>
                  <a:pt x="304810" y="77629"/>
                </a:lnTo>
                <a:cubicBezTo>
                  <a:pt x="305149" y="66734"/>
                  <a:pt x="296651" y="57598"/>
                  <a:pt x="285760" y="57150"/>
                </a:cubicBezTo>
                <a:close/>
                <a:moveTo>
                  <a:pt x="161935" y="47625"/>
                </a:moveTo>
                <a:cubicBezTo>
                  <a:pt x="161935" y="52885"/>
                  <a:pt x="157670" y="57150"/>
                  <a:pt x="152410" y="57150"/>
                </a:cubicBezTo>
                <a:cubicBezTo>
                  <a:pt x="147149" y="57150"/>
                  <a:pt x="142885" y="52885"/>
                  <a:pt x="142885" y="47625"/>
                </a:cubicBezTo>
                <a:cubicBezTo>
                  <a:pt x="142885" y="42365"/>
                  <a:pt x="147149" y="38100"/>
                  <a:pt x="152410" y="38100"/>
                </a:cubicBezTo>
                <a:cubicBezTo>
                  <a:pt x="157664" y="38115"/>
                  <a:pt x="161920" y="42371"/>
                  <a:pt x="161935" y="47625"/>
                </a:cubicBezTo>
                <a:close/>
                <a:moveTo>
                  <a:pt x="266710" y="419100"/>
                </a:moveTo>
                <a:lnTo>
                  <a:pt x="38110" y="419100"/>
                </a:lnTo>
                <a:lnTo>
                  <a:pt x="38110" y="95250"/>
                </a:lnTo>
                <a:lnTo>
                  <a:pt x="66685" y="95250"/>
                </a:lnTo>
                <a:cubicBezTo>
                  <a:pt x="66716" y="105758"/>
                  <a:pt x="75227" y="114270"/>
                  <a:pt x="85735" y="114300"/>
                </a:cubicBezTo>
                <a:lnTo>
                  <a:pt x="219085" y="114300"/>
                </a:lnTo>
                <a:cubicBezTo>
                  <a:pt x="229593" y="114270"/>
                  <a:pt x="238104" y="105758"/>
                  <a:pt x="238135" y="95250"/>
                </a:cubicBezTo>
                <a:lnTo>
                  <a:pt x="266710" y="95250"/>
                </a:lnTo>
                <a:close/>
                <a:moveTo>
                  <a:pt x="190510" y="222972"/>
                </a:moveTo>
                <a:lnTo>
                  <a:pt x="190510" y="238125"/>
                </a:lnTo>
                <a:lnTo>
                  <a:pt x="114310" y="238125"/>
                </a:lnTo>
                <a:lnTo>
                  <a:pt x="114310" y="222972"/>
                </a:lnTo>
                <a:cubicBezTo>
                  <a:pt x="114310" y="205038"/>
                  <a:pt x="128848" y="190500"/>
                  <a:pt x="146782" y="190500"/>
                </a:cubicBezTo>
                <a:lnTo>
                  <a:pt x="158038" y="190500"/>
                </a:lnTo>
                <a:cubicBezTo>
                  <a:pt x="175972" y="190500"/>
                  <a:pt x="190510" y="205038"/>
                  <a:pt x="190510" y="222972"/>
                </a:cubicBezTo>
                <a:close/>
                <a:moveTo>
                  <a:pt x="133360" y="152400"/>
                </a:moveTo>
                <a:cubicBezTo>
                  <a:pt x="133360" y="141879"/>
                  <a:pt x="141889" y="133350"/>
                  <a:pt x="152410" y="133350"/>
                </a:cubicBezTo>
                <a:cubicBezTo>
                  <a:pt x="162931" y="133350"/>
                  <a:pt x="171460" y="141879"/>
                  <a:pt x="171460" y="152400"/>
                </a:cubicBezTo>
                <a:cubicBezTo>
                  <a:pt x="171460" y="162921"/>
                  <a:pt x="162931" y="171450"/>
                  <a:pt x="152410" y="171450"/>
                </a:cubicBezTo>
                <a:cubicBezTo>
                  <a:pt x="141889" y="171450"/>
                  <a:pt x="133360" y="162921"/>
                  <a:pt x="133360" y="152400"/>
                </a:cubicBezTo>
                <a:close/>
                <a:moveTo>
                  <a:pt x="147647" y="276225"/>
                </a:moveTo>
                <a:lnTo>
                  <a:pt x="223847" y="276225"/>
                </a:lnTo>
                <a:cubicBezTo>
                  <a:pt x="231738" y="276225"/>
                  <a:pt x="238135" y="282622"/>
                  <a:pt x="238135" y="290513"/>
                </a:cubicBezTo>
                <a:lnTo>
                  <a:pt x="238135" y="290513"/>
                </a:lnTo>
                <a:cubicBezTo>
                  <a:pt x="238135" y="298403"/>
                  <a:pt x="231738" y="304800"/>
                  <a:pt x="223847" y="304800"/>
                </a:cubicBezTo>
                <a:lnTo>
                  <a:pt x="147647" y="304800"/>
                </a:lnTo>
                <a:cubicBezTo>
                  <a:pt x="139757" y="304800"/>
                  <a:pt x="133360" y="298403"/>
                  <a:pt x="133360" y="290513"/>
                </a:cubicBezTo>
                <a:lnTo>
                  <a:pt x="133360" y="290513"/>
                </a:lnTo>
                <a:cubicBezTo>
                  <a:pt x="133360" y="282622"/>
                  <a:pt x="139757" y="276225"/>
                  <a:pt x="147647" y="276225"/>
                </a:cubicBezTo>
                <a:close/>
                <a:moveTo>
                  <a:pt x="104785" y="304800"/>
                </a:moveTo>
                <a:lnTo>
                  <a:pt x="66685" y="304800"/>
                </a:lnTo>
                <a:lnTo>
                  <a:pt x="66685" y="276225"/>
                </a:lnTo>
                <a:lnTo>
                  <a:pt x="104785" y="276225"/>
                </a:lnTo>
                <a:close/>
                <a:moveTo>
                  <a:pt x="147647" y="352425"/>
                </a:moveTo>
                <a:lnTo>
                  <a:pt x="223847" y="352425"/>
                </a:lnTo>
                <a:cubicBezTo>
                  <a:pt x="231738" y="352425"/>
                  <a:pt x="238135" y="358822"/>
                  <a:pt x="238135" y="366713"/>
                </a:cubicBezTo>
                <a:lnTo>
                  <a:pt x="238135" y="366713"/>
                </a:lnTo>
                <a:cubicBezTo>
                  <a:pt x="238135" y="374603"/>
                  <a:pt x="231738" y="381000"/>
                  <a:pt x="223847" y="381000"/>
                </a:cubicBezTo>
                <a:lnTo>
                  <a:pt x="147647" y="381000"/>
                </a:lnTo>
                <a:cubicBezTo>
                  <a:pt x="139757" y="381000"/>
                  <a:pt x="133360" y="374603"/>
                  <a:pt x="133360" y="366713"/>
                </a:cubicBezTo>
                <a:lnTo>
                  <a:pt x="133360" y="366713"/>
                </a:lnTo>
                <a:cubicBezTo>
                  <a:pt x="133360" y="358822"/>
                  <a:pt x="139757" y="352425"/>
                  <a:pt x="147647" y="352425"/>
                </a:cubicBezTo>
                <a:close/>
                <a:moveTo>
                  <a:pt x="104785" y="381000"/>
                </a:moveTo>
                <a:lnTo>
                  <a:pt x="66685" y="381000"/>
                </a:lnTo>
                <a:lnTo>
                  <a:pt x="66685" y="352425"/>
                </a:lnTo>
                <a:lnTo>
                  <a:pt x="104785" y="352425"/>
                </a:lnTo>
                <a:close/>
              </a:path>
            </a:pathLst>
          </a:custGeom>
          <a:solidFill>
            <a:schemeClr val="lt1"/>
          </a:solidFill>
          <a:ln w="76200">
            <a:solidFill>
              <a:srgbClr val="6A2D97"/>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00">
              <a:latin typeface="Calibri"/>
              <a:ea typeface="Calibri"/>
              <a:cs typeface="Calibri"/>
              <a:sym typeface="Calibri"/>
            </a:endParaRPr>
          </a:p>
        </p:txBody>
      </p:sp>
      <p:pic>
        <p:nvPicPr>
          <p:cNvPr id="14" name="Graphic 13" descr="Stethoscope with solid fill">
            <a:extLst>
              <a:ext uri="{FF2B5EF4-FFF2-40B4-BE49-F238E27FC236}">
                <a16:creationId xmlns:a16="http://schemas.microsoft.com/office/drawing/2014/main" id="{88A466A0-8810-FAD8-0ACB-FE632E7AD5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826" y="27764547"/>
            <a:ext cx="1755648" cy="1755648"/>
          </a:xfrm>
          <a:prstGeom prst="rect">
            <a:avLst/>
          </a:prstGeom>
        </p:spPr>
      </p:pic>
      <p:sp>
        <p:nvSpPr>
          <p:cNvPr id="15" name="TextBox 14">
            <a:extLst>
              <a:ext uri="{FF2B5EF4-FFF2-40B4-BE49-F238E27FC236}">
                <a16:creationId xmlns:a16="http://schemas.microsoft.com/office/drawing/2014/main" id="{1334AAED-70D1-F895-B114-F9F328C0D0F8}"/>
              </a:ext>
            </a:extLst>
          </p:cNvPr>
          <p:cNvSpPr txBox="1"/>
          <p:nvPr/>
        </p:nvSpPr>
        <p:spPr>
          <a:xfrm>
            <a:off x="2804360" y="24493104"/>
            <a:ext cx="8174695" cy="2508379"/>
          </a:xfrm>
          <a:prstGeom prst="rect">
            <a:avLst/>
          </a:prstGeom>
          <a:noFill/>
        </p:spPr>
        <p:txBody>
          <a:bodyPr wrap="square">
            <a:spAutoFit/>
          </a:bodyPr>
          <a:lstStyle/>
          <a:p>
            <a:pPr algn="ctr">
              <a:spcAft>
                <a:spcPts val="600"/>
              </a:spcAft>
            </a:pPr>
            <a:r>
              <a:rPr lang="en-US" sz="4400" b="1" dirty="0">
                <a:solidFill>
                  <a:srgbClr val="0E101A"/>
                </a:solidFill>
                <a:latin typeface="Calibri" panose="020F0502020204030204" pitchFamily="34" charset="0"/>
                <a:ea typeface="Calibri" panose="020F0502020204030204" pitchFamily="34" charset="0"/>
                <a:cs typeface="Calibri" panose="020F0502020204030204" pitchFamily="34" charset="0"/>
              </a:rPr>
              <a:t>Patient Presentation</a:t>
            </a:r>
          </a:p>
          <a:p>
            <a:pPr algn="ctr">
              <a:spcAft>
                <a:spcPts val="600"/>
              </a:spcAft>
            </a:pPr>
            <a:r>
              <a:rPr lang="en-US" sz="3600" dirty="0">
                <a:solidFill>
                  <a:srgbClr val="0E101A"/>
                </a:solidFill>
                <a:latin typeface="Calibri" panose="020F0502020204030204" pitchFamily="34" charset="0"/>
                <a:ea typeface="Calibri" panose="020F0502020204030204" pitchFamily="34" charset="0"/>
                <a:cs typeface="Calibri" panose="020F0502020204030204" pitchFamily="34" charset="0"/>
              </a:rPr>
              <a:t>27-year-old male with schizophrenia presenting with exertional dyspnea, syncope, and early satiety.</a:t>
            </a:r>
          </a:p>
        </p:txBody>
      </p:sp>
      <p:sp>
        <p:nvSpPr>
          <p:cNvPr id="16" name="TextBox 15">
            <a:extLst>
              <a:ext uri="{FF2B5EF4-FFF2-40B4-BE49-F238E27FC236}">
                <a16:creationId xmlns:a16="http://schemas.microsoft.com/office/drawing/2014/main" id="{22D96C27-C8DC-829B-BBFD-62BAE8117F36}"/>
              </a:ext>
            </a:extLst>
          </p:cNvPr>
          <p:cNvSpPr txBox="1"/>
          <p:nvPr/>
        </p:nvSpPr>
        <p:spPr>
          <a:xfrm>
            <a:off x="2797704" y="26935907"/>
            <a:ext cx="7981028" cy="2508379"/>
          </a:xfrm>
          <a:prstGeom prst="rect">
            <a:avLst/>
          </a:prstGeom>
          <a:noFill/>
        </p:spPr>
        <p:txBody>
          <a:bodyPr wrap="square">
            <a:spAutoFit/>
          </a:bodyPr>
          <a:lstStyle/>
          <a:p>
            <a:pPr algn="ctr">
              <a:spcAft>
                <a:spcPts val="600"/>
              </a:spcAft>
            </a:pPr>
            <a:r>
              <a:rPr lang="en-US" sz="4400" b="1" dirty="0">
                <a:solidFill>
                  <a:srgbClr val="0E101A"/>
                </a:solidFill>
                <a:latin typeface="Calibri" panose="020F0502020204030204" pitchFamily="34" charset="0"/>
                <a:ea typeface="Calibri" panose="020F0502020204030204" pitchFamily="34" charset="0"/>
                <a:cs typeface="Calibri" panose="020F0502020204030204" pitchFamily="34" charset="0"/>
              </a:rPr>
              <a:t>Symptoms</a:t>
            </a:r>
            <a:endParaRPr lang="en-US" sz="3200" b="1" dirty="0">
              <a:solidFill>
                <a:srgbClr val="0E101A"/>
              </a:solidFill>
              <a:latin typeface="Calibri" panose="020F0502020204030204" pitchFamily="34" charset="0"/>
              <a:ea typeface="Calibri" panose="020F0502020204030204" pitchFamily="34" charset="0"/>
              <a:cs typeface="Calibri" panose="020F0502020204030204" pitchFamily="34" charset="0"/>
            </a:endParaRPr>
          </a:p>
          <a:p>
            <a:pPr algn="ctr">
              <a:spcAft>
                <a:spcPts val="600"/>
              </a:spcAft>
            </a:pPr>
            <a:r>
              <a:rPr lang="en-US" sz="3600" dirty="0">
                <a:solidFill>
                  <a:srgbClr val="0E101A"/>
                </a:solidFill>
                <a:latin typeface="Calibri" panose="020F0502020204030204" pitchFamily="34" charset="0"/>
                <a:ea typeface="Calibri" panose="020F0502020204030204" pitchFamily="34" charset="0"/>
                <a:cs typeface="Calibri" panose="020F0502020204030204" pitchFamily="34" charset="0"/>
              </a:rPr>
              <a:t>Tachycardia, bilateral lower extremity edema, prominent axillary lymphadenopathy</a:t>
            </a:r>
          </a:p>
        </p:txBody>
      </p:sp>
      <p:pic>
        <p:nvPicPr>
          <p:cNvPr id="21" name="Picture 20">
            <a:extLst>
              <a:ext uri="{FF2B5EF4-FFF2-40B4-BE49-F238E27FC236}">
                <a16:creationId xmlns:a16="http://schemas.microsoft.com/office/drawing/2014/main" id="{9DAE53CF-C567-131C-093F-7C60D7D381A8}"/>
              </a:ext>
            </a:extLst>
          </p:cNvPr>
          <p:cNvPicPr>
            <a:picLocks noChangeAspect="1"/>
          </p:cNvPicPr>
          <p:nvPr/>
        </p:nvPicPr>
        <p:blipFill>
          <a:blip r:embed="rId7" cstate="print">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946647" y="30471838"/>
            <a:ext cx="1755648" cy="1755648"/>
          </a:xfrm>
          <a:prstGeom prst="rect">
            <a:avLst/>
          </a:prstGeom>
          <a:ln>
            <a:noFill/>
          </a:ln>
        </p:spPr>
      </p:pic>
      <p:sp>
        <p:nvSpPr>
          <p:cNvPr id="27" name="TextBox 26">
            <a:extLst>
              <a:ext uri="{FF2B5EF4-FFF2-40B4-BE49-F238E27FC236}">
                <a16:creationId xmlns:a16="http://schemas.microsoft.com/office/drawing/2014/main" id="{A3E50D3F-54B4-C6B9-BC94-6A80B1CB2C46}"/>
              </a:ext>
            </a:extLst>
          </p:cNvPr>
          <p:cNvSpPr txBox="1"/>
          <p:nvPr/>
        </p:nvSpPr>
        <p:spPr>
          <a:xfrm>
            <a:off x="2446406" y="29590219"/>
            <a:ext cx="8361657" cy="3462486"/>
          </a:xfrm>
          <a:prstGeom prst="rect">
            <a:avLst/>
          </a:prstGeom>
          <a:noFill/>
        </p:spPr>
        <p:txBody>
          <a:bodyPr wrap="square">
            <a:spAutoFit/>
          </a:bodyPr>
          <a:lstStyle/>
          <a:p>
            <a:pPr algn="ctr">
              <a:spcAft>
                <a:spcPts val="600"/>
              </a:spcAft>
            </a:pPr>
            <a:r>
              <a:rPr lang="en-US" sz="4400" b="1" dirty="0">
                <a:solidFill>
                  <a:srgbClr val="0E101A"/>
                </a:solidFill>
                <a:latin typeface="Calibri" panose="020F0502020204030204" pitchFamily="34" charset="0"/>
                <a:ea typeface="Calibri" panose="020F0502020204030204" pitchFamily="34" charset="0"/>
                <a:cs typeface="Calibri" panose="020F0502020204030204" pitchFamily="34" charset="0"/>
              </a:rPr>
              <a:t>Initial</a:t>
            </a:r>
            <a:r>
              <a:rPr lang="en-US" sz="3200" b="1" dirty="0">
                <a:solidFill>
                  <a:srgbClr val="0E101A"/>
                </a:solidFill>
                <a:latin typeface="Calibri" panose="020F0502020204030204" pitchFamily="34" charset="0"/>
                <a:ea typeface="Calibri" panose="020F0502020204030204" pitchFamily="34" charset="0"/>
                <a:cs typeface="Calibri" panose="020F0502020204030204" pitchFamily="34" charset="0"/>
              </a:rPr>
              <a:t> </a:t>
            </a:r>
            <a:r>
              <a:rPr lang="en-US" sz="4400" b="1" dirty="0">
                <a:solidFill>
                  <a:srgbClr val="0E101A"/>
                </a:solidFill>
                <a:latin typeface="Calibri" panose="020F0502020204030204" pitchFamily="34" charset="0"/>
                <a:ea typeface="Calibri" panose="020F0502020204030204" pitchFamily="34" charset="0"/>
                <a:cs typeface="Calibri" panose="020F0502020204030204" pitchFamily="34" charset="0"/>
              </a:rPr>
              <a:t>Findings</a:t>
            </a:r>
          </a:p>
          <a:p>
            <a:pPr algn="ctr">
              <a:spcAft>
                <a:spcPts val="600"/>
              </a:spcAft>
            </a:pPr>
            <a:r>
              <a:rPr lang="en-US" sz="3400" dirty="0">
                <a:solidFill>
                  <a:srgbClr val="0E101A"/>
                </a:solidFill>
                <a:latin typeface="Calibri" panose="020F0502020204030204" pitchFamily="34" charset="0"/>
                <a:ea typeface="Calibri" panose="020F0502020204030204" pitchFamily="34" charset="0"/>
                <a:cs typeface="Calibri" panose="020F0502020204030204" pitchFamily="34" charset="0"/>
              </a:rPr>
              <a:t>6.5cm pericardial effusion noted on CT Chest, TTE with appreciable right ventricular diastolic collapse. Electrical alternans on EKG. Also, 10.6 cm mixed cystic and solid anterior mediastinal mass</a:t>
            </a:r>
          </a:p>
        </p:txBody>
      </p:sp>
      <p:sp>
        <p:nvSpPr>
          <p:cNvPr id="37" name="Arrow: Chevron 36">
            <a:extLst>
              <a:ext uri="{FF2B5EF4-FFF2-40B4-BE49-F238E27FC236}">
                <a16:creationId xmlns:a16="http://schemas.microsoft.com/office/drawing/2014/main" id="{3CFA86E1-B4B9-E20C-1128-5FFACF08D3DD}"/>
              </a:ext>
            </a:extLst>
          </p:cNvPr>
          <p:cNvSpPr/>
          <p:nvPr/>
        </p:nvSpPr>
        <p:spPr bwMode="auto">
          <a:xfrm>
            <a:off x="19787638" y="8730263"/>
            <a:ext cx="8094472" cy="4131630"/>
          </a:xfrm>
          <a:prstGeom prst="chevron">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Diagnosis: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Biopsy of a right posterior cervical lymph node confirmed Hodgkin lymphoma, mixed cellularity subtype, with EBV positivity.</a:t>
            </a:r>
          </a:p>
        </p:txBody>
      </p:sp>
      <p:sp>
        <p:nvSpPr>
          <p:cNvPr id="38" name="Arrow: Chevron 37">
            <a:extLst>
              <a:ext uri="{FF2B5EF4-FFF2-40B4-BE49-F238E27FC236}">
                <a16:creationId xmlns:a16="http://schemas.microsoft.com/office/drawing/2014/main" id="{E2350F3A-CF78-A6D8-CD60-0EF8DA9E2FDE}"/>
              </a:ext>
            </a:extLst>
          </p:cNvPr>
          <p:cNvSpPr/>
          <p:nvPr/>
        </p:nvSpPr>
        <p:spPr bwMode="auto">
          <a:xfrm>
            <a:off x="12400548" y="8744141"/>
            <a:ext cx="8335988" cy="4131630"/>
          </a:xfrm>
          <a:prstGeom prst="chevron">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a:latin typeface="Calibri" panose="020F0502020204030204" pitchFamily="34" charset="0"/>
                <a:ea typeface="Calibri" panose="020F0502020204030204" pitchFamily="34" charset="0"/>
                <a:cs typeface="Calibri" panose="020F0502020204030204" pitchFamily="34" charset="0"/>
              </a:rPr>
              <a:t>Diagnostic Intervention:</a:t>
            </a:r>
            <a:r>
              <a:rPr lang="en-US" sz="2800" dirty="0">
                <a:latin typeface="Calibri" panose="020F0502020204030204" pitchFamily="34" charset="0"/>
                <a:ea typeface="Calibri" panose="020F0502020204030204" pitchFamily="34" charset="0"/>
                <a:cs typeface="Calibri" panose="020F0502020204030204" pitchFamily="34" charset="0"/>
              </a:rPr>
              <a:t> Bedside ultrasound indicated a large pericardial effusion with right ventricular diastolic collapse, leading to an emergent pericardiocentesis which removed 1.5 liters of fluid.</a:t>
            </a:r>
            <a:endParaRPr kumimoji="0" lang="en-US" sz="28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2" name="Rectangle 1148">
            <a:extLst>
              <a:ext uri="{FF2B5EF4-FFF2-40B4-BE49-F238E27FC236}">
                <a16:creationId xmlns:a16="http://schemas.microsoft.com/office/drawing/2014/main" id="{83AD2979-24EE-D0E9-2C77-914142999962}"/>
              </a:ext>
            </a:extLst>
          </p:cNvPr>
          <p:cNvSpPr>
            <a:spLocks noChangeArrowheads="1"/>
          </p:cNvSpPr>
          <p:nvPr/>
        </p:nvSpPr>
        <p:spPr bwMode="auto">
          <a:xfrm>
            <a:off x="16067315" y="7883710"/>
            <a:ext cx="7875839" cy="469733"/>
          </a:xfrm>
          <a:prstGeom prst="rect">
            <a:avLst/>
          </a:prstGeom>
          <a:solidFill>
            <a:schemeClr val="accent6">
              <a:lumMod val="60000"/>
              <a:lumOff val="40000"/>
            </a:schemeClr>
          </a:solidFill>
          <a:ln w="19050">
            <a:solidFill>
              <a:srgbClr val="7030A0"/>
            </a:solidFill>
            <a:miter lim="800000"/>
            <a:headEnd/>
            <a:tailEnd/>
          </a:ln>
          <a:effectLst>
            <a:outerShdw blurRad="50800" dist="38100" dir="8100000" algn="tr" rotWithShape="0">
              <a:prstClr val="black">
                <a:alpha val="40000"/>
              </a:prstClr>
            </a:outerShdw>
          </a:effectLst>
        </p:spPr>
        <p:txBody>
          <a:bodyPr wrap="none" lIns="85339" tIns="42672" rIns="85339" bIns="42672" anchor="ctr"/>
          <a:lstStyle>
            <a:defPPr>
              <a:defRPr lang="en-US"/>
            </a:defPPr>
            <a:lvl1pPr algn="l" rtl="0" fontAlgn="base">
              <a:spcBef>
                <a:spcPct val="0"/>
              </a:spcBef>
              <a:spcAft>
                <a:spcPct val="0"/>
              </a:spcAft>
              <a:defRPr sz="2471" kern="1200">
                <a:solidFill>
                  <a:schemeClr val="tx1"/>
                </a:solidFill>
                <a:latin typeface="Times New Roman" pitchFamily="18" charset="0"/>
                <a:ea typeface="+mn-ea"/>
                <a:cs typeface="+mn-cs"/>
              </a:defRPr>
            </a:lvl1pPr>
            <a:lvl2pPr marL="461719" algn="l" rtl="0" fontAlgn="base">
              <a:spcBef>
                <a:spcPct val="0"/>
              </a:spcBef>
              <a:spcAft>
                <a:spcPct val="0"/>
              </a:spcAft>
              <a:defRPr sz="2471" kern="1200">
                <a:solidFill>
                  <a:schemeClr val="tx1"/>
                </a:solidFill>
                <a:latin typeface="Times New Roman" pitchFamily="18" charset="0"/>
                <a:ea typeface="+mn-ea"/>
                <a:cs typeface="+mn-cs"/>
              </a:defRPr>
            </a:lvl2pPr>
            <a:lvl3pPr marL="923440" algn="l" rtl="0" fontAlgn="base">
              <a:spcBef>
                <a:spcPct val="0"/>
              </a:spcBef>
              <a:spcAft>
                <a:spcPct val="0"/>
              </a:spcAft>
              <a:defRPr sz="2471" kern="1200">
                <a:solidFill>
                  <a:schemeClr val="tx1"/>
                </a:solidFill>
                <a:latin typeface="Times New Roman" pitchFamily="18" charset="0"/>
                <a:ea typeface="+mn-ea"/>
                <a:cs typeface="+mn-cs"/>
              </a:defRPr>
            </a:lvl3pPr>
            <a:lvl4pPr marL="1385159" algn="l" rtl="0" fontAlgn="base">
              <a:spcBef>
                <a:spcPct val="0"/>
              </a:spcBef>
              <a:spcAft>
                <a:spcPct val="0"/>
              </a:spcAft>
              <a:defRPr sz="2471" kern="1200">
                <a:solidFill>
                  <a:schemeClr val="tx1"/>
                </a:solidFill>
                <a:latin typeface="Times New Roman" pitchFamily="18" charset="0"/>
                <a:ea typeface="+mn-ea"/>
                <a:cs typeface="+mn-cs"/>
              </a:defRPr>
            </a:lvl4pPr>
            <a:lvl5pPr marL="1846878" algn="l" rtl="0" fontAlgn="base">
              <a:spcBef>
                <a:spcPct val="0"/>
              </a:spcBef>
              <a:spcAft>
                <a:spcPct val="0"/>
              </a:spcAft>
              <a:defRPr sz="2471" kern="1200">
                <a:solidFill>
                  <a:schemeClr val="tx1"/>
                </a:solidFill>
                <a:latin typeface="Times New Roman" pitchFamily="18" charset="0"/>
                <a:ea typeface="+mn-ea"/>
                <a:cs typeface="+mn-cs"/>
              </a:defRPr>
            </a:lvl5pPr>
            <a:lvl6pPr marL="2308597" algn="l" defTabSz="923440" rtl="0" eaLnBrk="1" latinLnBrk="0" hangingPunct="1">
              <a:defRPr sz="2471" kern="1200">
                <a:solidFill>
                  <a:schemeClr val="tx1"/>
                </a:solidFill>
                <a:latin typeface="Times New Roman" pitchFamily="18" charset="0"/>
                <a:ea typeface="+mn-ea"/>
                <a:cs typeface="+mn-cs"/>
              </a:defRPr>
            </a:lvl6pPr>
            <a:lvl7pPr marL="2770318" algn="l" defTabSz="923440" rtl="0" eaLnBrk="1" latinLnBrk="0" hangingPunct="1">
              <a:defRPr sz="2471" kern="1200">
                <a:solidFill>
                  <a:schemeClr val="tx1"/>
                </a:solidFill>
                <a:latin typeface="Times New Roman" pitchFamily="18" charset="0"/>
                <a:ea typeface="+mn-ea"/>
                <a:cs typeface="+mn-cs"/>
              </a:defRPr>
            </a:lvl7pPr>
            <a:lvl8pPr marL="3232037" algn="l" defTabSz="923440" rtl="0" eaLnBrk="1" latinLnBrk="0" hangingPunct="1">
              <a:defRPr sz="2471" kern="1200">
                <a:solidFill>
                  <a:schemeClr val="tx1"/>
                </a:solidFill>
                <a:latin typeface="Times New Roman" pitchFamily="18" charset="0"/>
                <a:ea typeface="+mn-ea"/>
                <a:cs typeface="+mn-cs"/>
              </a:defRPr>
            </a:lvl8pPr>
            <a:lvl9pPr marL="3693757" algn="l" defTabSz="923440" rtl="0" eaLnBrk="1" latinLnBrk="0" hangingPunct="1">
              <a:defRPr sz="2471" kern="1200">
                <a:solidFill>
                  <a:schemeClr val="tx1"/>
                </a:solidFill>
                <a:latin typeface="Times New Roman" pitchFamily="18" charset="0"/>
                <a:ea typeface="+mn-ea"/>
                <a:cs typeface="+mn-cs"/>
              </a:defRPr>
            </a:lvl9pPr>
          </a:lstStyle>
          <a:p>
            <a:pPr algn="ctr"/>
            <a:r>
              <a:rPr lang="en-US" sz="4800" b="1" dirty="0">
                <a:latin typeface="Calibri"/>
                <a:ea typeface="Calibri" panose="020F0502020204030204" pitchFamily="34" charset="0"/>
                <a:cs typeface="Calibri" panose="020F0502020204030204" pitchFamily="34" charset="0"/>
              </a:rPr>
              <a:t>Initial Interventions</a:t>
            </a:r>
          </a:p>
        </p:txBody>
      </p:sp>
      <p:sp>
        <p:nvSpPr>
          <p:cNvPr id="2" name="TextBox 1">
            <a:extLst>
              <a:ext uri="{FF2B5EF4-FFF2-40B4-BE49-F238E27FC236}">
                <a16:creationId xmlns:a16="http://schemas.microsoft.com/office/drawing/2014/main" id="{CFB2834E-EC8B-8440-B374-6125FAA8E16D}"/>
              </a:ext>
            </a:extLst>
          </p:cNvPr>
          <p:cNvSpPr txBox="1"/>
          <p:nvPr/>
        </p:nvSpPr>
        <p:spPr>
          <a:xfrm>
            <a:off x="28495569" y="27893566"/>
            <a:ext cx="11215556" cy="5078313"/>
          </a:xfrm>
          <a:prstGeom prst="rect">
            <a:avLst/>
          </a:prstGeom>
          <a:noFill/>
        </p:spPr>
        <p:txBody>
          <a:bodyPr wrap="square" rtlCol="0">
            <a:spAutoFit/>
          </a:bodyPr>
          <a:lstStyle/>
          <a:p>
            <a:pPr marL="514350" indent="-514350">
              <a:buFont typeface="+mj-lt"/>
              <a:buAutoNum type="arabicPeriod"/>
            </a:pPr>
            <a:r>
              <a:rPr lang="en-US" sz="1800" dirty="0"/>
              <a:t>Adler, Y., Ristić, A. D., </a:t>
            </a:r>
            <a:r>
              <a:rPr lang="en-US" sz="1800" dirty="0" err="1"/>
              <a:t>Imazio</a:t>
            </a:r>
            <a:r>
              <a:rPr lang="en-US" sz="1800" dirty="0"/>
              <a:t>, M., Brucato, A., </a:t>
            </a:r>
            <a:r>
              <a:rPr lang="en-US" sz="1800" dirty="0" err="1"/>
              <a:t>Pankuweit</a:t>
            </a:r>
            <a:r>
              <a:rPr lang="en-US" sz="1800" dirty="0"/>
              <a:t>, S., </a:t>
            </a:r>
            <a:r>
              <a:rPr lang="en-US" sz="1800" dirty="0" err="1"/>
              <a:t>Burazor</a:t>
            </a:r>
            <a:r>
              <a:rPr lang="en-US" sz="1800" dirty="0"/>
              <a:t>, I., Seferović, P. M., &amp; Oh, J. K. (2023). Cardiac tamponade. Nature Reviews Disease Primers, 9(1). https://doi.org/10.1038/s41572-023-00446-1 </a:t>
            </a:r>
          </a:p>
          <a:p>
            <a:pPr marL="514350" indent="-514350">
              <a:buFont typeface="+mj-lt"/>
              <a:buAutoNum type="arabicPeriod"/>
            </a:pPr>
            <a:r>
              <a:rPr lang="en-US" sz="1800" dirty="0"/>
              <a:t>Abouzeid W, Mirza N, Bellafiore P, Kiwan C, Paige A, Suleiman A, Khan A, Miller R. Surviving the Storm: Cardiac Tamponade and Effusive Constrictive Pericarditis Complicated by Pericardial Decompression Syndrome Induced by COVID-19 Infection in the Setting of Newly Diagnosed Acute Myeloid Leukemia (AML). </a:t>
            </a:r>
            <a:r>
              <a:rPr lang="en-US" sz="1800" dirty="0" err="1"/>
              <a:t>Cureus</a:t>
            </a:r>
            <a:r>
              <a:rPr lang="en-US" sz="1800" dirty="0"/>
              <a:t>. 2024 Mar 22;16(3):e56710. </a:t>
            </a:r>
            <a:r>
              <a:rPr lang="en-US" sz="1800" dirty="0" err="1"/>
              <a:t>doi</a:t>
            </a:r>
            <a:r>
              <a:rPr lang="en-US" sz="1800" dirty="0"/>
              <a:t>: 10.7759/cureus.56710. PMID: 38646402; PMCID: PMC11032651.</a:t>
            </a:r>
          </a:p>
          <a:p>
            <a:pPr marL="514350" indent="-514350">
              <a:buFont typeface="+mj-lt"/>
              <a:buAutoNum type="arabicPeriod"/>
            </a:pPr>
            <a:r>
              <a:rPr lang="en-US" sz="1800" dirty="0"/>
              <a:t>Adi O, Fong CP, Ahmad AH, Azil A, Ranga A, Panebianco N. Pericardial decompression syndrome: A complication of pericardiocentesis. Am J Emerg Med. 2021 Jul;45:688.e3-688.e7. </a:t>
            </a:r>
            <a:r>
              <a:rPr lang="en-US" sz="1800" dirty="0" err="1"/>
              <a:t>doi</a:t>
            </a:r>
            <a:r>
              <a:rPr lang="en-US" sz="1800" dirty="0"/>
              <a:t>: 10.1016/j.ajem.2021.01.022. </a:t>
            </a:r>
            <a:r>
              <a:rPr lang="en-US" sz="1800" dirty="0" err="1"/>
              <a:t>Epub</a:t>
            </a:r>
            <a:r>
              <a:rPr lang="en-US" sz="1800" dirty="0"/>
              <a:t> 2021 Jan 16. PMID: 33514476.</a:t>
            </a:r>
          </a:p>
          <a:p>
            <a:pPr marL="514350" indent="-514350">
              <a:buFont typeface="+mj-lt"/>
              <a:buAutoNum type="arabicPeriod"/>
            </a:pPr>
            <a:r>
              <a:rPr lang="en-US" sz="1800" dirty="0"/>
              <a:t>Adi O, Fong CP, Ahmad AH, Azil A, Ranga A, Panebianco N. Pericardial decompression syndrome: A complication of pericardiocentesis. Am J Emerg Med. 2021 Jul;45:688.e3-688.e7. </a:t>
            </a:r>
            <a:r>
              <a:rPr lang="en-US" sz="1800" dirty="0" err="1"/>
              <a:t>doi</a:t>
            </a:r>
            <a:r>
              <a:rPr lang="en-US" sz="1800" dirty="0"/>
              <a:t>: 10.1016/j.ajem.2021.01.022. </a:t>
            </a:r>
            <a:r>
              <a:rPr lang="en-US" sz="1800" dirty="0" err="1"/>
              <a:t>Epub</a:t>
            </a:r>
            <a:r>
              <a:rPr lang="en-US" sz="1800" dirty="0"/>
              <a:t> 2021 Jan 16. PMID: 33514476.</a:t>
            </a:r>
          </a:p>
          <a:p>
            <a:pPr marL="514350" indent="-514350">
              <a:buFont typeface="+mj-lt"/>
              <a:buAutoNum type="arabicPeriod"/>
            </a:pPr>
            <a:r>
              <a:rPr lang="en-US" sz="1800" dirty="0"/>
              <a:t>Ricarte Bratti JP, Brunette V, Lebon JS, Pellerin M, Lamarche Y. </a:t>
            </a:r>
            <a:r>
              <a:rPr lang="en-US" sz="1800" dirty="0" err="1"/>
              <a:t>Venoarterial</a:t>
            </a:r>
            <a:r>
              <a:rPr lang="en-US" sz="1800" dirty="0"/>
              <a:t> Extracorporeal Membrane Oxygenation Support for Severe Pericardial Decompression Syndrome: A Case Report. Crit Care Med. 2020 Jan;48(1):e74-e75. </a:t>
            </a:r>
            <a:r>
              <a:rPr lang="en-US" sz="1800" dirty="0" err="1"/>
              <a:t>doi</a:t>
            </a:r>
            <a:r>
              <a:rPr lang="en-US" sz="1800" dirty="0"/>
              <a:t>: 10.1097/CCM.0000000000004046. PMID: 31567343.</a:t>
            </a:r>
          </a:p>
          <a:p>
            <a:pPr marL="514350" indent="-514350">
              <a:buFont typeface="+mj-lt"/>
              <a:buAutoNum type="arabicPeriod"/>
            </a:pPr>
            <a:r>
              <a:rPr lang="en-US" sz="1800" b="0" i="0" dirty="0">
                <a:solidFill>
                  <a:srgbClr val="222222"/>
                </a:solidFill>
                <a:effectLst/>
                <a:latin typeface="Helvetica Neue"/>
              </a:rPr>
              <a:t>Lorenzo-Esteller L, Ramos-Polo R, Pons Riverola A, Morillas H, Berdejo J, Pernas S, Pomares H, </a:t>
            </a:r>
            <a:r>
              <a:rPr lang="en-US" sz="1800" b="0" i="0" dirty="0" err="1">
                <a:solidFill>
                  <a:srgbClr val="222222"/>
                </a:solidFill>
                <a:effectLst/>
                <a:latin typeface="Helvetica Neue"/>
              </a:rPr>
              <a:t>Asiain</a:t>
            </a:r>
            <a:r>
              <a:rPr lang="en-US" sz="1800" b="0" i="0" dirty="0">
                <a:solidFill>
                  <a:srgbClr val="222222"/>
                </a:solidFill>
                <a:effectLst/>
                <a:latin typeface="Helvetica Neue"/>
              </a:rPr>
              <a:t> L, Garay A, Martínez Pérez E, et al. Pericardial Disease in Patients with Cancer: Clinical Insights on Diagnosis and Treatment. </a:t>
            </a:r>
            <a:r>
              <a:rPr lang="en-US" sz="1800" b="0" i="1" dirty="0">
                <a:solidFill>
                  <a:srgbClr val="222222"/>
                </a:solidFill>
                <a:effectLst/>
                <a:latin typeface="Helvetica Neue"/>
              </a:rPr>
              <a:t>Cancers</a:t>
            </a:r>
            <a:r>
              <a:rPr lang="en-US" sz="1800" b="0" i="0" dirty="0">
                <a:solidFill>
                  <a:srgbClr val="222222"/>
                </a:solidFill>
                <a:effectLst/>
                <a:latin typeface="Helvetica Neue"/>
              </a:rPr>
              <a:t>. 2024; 16(20):3466. https://doi.org/10.3390/cancers16203466</a:t>
            </a:r>
            <a:endParaRPr lang="en-US" sz="1800" dirty="0"/>
          </a:p>
        </p:txBody>
      </p:sp>
      <p:pic>
        <p:nvPicPr>
          <p:cNvPr id="12" name="Picture 11">
            <a:extLst>
              <a:ext uri="{FF2B5EF4-FFF2-40B4-BE49-F238E27FC236}">
                <a16:creationId xmlns:a16="http://schemas.microsoft.com/office/drawing/2014/main" id="{BE3C9E86-2D9C-B528-2D8D-53B1E4D93A1D}"/>
              </a:ext>
            </a:extLst>
          </p:cNvPr>
          <p:cNvPicPr>
            <a:picLocks noChangeAspect="1"/>
          </p:cNvPicPr>
          <p:nvPr/>
        </p:nvPicPr>
        <p:blipFill>
          <a:blip r:embed="rId8"/>
          <a:stretch>
            <a:fillRect/>
          </a:stretch>
        </p:blipFill>
        <p:spPr>
          <a:xfrm>
            <a:off x="20268487" y="21720358"/>
            <a:ext cx="6992326" cy="6430272"/>
          </a:xfrm>
          <a:prstGeom prst="rect">
            <a:avLst/>
          </a:prstGeom>
        </p:spPr>
      </p:pic>
      <p:pic>
        <p:nvPicPr>
          <p:cNvPr id="29" name="Picture 28">
            <a:extLst>
              <a:ext uri="{FF2B5EF4-FFF2-40B4-BE49-F238E27FC236}">
                <a16:creationId xmlns:a16="http://schemas.microsoft.com/office/drawing/2014/main" id="{5C78C6E4-D26D-255B-CB50-1A6EBE483B38}"/>
              </a:ext>
            </a:extLst>
          </p:cNvPr>
          <p:cNvPicPr>
            <a:picLocks noChangeAspect="1"/>
          </p:cNvPicPr>
          <p:nvPr/>
        </p:nvPicPr>
        <p:blipFill>
          <a:blip r:embed="rId9"/>
          <a:stretch>
            <a:fillRect/>
          </a:stretch>
        </p:blipFill>
        <p:spPr>
          <a:xfrm>
            <a:off x="13203869" y="21720358"/>
            <a:ext cx="6763694" cy="6430272"/>
          </a:xfrm>
          <a:prstGeom prst="rect">
            <a:avLst/>
          </a:prstGeom>
        </p:spPr>
      </p:pic>
      <p:pic>
        <p:nvPicPr>
          <p:cNvPr id="30" name="Picture 29">
            <a:extLst>
              <a:ext uri="{FF2B5EF4-FFF2-40B4-BE49-F238E27FC236}">
                <a16:creationId xmlns:a16="http://schemas.microsoft.com/office/drawing/2014/main" id="{624BC1E7-1BA9-5C37-823D-7B7EC0991BDC}"/>
              </a:ext>
            </a:extLst>
          </p:cNvPr>
          <p:cNvPicPr>
            <a:picLocks noChangeAspect="1"/>
          </p:cNvPicPr>
          <p:nvPr/>
        </p:nvPicPr>
        <p:blipFill>
          <a:blip r:embed="rId10"/>
          <a:stretch>
            <a:fillRect/>
          </a:stretch>
        </p:blipFill>
        <p:spPr>
          <a:xfrm>
            <a:off x="539929" y="15070587"/>
            <a:ext cx="11326879" cy="6985411"/>
          </a:xfrm>
          <a:prstGeom prst="rect">
            <a:avLst/>
          </a:prstGeom>
        </p:spPr>
      </p:pic>
    </p:spTree>
    <p:extLst>
      <p:ext uri="{BB962C8B-B14F-4D97-AF65-F5344CB8AC3E}">
        <p14:creationId xmlns:p14="http://schemas.microsoft.com/office/powerpoint/2010/main" val="1101060854"/>
      </p:ext>
    </p:extLst>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7" ma:contentTypeDescription="Create a new document." ma:contentTypeScope="" ma:versionID="19be138d973feaaa86ca1d405384def8">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c688153aca7c05213e024e9d91d86f7d"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6CA1B802-2E59-44D2-A120-1EC38D59E61E}"/>
</file>

<file path=customXml/itemProps2.xml><?xml version="1.0" encoding="utf-8"?>
<ds:datastoreItem xmlns:ds="http://schemas.openxmlformats.org/officeDocument/2006/customXml" ds:itemID="{5EB6963A-32BA-4A78-9AF5-50951DFDF620}"/>
</file>

<file path=customXml/itemProps3.xml><?xml version="1.0" encoding="utf-8"?>
<ds:datastoreItem xmlns:ds="http://schemas.openxmlformats.org/officeDocument/2006/customXml" ds:itemID="{B0B3251C-C573-4F78-94E9-47D8A4A64137}"/>
</file>

<file path=docProps/app.xml><?xml version="1.0" encoding="utf-8"?>
<Properties xmlns="http://schemas.openxmlformats.org/officeDocument/2006/extended-properties" xmlns:vt="http://schemas.openxmlformats.org/officeDocument/2006/docPropsVTypes">
  <Template>C:\MSOffice\Templates\Blank Presentation.pot</Template>
  <TotalTime>731</TotalTime>
  <Words>848</Words>
  <Application>Microsoft Office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 Neue</vt:lpstr>
      <vt:lpstr>Times New Roman</vt:lpstr>
      <vt:lpstr>Blank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lastModifiedBy>Pirzadah, Humza A.</cp:lastModifiedBy>
  <cp:revision>42</cp:revision>
  <cp:lastPrinted>2000-03-29T22:47:03Z</cp:lastPrinted>
  <dcterms:created xsi:type="dcterms:W3CDTF">1995-06-17T23:31:02Z</dcterms:created>
  <dcterms:modified xsi:type="dcterms:W3CDTF">2025-04-03T22:07:01Z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