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0233600" cy="31089600"/>
  <p:notesSz cx="9232900" cy="6858000"/>
  <p:defaultTextStyle>
    <a:defPPr>
      <a:defRPr lang="en-US"/>
    </a:defPPr>
    <a:lvl1pPr algn="l" rtl="0" fontAlgn="base">
      <a:spcBef>
        <a:spcPct val="0"/>
      </a:spcBef>
      <a:spcAft>
        <a:spcPct val="0"/>
      </a:spcAft>
      <a:defRPr sz="2300" kern="1200">
        <a:solidFill>
          <a:schemeClr val="tx1"/>
        </a:solidFill>
        <a:latin typeface="Times New Roman" pitchFamily="18" charset="0"/>
        <a:ea typeface="+mn-ea"/>
        <a:cs typeface="+mn-cs"/>
      </a:defRPr>
    </a:lvl1pPr>
    <a:lvl2pPr marL="429631" algn="l" rtl="0" fontAlgn="base">
      <a:spcBef>
        <a:spcPct val="0"/>
      </a:spcBef>
      <a:spcAft>
        <a:spcPct val="0"/>
      </a:spcAft>
      <a:defRPr sz="2300" kern="1200">
        <a:solidFill>
          <a:schemeClr val="tx1"/>
        </a:solidFill>
        <a:latin typeface="Times New Roman" pitchFamily="18" charset="0"/>
        <a:ea typeface="+mn-ea"/>
        <a:cs typeface="+mn-cs"/>
      </a:defRPr>
    </a:lvl2pPr>
    <a:lvl3pPr marL="859262" algn="l" rtl="0" fontAlgn="base">
      <a:spcBef>
        <a:spcPct val="0"/>
      </a:spcBef>
      <a:spcAft>
        <a:spcPct val="0"/>
      </a:spcAft>
      <a:defRPr sz="2300" kern="1200">
        <a:solidFill>
          <a:schemeClr val="tx1"/>
        </a:solidFill>
        <a:latin typeface="Times New Roman" pitchFamily="18" charset="0"/>
        <a:ea typeface="+mn-ea"/>
        <a:cs typeface="+mn-cs"/>
      </a:defRPr>
    </a:lvl3pPr>
    <a:lvl4pPr marL="1288893" algn="l" rtl="0" fontAlgn="base">
      <a:spcBef>
        <a:spcPct val="0"/>
      </a:spcBef>
      <a:spcAft>
        <a:spcPct val="0"/>
      </a:spcAft>
      <a:defRPr sz="2300" kern="1200">
        <a:solidFill>
          <a:schemeClr val="tx1"/>
        </a:solidFill>
        <a:latin typeface="Times New Roman" pitchFamily="18" charset="0"/>
        <a:ea typeface="+mn-ea"/>
        <a:cs typeface="+mn-cs"/>
      </a:defRPr>
    </a:lvl4pPr>
    <a:lvl5pPr marL="1718523" algn="l" rtl="0" fontAlgn="base">
      <a:spcBef>
        <a:spcPct val="0"/>
      </a:spcBef>
      <a:spcAft>
        <a:spcPct val="0"/>
      </a:spcAft>
      <a:defRPr sz="2300" kern="1200">
        <a:solidFill>
          <a:schemeClr val="tx1"/>
        </a:solidFill>
        <a:latin typeface="Times New Roman" pitchFamily="18" charset="0"/>
        <a:ea typeface="+mn-ea"/>
        <a:cs typeface="+mn-cs"/>
      </a:defRPr>
    </a:lvl5pPr>
    <a:lvl6pPr marL="2148154" algn="l" defTabSz="859262" rtl="0" eaLnBrk="1" latinLnBrk="0" hangingPunct="1">
      <a:defRPr sz="2300" kern="1200">
        <a:solidFill>
          <a:schemeClr val="tx1"/>
        </a:solidFill>
        <a:latin typeface="Times New Roman" pitchFamily="18" charset="0"/>
        <a:ea typeface="+mn-ea"/>
        <a:cs typeface="+mn-cs"/>
      </a:defRPr>
    </a:lvl6pPr>
    <a:lvl7pPr marL="2577785" algn="l" defTabSz="859262" rtl="0" eaLnBrk="1" latinLnBrk="0" hangingPunct="1">
      <a:defRPr sz="2300" kern="1200">
        <a:solidFill>
          <a:schemeClr val="tx1"/>
        </a:solidFill>
        <a:latin typeface="Times New Roman" pitchFamily="18" charset="0"/>
        <a:ea typeface="+mn-ea"/>
        <a:cs typeface="+mn-cs"/>
      </a:defRPr>
    </a:lvl7pPr>
    <a:lvl8pPr marL="3007416" algn="l" defTabSz="859262" rtl="0" eaLnBrk="1" latinLnBrk="0" hangingPunct="1">
      <a:defRPr sz="2300" kern="1200">
        <a:solidFill>
          <a:schemeClr val="tx1"/>
        </a:solidFill>
        <a:latin typeface="Times New Roman" pitchFamily="18" charset="0"/>
        <a:ea typeface="+mn-ea"/>
        <a:cs typeface="+mn-cs"/>
      </a:defRPr>
    </a:lvl8pPr>
    <a:lvl9pPr marL="3437047" algn="l" defTabSz="859262" rtl="0" eaLnBrk="1" latinLnBrk="0" hangingPunct="1">
      <a:defRPr sz="2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06">
          <p15:clr>
            <a:srgbClr val="A4A3A4"/>
          </p15:clr>
        </p15:guide>
        <p15:guide id="2" pos="214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1E85"/>
    <a:srgbClr val="F3F3FF"/>
    <a:srgbClr val="EBDDFF"/>
    <a:srgbClr val="66FFFF"/>
    <a:srgbClr val="66FF33"/>
    <a:srgbClr val="FF3300"/>
    <a:srgbClr val="D8E0E0"/>
    <a:srgbClr val="AFE4FF"/>
    <a:srgbClr val="66CC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734" autoAdjust="0"/>
    <p:restoredTop sz="94652" autoAdjust="0"/>
  </p:normalViewPr>
  <p:slideViewPr>
    <p:cSldViewPr>
      <p:cViewPr>
        <p:scale>
          <a:sx n="29" d="100"/>
          <a:sy n="29" d="100"/>
        </p:scale>
        <p:origin x="2336" y="152"/>
      </p:cViewPr>
      <p:guideLst>
        <p:guide orient="horz" pos="1306"/>
        <p:guide pos="21427"/>
      </p:guideLst>
    </p:cSldViewPr>
  </p:slideViewPr>
  <p:outlineViewPr>
    <p:cViewPr>
      <p:scale>
        <a:sx n="33" d="100"/>
        <a:sy n="33" d="100"/>
      </p:scale>
      <p:origin x="0" y="0"/>
    </p:cViewPr>
  </p:outlin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5203826"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algn="r" defTabSz="869950" eaLnBrk="0" hangingPunct="0">
              <a:defRPr sz="1100">
                <a:latin typeface="Times New Roman" charset="0"/>
              </a:defRPr>
            </a:lvl1pPr>
          </a:lstStyle>
          <a:p>
            <a:pPr>
              <a:defRPr/>
            </a:pPr>
            <a:endParaRPr lang="en-US"/>
          </a:p>
        </p:txBody>
      </p:sp>
      <p:sp>
        <p:nvSpPr>
          <p:cNvPr id="3076" name="Rectangle 4"/>
          <p:cNvSpPr>
            <a:spLocks noGrp="1" noChangeArrowheads="1"/>
          </p:cNvSpPr>
          <p:nvPr>
            <p:ph type="ftr" sz="quarter" idx="2"/>
          </p:nvPr>
        </p:nvSpPr>
        <p:spPr bwMode="auto">
          <a:xfrm>
            <a:off x="2"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7" name="Rectangle 5"/>
          <p:cNvSpPr>
            <a:spLocks noGrp="1" noChangeArrowheads="1"/>
          </p:cNvSpPr>
          <p:nvPr>
            <p:ph type="sldNum" sz="quarter" idx="3"/>
          </p:nvPr>
        </p:nvSpPr>
        <p:spPr bwMode="auto">
          <a:xfrm>
            <a:off x="5203826"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algn="r" defTabSz="869950" eaLnBrk="0" hangingPunct="0">
              <a:defRPr sz="1100">
                <a:latin typeface="Times New Roman" charset="0"/>
              </a:defRPr>
            </a:lvl1pPr>
          </a:lstStyle>
          <a:p>
            <a:pPr>
              <a:defRPr/>
            </a:pPr>
            <a:fld id="{9F62BFA9-7E6E-452A-B958-901C28B22C25}" type="slidenum">
              <a:rPr lang="en-US"/>
              <a:pPr>
                <a:defRPr/>
              </a:pPr>
              <a:t>‹#›</a:t>
            </a:fld>
            <a:endParaRPr lang="en-US"/>
          </a:p>
        </p:txBody>
      </p:sp>
    </p:spTree>
    <p:extLst>
      <p:ext uri="{BB962C8B-B14F-4D97-AF65-F5344CB8AC3E}">
        <p14:creationId xmlns:p14="http://schemas.microsoft.com/office/powerpoint/2010/main" val="32888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8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29631" algn="l" rtl="0" eaLnBrk="0" fontAlgn="base" hangingPunct="0">
      <a:spcBef>
        <a:spcPct val="30000"/>
      </a:spcBef>
      <a:spcAft>
        <a:spcPct val="0"/>
      </a:spcAft>
      <a:defRPr sz="1100" kern="1200">
        <a:solidFill>
          <a:schemeClr val="tx1"/>
        </a:solidFill>
        <a:latin typeface="Times New Roman" charset="0"/>
        <a:ea typeface="+mn-ea"/>
        <a:cs typeface="+mn-cs"/>
      </a:defRPr>
    </a:lvl2pPr>
    <a:lvl3pPr marL="859262"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88893" algn="l" rtl="0" eaLnBrk="0" fontAlgn="base" hangingPunct="0">
      <a:spcBef>
        <a:spcPct val="30000"/>
      </a:spcBef>
      <a:spcAft>
        <a:spcPct val="0"/>
      </a:spcAft>
      <a:defRPr sz="1100" kern="1200">
        <a:solidFill>
          <a:schemeClr val="tx1"/>
        </a:solidFill>
        <a:latin typeface="Times New Roman" charset="0"/>
        <a:ea typeface="+mn-ea"/>
        <a:cs typeface="+mn-cs"/>
      </a:defRPr>
    </a:lvl4pPr>
    <a:lvl5pPr marL="1718523" algn="l" rtl="0" eaLnBrk="0" fontAlgn="base" hangingPunct="0">
      <a:spcBef>
        <a:spcPct val="30000"/>
      </a:spcBef>
      <a:spcAft>
        <a:spcPct val="0"/>
      </a:spcAft>
      <a:defRPr sz="1100" kern="1200">
        <a:solidFill>
          <a:schemeClr val="tx1"/>
        </a:solidFill>
        <a:latin typeface="Times New Roman" charset="0"/>
        <a:ea typeface="+mn-ea"/>
        <a:cs typeface="+mn-cs"/>
      </a:defRPr>
    </a:lvl5pPr>
    <a:lvl6pPr marL="2148154" algn="l" defTabSz="859262" rtl="0" eaLnBrk="1" latinLnBrk="0" hangingPunct="1">
      <a:defRPr sz="1100" kern="1200">
        <a:solidFill>
          <a:schemeClr val="tx1"/>
        </a:solidFill>
        <a:latin typeface="+mn-lt"/>
        <a:ea typeface="+mn-ea"/>
        <a:cs typeface="+mn-cs"/>
      </a:defRPr>
    </a:lvl6pPr>
    <a:lvl7pPr marL="2577785" algn="l" defTabSz="859262" rtl="0" eaLnBrk="1" latinLnBrk="0" hangingPunct="1">
      <a:defRPr sz="1100" kern="1200">
        <a:solidFill>
          <a:schemeClr val="tx1"/>
        </a:solidFill>
        <a:latin typeface="+mn-lt"/>
        <a:ea typeface="+mn-ea"/>
        <a:cs typeface="+mn-cs"/>
      </a:defRPr>
    </a:lvl7pPr>
    <a:lvl8pPr marL="3007416" algn="l" defTabSz="859262" rtl="0" eaLnBrk="1" latinLnBrk="0" hangingPunct="1">
      <a:defRPr sz="1100" kern="1200">
        <a:solidFill>
          <a:schemeClr val="tx1"/>
        </a:solidFill>
        <a:latin typeface="+mn-lt"/>
        <a:ea typeface="+mn-ea"/>
        <a:cs typeface="+mn-cs"/>
      </a:defRPr>
    </a:lvl8pPr>
    <a:lvl9pPr marL="3437047" algn="l" defTabSz="85926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p:nvPr>
        </p:nvSpPr>
        <p:spPr bwMode="auto">
          <a:xfrm>
            <a:off x="2935288" y="492125"/>
            <a:ext cx="3382962" cy="2614613"/>
          </a:xfrm>
          <a:prstGeom prst="rect">
            <a:avLst/>
          </a:prstGeom>
          <a:noFill/>
          <a:ln w="12700">
            <a:solidFill>
              <a:srgbClr val="000000"/>
            </a:solidFill>
            <a:miter lim="800000"/>
            <a:headEnd/>
            <a:tailEnd/>
          </a:ln>
        </p:spPr>
      </p:sp>
      <p:sp>
        <p:nvSpPr>
          <p:cNvPr id="3075" name="Rectangle 3"/>
          <p:cNvSpPr>
            <a:spLocks noGrp="1" noChangeArrowheads="1"/>
          </p:cNvSpPr>
          <p:nvPr>
            <p:ph type="body" idx="1"/>
          </p:nvPr>
        </p:nvSpPr>
        <p:spPr bwMode="auto">
          <a:xfrm>
            <a:off x="1252539" y="3270250"/>
            <a:ext cx="6746875" cy="3054350"/>
          </a:xfrm>
          <a:prstGeom prst="rect">
            <a:avLst/>
          </a:prstGeom>
          <a:noFill/>
          <a:ln>
            <a:miter lim="800000"/>
            <a:headEnd/>
            <a:tailEnd/>
          </a:ln>
        </p:spPr>
        <p:txBody>
          <a:bodyPr lIns="87563" tIns="43782" rIns="87563" bIns="43782"/>
          <a:lstStyle/>
          <a:p>
            <a:pPr eaLnBrk="1" hangingPunct="1"/>
            <a:endParaRPr lang="en-US"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658445"/>
            <a:ext cx="34198560" cy="6663599"/>
          </a:xfrm>
        </p:spPr>
        <p:txBody>
          <a:bodyPr/>
          <a:lstStyle/>
          <a:p>
            <a:r>
              <a:rPr lang="en-US"/>
              <a:t>Click to edit Master title style</a:t>
            </a:r>
          </a:p>
        </p:txBody>
      </p:sp>
      <p:sp>
        <p:nvSpPr>
          <p:cNvPr id="3" name="Subtitle 2"/>
          <p:cNvSpPr>
            <a:spLocks noGrp="1"/>
          </p:cNvSpPr>
          <p:nvPr>
            <p:ph type="subTitle" idx="1"/>
          </p:nvPr>
        </p:nvSpPr>
        <p:spPr>
          <a:xfrm>
            <a:off x="6035040" y="17617440"/>
            <a:ext cx="28163520" cy="7945120"/>
          </a:xfrm>
        </p:spPr>
        <p:txBody>
          <a:bodyPr/>
          <a:lstStyle>
            <a:lvl1pPr marL="0" indent="0" algn="ctr">
              <a:buNone/>
              <a:defRPr/>
            </a:lvl1pPr>
            <a:lvl2pPr marL="429631" indent="0" algn="ctr">
              <a:buNone/>
              <a:defRPr/>
            </a:lvl2pPr>
            <a:lvl3pPr marL="859262" indent="0" algn="ctr">
              <a:buNone/>
              <a:defRPr/>
            </a:lvl3pPr>
            <a:lvl4pPr marL="1288893" indent="0" algn="ctr">
              <a:buNone/>
              <a:defRPr/>
            </a:lvl4pPr>
            <a:lvl5pPr marL="1718523" indent="0" algn="ctr">
              <a:buNone/>
              <a:defRPr/>
            </a:lvl5pPr>
            <a:lvl6pPr marL="2148154" indent="0" algn="ctr">
              <a:buNone/>
              <a:defRPr/>
            </a:lvl6pPr>
            <a:lvl7pPr marL="2577785" indent="0" algn="ctr">
              <a:buNone/>
              <a:defRPr/>
            </a:lvl7pPr>
            <a:lvl8pPr marL="3007416" indent="0" algn="ctr">
              <a:buNone/>
              <a:defRPr/>
            </a:lvl8pPr>
            <a:lvl9pPr marL="343704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59423-5283-4F0E-9D1A-FB757D96F7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A6B1E5-5A56-4514-9CBF-24373CD77F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264613" y="37013"/>
            <a:ext cx="9146540" cy="2759818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2452" y="37013"/>
            <a:ext cx="27320241" cy="275981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95D89-FBFC-483A-859D-2A1CFC51F6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92321" y="37015"/>
            <a:ext cx="31048960" cy="3210741"/>
          </a:xfrm>
        </p:spPr>
        <p:txBody>
          <a:bodyPr/>
          <a:lstStyle/>
          <a:p>
            <a:r>
              <a:rPr lang="en-US"/>
              <a:t>Click to edit Master title style</a:t>
            </a:r>
          </a:p>
        </p:txBody>
      </p:sp>
      <p:sp>
        <p:nvSpPr>
          <p:cNvPr id="3" name="Text Placeholder 2"/>
          <p:cNvSpPr>
            <a:spLocks noGrp="1"/>
          </p:cNvSpPr>
          <p:nvPr>
            <p:ph type="body" sz="half" idx="1"/>
          </p:nvPr>
        </p:nvSpPr>
        <p:spPr>
          <a:xfrm>
            <a:off x="1822454" y="5109120"/>
            <a:ext cx="18233389" cy="22526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0177761" y="5109120"/>
            <a:ext cx="18233390" cy="1118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0177761" y="16445413"/>
            <a:ext cx="18233390" cy="11189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138834E-12F4-40ED-AA13-50A65C03A8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B47E40-44F4-4FE2-8ED5-F2A691B4F7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810" y="19978461"/>
            <a:ext cx="34198560" cy="6174740"/>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3178810" y="13177613"/>
            <a:ext cx="34198560" cy="6800850"/>
          </a:xfrm>
        </p:spPr>
        <p:txBody>
          <a:bodyPr anchor="b"/>
          <a:lstStyle>
            <a:lvl1pPr marL="0" indent="0">
              <a:buNone/>
              <a:defRPr sz="1900"/>
            </a:lvl1pPr>
            <a:lvl2pPr marL="429631" indent="0">
              <a:buNone/>
              <a:defRPr sz="1700"/>
            </a:lvl2pPr>
            <a:lvl3pPr marL="859262" indent="0">
              <a:buNone/>
              <a:defRPr sz="1500"/>
            </a:lvl3pPr>
            <a:lvl4pPr marL="1288893" indent="0">
              <a:buNone/>
              <a:defRPr sz="1300"/>
            </a:lvl4pPr>
            <a:lvl5pPr marL="1718523" indent="0">
              <a:buNone/>
              <a:defRPr sz="1300"/>
            </a:lvl5pPr>
            <a:lvl6pPr marL="2148154" indent="0">
              <a:buNone/>
              <a:defRPr sz="1300"/>
            </a:lvl6pPr>
            <a:lvl7pPr marL="2577785" indent="0">
              <a:buNone/>
              <a:defRPr sz="1300"/>
            </a:lvl7pPr>
            <a:lvl8pPr marL="3007416" indent="0">
              <a:buNone/>
              <a:defRPr sz="1300"/>
            </a:lvl8pPr>
            <a:lvl9pPr marL="3437047" indent="0">
              <a:buNone/>
              <a:defRPr sz="1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4253A-CD2E-4AFA-8765-6A0A4BECA3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2454" y="5109120"/>
            <a:ext cx="18233389" cy="2252608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77761" y="5109120"/>
            <a:ext cx="18233390" cy="2252608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C51974-479F-4542-83E9-4CCCEE2EE3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244510"/>
            <a:ext cx="36210240" cy="518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1" y="6959693"/>
            <a:ext cx="17777460" cy="2899229"/>
          </a:xfrm>
        </p:spPr>
        <p:txBody>
          <a:bodyPr anchor="b"/>
          <a:lstStyle>
            <a:lvl1pPr marL="0" indent="0">
              <a:buNone/>
              <a:defRPr sz="2300" b="1"/>
            </a:lvl1pPr>
            <a:lvl2pPr marL="429631" indent="0">
              <a:buNone/>
              <a:defRPr sz="1900" b="1"/>
            </a:lvl2pPr>
            <a:lvl3pPr marL="859262" indent="0">
              <a:buNone/>
              <a:defRPr sz="1700" b="1"/>
            </a:lvl3pPr>
            <a:lvl4pPr marL="1288893" indent="0">
              <a:buNone/>
              <a:defRPr sz="1500" b="1"/>
            </a:lvl4pPr>
            <a:lvl5pPr marL="1718523" indent="0">
              <a:buNone/>
              <a:defRPr sz="1500" b="1"/>
            </a:lvl5pPr>
            <a:lvl6pPr marL="2148154" indent="0">
              <a:buNone/>
              <a:defRPr sz="1500" b="1"/>
            </a:lvl6pPr>
            <a:lvl7pPr marL="2577785" indent="0">
              <a:buNone/>
              <a:defRPr sz="1500" b="1"/>
            </a:lvl7pPr>
            <a:lvl8pPr marL="3007416" indent="0">
              <a:buNone/>
              <a:defRPr sz="1500" b="1"/>
            </a:lvl8pPr>
            <a:lvl9pPr marL="3437047" indent="0">
              <a:buNone/>
              <a:defRPr sz="1500" b="1"/>
            </a:lvl9pPr>
          </a:lstStyle>
          <a:p>
            <a:pPr lvl="0"/>
            <a:r>
              <a:rPr lang="en-US"/>
              <a:t>Click to edit Master text styles</a:t>
            </a:r>
          </a:p>
        </p:txBody>
      </p:sp>
      <p:sp>
        <p:nvSpPr>
          <p:cNvPr id="4" name="Content Placeholder 3"/>
          <p:cNvSpPr>
            <a:spLocks noGrp="1"/>
          </p:cNvSpPr>
          <p:nvPr>
            <p:ph sz="half" idx="2"/>
          </p:nvPr>
        </p:nvSpPr>
        <p:spPr>
          <a:xfrm>
            <a:off x="2011681" y="9858922"/>
            <a:ext cx="17777460" cy="1791353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6959693"/>
            <a:ext cx="17783810" cy="2899229"/>
          </a:xfrm>
        </p:spPr>
        <p:txBody>
          <a:bodyPr anchor="b"/>
          <a:lstStyle>
            <a:lvl1pPr marL="0" indent="0">
              <a:buNone/>
              <a:defRPr sz="2300" b="1"/>
            </a:lvl1pPr>
            <a:lvl2pPr marL="429631" indent="0">
              <a:buNone/>
              <a:defRPr sz="1900" b="1"/>
            </a:lvl2pPr>
            <a:lvl3pPr marL="859262" indent="0">
              <a:buNone/>
              <a:defRPr sz="1700" b="1"/>
            </a:lvl3pPr>
            <a:lvl4pPr marL="1288893" indent="0">
              <a:buNone/>
              <a:defRPr sz="1500" b="1"/>
            </a:lvl4pPr>
            <a:lvl5pPr marL="1718523" indent="0">
              <a:buNone/>
              <a:defRPr sz="1500" b="1"/>
            </a:lvl5pPr>
            <a:lvl6pPr marL="2148154" indent="0">
              <a:buNone/>
              <a:defRPr sz="1500" b="1"/>
            </a:lvl6pPr>
            <a:lvl7pPr marL="2577785" indent="0">
              <a:buNone/>
              <a:defRPr sz="1500" b="1"/>
            </a:lvl7pPr>
            <a:lvl8pPr marL="3007416" indent="0">
              <a:buNone/>
              <a:defRPr sz="1500" b="1"/>
            </a:lvl8pPr>
            <a:lvl9pPr marL="3437047" indent="0">
              <a:buNone/>
              <a:defRPr sz="1500" b="1"/>
            </a:lvl9pPr>
          </a:lstStyle>
          <a:p>
            <a:pPr lvl="0"/>
            <a:r>
              <a:rPr lang="en-US"/>
              <a:t>Click to edit Master text styles</a:t>
            </a:r>
          </a:p>
        </p:txBody>
      </p:sp>
      <p:sp>
        <p:nvSpPr>
          <p:cNvPr id="6" name="Content Placeholder 5"/>
          <p:cNvSpPr>
            <a:spLocks noGrp="1"/>
          </p:cNvSpPr>
          <p:nvPr>
            <p:ph sz="quarter" idx="4"/>
          </p:nvPr>
        </p:nvSpPr>
        <p:spPr>
          <a:xfrm>
            <a:off x="20438112" y="9858922"/>
            <a:ext cx="17783810" cy="1791353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FE3D9E-1D0A-499E-BB03-0FEB14A2FD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6BA4DA-8366-4B07-806A-F313CE2611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E70220-332A-4D55-A164-5914306835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3" y="1238341"/>
            <a:ext cx="13237210" cy="526796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15730220" y="1238343"/>
            <a:ext cx="22491700" cy="2653411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3" y="6506303"/>
            <a:ext cx="13237210" cy="21266150"/>
          </a:xfrm>
        </p:spPr>
        <p:txBody>
          <a:bodyPr/>
          <a:lstStyle>
            <a:lvl1pPr marL="0" indent="0">
              <a:buNone/>
              <a:defRPr sz="1300"/>
            </a:lvl1pPr>
            <a:lvl2pPr marL="429631" indent="0">
              <a:buNone/>
              <a:defRPr sz="1100"/>
            </a:lvl2pPr>
            <a:lvl3pPr marL="859262" indent="0">
              <a:buNone/>
              <a:defRPr sz="900"/>
            </a:lvl3pPr>
            <a:lvl4pPr marL="1288893" indent="0">
              <a:buNone/>
              <a:defRPr sz="800"/>
            </a:lvl4pPr>
            <a:lvl5pPr marL="1718523" indent="0">
              <a:buNone/>
              <a:defRPr sz="800"/>
            </a:lvl5pPr>
            <a:lvl6pPr marL="2148154" indent="0">
              <a:buNone/>
              <a:defRPr sz="800"/>
            </a:lvl6pPr>
            <a:lvl7pPr marL="2577785" indent="0">
              <a:buNone/>
              <a:defRPr sz="800"/>
            </a:lvl7pPr>
            <a:lvl8pPr marL="3007416" indent="0">
              <a:buNone/>
              <a:defRPr sz="800"/>
            </a:lvl8pPr>
            <a:lvl9pPr marL="34370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58787F-99FA-41E8-93BB-4D027D5121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1762721"/>
            <a:ext cx="24140160" cy="256921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7886700" y="2777400"/>
            <a:ext cx="24140160" cy="18653760"/>
          </a:xfrm>
        </p:spPr>
        <p:txBody>
          <a:bodyPr/>
          <a:lstStyle>
            <a:lvl1pPr marL="0" indent="0">
              <a:buNone/>
              <a:defRPr sz="3000"/>
            </a:lvl1pPr>
            <a:lvl2pPr marL="429631" indent="0">
              <a:buNone/>
              <a:defRPr sz="2600"/>
            </a:lvl2pPr>
            <a:lvl3pPr marL="859262" indent="0">
              <a:buNone/>
              <a:defRPr sz="2300"/>
            </a:lvl3pPr>
            <a:lvl4pPr marL="1288893" indent="0">
              <a:buNone/>
              <a:defRPr sz="1900"/>
            </a:lvl4pPr>
            <a:lvl5pPr marL="1718523" indent="0">
              <a:buNone/>
              <a:defRPr sz="1900"/>
            </a:lvl5pPr>
            <a:lvl6pPr marL="2148154" indent="0">
              <a:buNone/>
              <a:defRPr sz="1900"/>
            </a:lvl6pPr>
            <a:lvl7pPr marL="2577785" indent="0">
              <a:buNone/>
              <a:defRPr sz="1900"/>
            </a:lvl7pPr>
            <a:lvl8pPr marL="3007416" indent="0">
              <a:buNone/>
              <a:defRPr sz="1900"/>
            </a:lvl8pPr>
            <a:lvl9pPr marL="3437047" indent="0">
              <a:buNone/>
              <a:defRPr sz="1900"/>
            </a:lvl9pPr>
          </a:lstStyle>
          <a:p>
            <a:pPr lvl="0"/>
            <a:endParaRPr lang="en-US" noProof="0"/>
          </a:p>
        </p:txBody>
      </p:sp>
      <p:sp>
        <p:nvSpPr>
          <p:cNvPr id="4" name="Text Placeholder 3"/>
          <p:cNvSpPr>
            <a:spLocks noGrp="1"/>
          </p:cNvSpPr>
          <p:nvPr>
            <p:ph type="body" sz="half" idx="2"/>
          </p:nvPr>
        </p:nvSpPr>
        <p:spPr>
          <a:xfrm>
            <a:off x="7886700" y="24331931"/>
            <a:ext cx="24140160" cy="3648710"/>
          </a:xfrm>
        </p:spPr>
        <p:txBody>
          <a:bodyPr/>
          <a:lstStyle>
            <a:lvl1pPr marL="0" indent="0">
              <a:buNone/>
              <a:defRPr sz="1300"/>
            </a:lvl1pPr>
            <a:lvl2pPr marL="429631" indent="0">
              <a:buNone/>
              <a:defRPr sz="1100"/>
            </a:lvl2pPr>
            <a:lvl3pPr marL="859262" indent="0">
              <a:buNone/>
              <a:defRPr sz="900"/>
            </a:lvl3pPr>
            <a:lvl4pPr marL="1288893" indent="0">
              <a:buNone/>
              <a:defRPr sz="800"/>
            </a:lvl4pPr>
            <a:lvl5pPr marL="1718523" indent="0">
              <a:buNone/>
              <a:defRPr sz="800"/>
            </a:lvl5pPr>
            <a:lvl6pPr marL="2148154" indent="0">
              <a:buNone/>
              <a:defRPr sz="800"/>
            </a:lvl6pPr>
            <a:lvl7pPr marL="2577785" indent="0">
              <a:buNone/>
              <a:defRPr sz="800"/>
            </a:lvl7pPr>
            <a:lvl8pPr marL="3007416" indent="0">
              <a:buNone/>
              <a:defRPr sz="800"/>
            </a:lvl8pPr>
            <a:lvl9pPr marL="34370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0A3B2-596D-4437-83F5-1685CD9214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31E85">
            <a:alpha val="16000"/>
          </a:srgb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92321" y="37015"/>
            <a:ext cx="31048960" cy="3210741"/>
          </a:xfrm>
          <a:prstGeom prst="rect">
            <a:avLst/>
          </a:prstGeom>
          <a:noFill/>
          <a:ln w="9525">
            <a:noFill/>
            <a:miter lim="800000"/>
            <a:headEnd/>
            <a:tailEnd/>
          </a:ln>
        </p:spPr>
        <p:txBody>
          <a:bodyPr vert="horz" wrap="square" lIns="399752" tIns="199875" rIns="399752" bIns="1998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822451" y="5109120"/>
            <a:ext cx="36588700" cy="22526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sp>
        <p:nvSpPr>
          <p:cNvPr id="1028" name="Rectangle 4"/>
          <p:cNvSpPr>
            <a:spLocks noGrp="1" noChangeArrowheads="1"/>
          </p:cNvSpPr>
          <p:nvPr>
            <p:ph type="dt" sz="half" idx="2"/>
          </p:nvPr>
        </p:nvSpPr>
        <p:spPr bwMode="auto">
          <a:xfrm>
            <a:off x="3018790" y="28326080"/>
            <a:ext cx="838200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eaLnBrk="0" hangingPunct="0">
              <a:defRPr sz="60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3745211" y="28326080"/>
            <a:ext cx="1274318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ctr" eaLnBrk="0" hangingPunct="0">
              <a:defRPr sz="60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28832810" y="28326080"/>
            <a:ext cx="838200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r" eaLnBrk="0" hangingPunct="0">
              <a:defRPr sz="6000">
                <a:latin typeface="Times New Roman" charset="0"/>
              </a:defRPr>
            </a:lvl1pPr>
          </a:lstStyle>
          <a:p>
            <a:pPr>
              <a:defRPr/>
            </a:pPr>
            <a:fld id="{3DA2D13A-81BF-4FD9-B034-831A40ECC6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7488064" rtl="0" eaLnBrk="0" fontAlgn="base" hangingPunct="0">
        <a:spcBef>
          <a:spcPct val="0"/>
        </a:spcBef>
        <a:spcAft>
          <a:spcPct val="0"/>
        </a:spcAft>
        <a:defRPr sz="7600" b="1">
          <a:solidFill>
            <a:schemeClr val="bg1"/>
          </a:solidFill>
          <a:latin typeface="+mj-lt"/>
          <a:ea typeface="+mj-ea"/>
          <a:cs typeface="+mj-cs"/>
        </a:defRPr>
      </a:lvl1pPr>
      <a:lvl2pPr algn="ctr" defTabSz="17488064" rtl="0" eaLnBrk="0" fontAlgn="base" hangingPunct="0">
        <a:spcBef>
          <a:spcPct val="0"/>
        </a:spcBef>
        <a:spcAft>
          <a:spcPct val="0"/>
        </a:spcAft>
        <a:defRPr sz="7600" b="1">
          <a:solidFill>
            <a:schemeClr val="bg1"/>
          </a:solidFill>
          <a:latin typeface="Arial" charset="0"/>
        </a:defRPr>
      </a:lvl2pPr>
      <a:lvl3pPr algn="ctr" defTabSz="17488064" rtl="0" eaLnBrk="0" fontAlgn="base" hangingPunct="0">
        <a:spcBef>
          <a:spcPct val="0"/>
        </a:spcBef>
        <a:spcAft>
          <a:spcPct val="0"/>
        </a:spcAft>
        <a:defRPr sz="7600" b="1">
          <a:solidFill>
            <a:schemeClr val="bg1"/>
          </a:solidFill>
          <a:latin typeface="Arial" charset="0"/>
        </a:defRPr>
      </a:lvl3pPr>
      <a:lvl4pPr algn="ctr" defTabSz="17488064" rtl="0" eaLnBrk="0" fontAlgn="base" hangingPunct="0">
        <a:spcBef>
          <a:spcPct val="0"/>
        </a:spcBef>
        <a:spcAft>
          <a:spcPct val="0"/>
        </a:spcAft>
        <a:defRPr sz="7600" b="1">
          <a:solidFill>
            <a:schemeClr val="bg1"/>
          </a:solidFill>
          <a:latin typeface="Arial" charset="0"/>
        </a:defRPr>
      </a:lvl4pPr>
      <a:lvl5pPr algn="ctr" defTabSz="17488064" rtl="0" eaLnBrk="0" fontAlgn="base" hangingPunct="0">
        <a:spcBef>
          <a:spcPct val="0"/>
        </a:spcBef>
        <a:spcAft>
          <a:spcPct val="0"/>
        </a:spcAft>
        <a:defRPr sz="7600" b="1">
          <a:solidFill>
            <a:schemeClr val="bg1"/>
          </a:solidFill>
          <a:latin typeface="Arial" charset="0"/>
        </a:defRPr>
      </a:lvl5pPr>
      <a:lvl6pPr marL="429631" algn="ctr" defTabSz="17488064" rtl="0" fontAlgn="base">
        <a:spcBef>
          <a:spcPct val="0"/>
        </a:spcBef>
        <a:spcAft>
          <a:spcPct val="0"/>
        </a:spcAft>
        <a:defRPr sz="7600" b="1">
          <a:solidFill>
            <a:schemeClr val="bg1"/>
          </a:solidFill>
          <a:latin typeface="Arial" charset="0"/>
        </a:defRPr>
      </a:lvl6pPr>
      <a:lvl7pPr marL="859262" algn="ctr" defTabSz="17488064" rtl="0" fontAlgn="base">
        <a:spcBef>
          <a:spcPct val="0"/>
        </a:spcBef>
        <a:spcAft>
          <a:spcPct val="0"/>
        </a:spcAft>
        <a:defRPr sz="7600" b="1">
          <a:solidFill>
            <a:schemeClr val="bg1"/>
          </a:solidFill>
          <a:latin typeface="Arial" charset="0"/>
        </a:defRPr>
      </a:lvl7pPr>
      <a:lvl8pPr marL="1288893" algn="ctr" defTabSz="17488064" rtl="0" fontAlgn="base">
        <a:spcBef>
          <a:spcPct val="0"/>
        </a:spcBef>
        <a:spcAft>
          <a:spcPct val="0"/>
        </a:spcAft>
        <a:defRPr sz="7600" b="1">
          <a:solidFill>
            <a:schemeClr val="bg1"/>
          </a:solidFill>
          <a:latin typeface="Arial" charset="0"/>
        </a:defRPr>
      </a:lvl8pPr>
      <a:lvl9pPr marL="1718523" algn="ctr" defTabSz="17488064" rtl="0" fontAlgn="base">
        <a:spcBef>
          <a:spcPct val="0"/>
        </a:spcBef>
        <a:spcAft>
          <a:spcPct val="0"/>
        </a:spcAft>
        <a:defRPr sz="7600" b="1">
          <a:solidFill>
            <a:schemeClr val="bg1"/>
          </a:solidFill>
          <a:latin typeface="Arial" charset="0"/>
        </a:defRPr>
      </a:lvl9pPr>
    </p:titleStyle>
    <p:bodyStyle>
      <a:lvl1pPr marL="1491774" indent="-1491774" algn="l" defTabSz="17488064" rtl="0" eaLnBrk="0" fontAlgn="base" hangingPunct="0">
        <a:spcBef>
          <a:spcPct val="20000"/>
        </a:spcBef>
        <a:spcAft>
          <a:spcPct val="0"/>
        </a:spcAft>
        <a:defRPr sz="2300">
          <a:solidFill>
            <a:schemeClr val="tx1"/>
          </a:solidFill>
          <a:latin typeface="+mn-lt"/>
          <a:ea typeface="+mn-ea"/>
          <a:cs typeface="+mn-cs"/>
        </a:defRPr>
      </a:lvl1pPr>
      <a:lvl2pPr marL="3226707" indent="-1239664" algn="l" defTabSz="17488064" rtl="0" eaLnBrk="0" fontAlgn="base" hangingPunct="0">
        <a:spcBef>
          <a:spcPct val="20000"/>
        </a:spcBef>
        <a:spcAft>
          <a:spcPct val="0"/>
        </a:spcAft>
        <a:defRPr sz="12800">
          <a:solidFill>
            <a:schemeClr val="tx1"/>
          </a:solidFill>
          <a:latin typeface="Times New Roman" charset="0"/>
        </a:defRPr>
      </a:lvl2pPr>
      <a:lvl3pPr marL="4967607" indent="-992030" algn="l" defTabSz="17488064" rtl="0" eaLnBrk="0" fontAlgn="base" hangingPunct="0">
        <a:spcBef>
          <a:spcPct val="20000"/>
        </a:spcBef>
        <a:spcAft>
          <a:spcPct val="0"/>
        </a:spcAft>
        <a:defRPr sz="10900">
          <a:solidFill>
            <a:schemeClr val="tx1"/>
          </a:solidFill>
          <a:latin typeface="Times New Roman" charset="0"/>
        </a:defRPr>
      </a:lvl3pPr>
      <a:lvl4pPr marL="6953158" indent="-993521" algn="l" defTabSz="17488064" rtl="0" eaLnBrk="0" fontAlgn="base" hangingPunct="0">
        <a:spcBef>
          <a:spcPct val="20000"/>
        </a:spcBef>
        <a:spcAft>
          <a:spcPct val="0"/>
        </a:spcAft>
        <a:defRPr sz="9100">
          <a:solidFill>
            <a:schemeClr val="tx1"/>
          </a:solidFill>
          <a:latin typeface="Times New Roman" charset="0"/>
        </a:defRPr>
      </a:lvl4pPr>
      <a:lvl5pPr marL="8943184" indent="-997997" algn="l" defTabSz="17488064" rtl="0" eaLnBrk="0" fontAlgn="base" hangingPunct="0">
        <a:spcBef>
          <a:spcPct val="20000"/>
        </a:spcBef>
        <a:spcAft>
          <a:spcPct val="0"/>
        </a:spcAft>
        <a:defRPr sz="9100">
          <a:solidFill>
            <a:schemeClr val="tx1"/>
          </a:solidFill>
          <a:latin typeface="Times New Roman" charset="0"/>
        </a:defRPr>
      </a:lvl5pPr>
      <a:lvl6pPr marL="9372815" indent="-997997" algn="l" defTabSz="17488064" rtl="0" fontAlgn="base">
        <a:spcBef>
          <a:spcPct val="20000"/>
        </a:spcBef>
        <a:spcAft>
          <a:spcPct val="0"/>
        </a:spcAft>
        <a:defRPr sz="9100">
          <a:solidFill>
            <a:schemeClr val="tx1"/>
          </a:solidFill>
          <a:latin typeface="Times New Roman" charset="0"/>
        </a:defRPr>
      </a:lvl6pPr>
      <a:lvl7pPr marL="9802446" indent="-997997" algn="l" defTabSz="17488064" rtl="0" fontAlgn="base">
        <a:spcBef>
          <a:spcPct val="20000"/>
        </a:spcBef>
        <a:spcAft>
          <a:spcPct val="0"/>
        </a:spcAft>
        <a:defRPr sz="9100">
          <a:solidFill>
            <a:schemeClr val="tx1"/>
          </a:solidFill>
          <a:latin typeface="Times New Roman" charset="0"/>
        </a:defRPr>
      </a:lvl7pPr>
      <a:lvl8pPr marL="10232077" indent="-997997" algn="l" defTabSz="17488064" rtl="0" fontAlgn="base">
        <a:spcBef>
          <a:spcPct val="20000"/>
        </a:spcBef>
        <a:spcAft>
          <a:spcPct val="0"/>
        </a:spcAft>
        <a:defRPr sz="9100">
          <a:solidFill>
            <a:schemeClr val="tx1"/>
          </a:solidFill>
          <a:latin typeface="Times New Roman" charset="0"/>
        </a:defRPr>
      </a:lvl8pPr>
      <a:lvl9pPr marL="10661707" indent="-997997" algn="l" defTabSz="17488064" rtl="0" fontAlgn="base">
        <a:spcBef>
          <a:spcPct val="20000"/>
        </a:spcBef>
        <a:spcAft>
          <a:spcPct val="0"/>
        </a:spcAft>
        <a:defRPr sz="9100">
          <a:solidFill>
            <a:schemeClr val="tx1"/>
          </a:solidFill>
          <a:latin typeface="Times New Roman" charset="0"/>
        </a:defRPr>
      </a:lvl9pPr>
    </p:bodyStyle>
    <p:otherStyle>
      <a:defPPr>
        <a:defRPr lang="en-US"/>
      </a:defPPr>
      <a:lvl1pPr marL="0" algn="l" defTabSz="859262" rtl="0" eaLnBrk="1" latinLnBrk="0" hangingPunct="1">
        <a:defRPr sz="1700" kern="1200">
          <a:solidFill>
            <a:schemeClr val="tx1"/>
          </a:solidFill>
          <a:latin typeface="+mn-lt"/>
          <a:ea typeface="+mn-ea"/>
          <a:cs typeface="+mn-cs"/>
        </a:defRPr>
      </a:lvl1pPr>
      <a:lvl2pPr marL="429631" algn="l" defTabSz="859262" rtl="0" eaLnBrk="1" latinLnBrk="0" hangingPunct="1">
        <a:defRPr sz="1700" kern="1200">
          <a:solidFill>
            <a:schemeClr val="tx1"/>
          </a:solidFill>
          <a:latin typeface="+mn-lt"/>
          <a:ea typeface="+mn-ea"/>
          <a:cs typeface="+mn-cs"/>
        </a:defRPr>
      </a:lvl2pPr>
      <a:lvl3pPr marL="859262" algn="l" defTabSz="859262" rtl="0" eaLnBrk="1" latinLnBrk="0" hangingPunct="1">
        <a:defRPr sz="1700" kern="1200">
          <a:solidFill>
            <a:schemeClr val="tx1"/>
          </a:solidFill>
          <a:latin typeface="+mn-lt"/>
          <a:ea typeface="+mn-ea"/>
          <a:cs typeface="+mn-cs"/>
        </a:defRPr>
      </a:lvl3pPr>
      <a:lvl4pPr marL="1288893" algn="l" defTabSz="859262" rtl="0" eaLnBrk="1" latinLnBrk="0" hangingPunct="1">
        <a:defRPr sz="1700" kern="1200">
          <a:solidFill>
            <a:schemeClr val="tx1"/>
          </a:solidFill>
          <a:latin typeface="+mn-lt"/>
          <a:ea typeface="+mn-ea"/>
          <a:cs typeface="+mn-cs"/>
        </a:defRPr>
      </a:lvl4pPr>
      <a:lvl5pPr marL="1718523" algn="l" defTabSz="859262" rtl="0" eaLnBrk="1" latinLnBrk="0" hangingPunct="1">
        <a:defRPr sz="1700" kern="1200">
          <a:solidFill>
            <a:schemeClr val="tx1"/>
          </a:solidFill>
          <a:latin typeface="+mn-lt"/>
          <a:ea typeface="+mn-ea"/>
          <a:cs typeface="+mn-cs"/>
        </a:defRPr>
      </a:lvl5pPr>
      <a:lvl6pPr marL="2148154" algn="l" defTabSz="859262" rtl="0" eaLnBrk="1" latinLnBrk="0" hangingPunct="1">
        <a:defRPr sz="1700" kern="1200">
          <a:solidFill>
            <a:schemeClr val="tx1"/>
          </a:solidFill>
          <a:latin typeface="+mn-lt"/>
          <a:ea typeface="+mn-ea"/>
          <a:cs typeface="+mn-cs"/>
        </a:defRPr>
      </a:lvl6pPr>
      <a:lvl7pPr marL="2577785" algn="l" defTabSz="859262" rtl="0" eaLnBrk="1" latinLnBrk="0" hangingPunct="1">
        <a:defRPr sz="1700" kern="1200">
          <a:solidFill>
            <a:schemeClr val="tx1"/>
          </a:solidFill>
          <a:latin typeface="+mn-lt"/>
          <a:ea typeface="+mn-ea"/>
          <a:cs typeface="+mn-cs"/>
        </a:defRPr>
      </a:lvl7pPr>
      <a:lvl8pPr marL="3007416" algn="l" defTabSz="859262" rtl="0" eaLnBrk="1" latinLnBrk="0" hangingPunct="1">
        <a:defRPr sz="1700" kern="1200">
          <a:solidFill>
            <a:schemeClr val="tx1"/>
          </a:solidFill>
          <a:latin typeface="+mn-lt"/>
          <a:ea typeface="+mn-ea"/>
          <a:cs typeface="+mn-cs"/>
        </a:defRPr>
      </a:lvl8pPr>
      <a:lvl9pPr marL="3437047" algn="l" defTabSz="85926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40233600" cy="4110268"/>
          </a:xfrm>
          <a:prstGeom prst="rect">
            <a:avLst/>
          </a:prstGeom>
          <a:solidFill>
            <a:srgbClr val="531E85"/>
          </a:solidFill>
          <a:ln w="9525">
            <a:noFill/>
            <a:miter lim="800000"/>
            <a:headEnd/>
            <a:tailEnd/>
          </a:ln>
        </p:spPr>
        <p:txBody>
          <a:bodyPr wrap="none" lIns="85926" tIns="42963" rIns="85926" bIns="42963" anchor="ctr"/>
          <a:lstStyle/>
          <a:p>
            <a:endParaRPr lang="en-US"/>
          </a:p>
        </p:txBody>
      </p:sp>
      <p:sp>
        <p:nvSpPr>
          <p:cNvPr id="1029" name="Text Box 1147"/>
          <p:cNvSpPr txBox="1">
            <a:spLocks noChangeArrowheads="1"/>
          </p:cNvSpPr>
          <p:nvPr/>
        </p:nvSpPr>
        <p:spPr bwMode="auto">
          <a:xfrm>
            <a:off x="324941" y="5285295"/>
            <a:ext cx="14372333" cy="7162484"/>
          </a:xfrm>
          <a:prstGeom prst="rect">
            <a:avLst/>
          </a:prstGeom>
          <a:solidFill>
            <a:schemeClr val="bg1"/>
          </a:solidFill>
          <a:ln w="25400">
            <a:solidFill>
              <a:schemeClr val="tx1"/>
            </a:solidFill>
            <a:miter lim="800000"/>
            <a:headEnd type="none" w="sm" len="sm"/>
            <a:tailEnd type="none" w="sm" len="sm"/>
          </a:ln>
        </p:spPr>
        <p:txBody>
          <a:bodyPr lIns="85926" tIns="42963" rIns="85926" bIns="42963" anchor="t"/>
          <a:lstStyle/>
          <a:p>
            <a:pPr marL="457200" indent="-457200">
              <a:buFont typeface="Arial" panose="020B0604020202020204" pitchFamily="34" charset="0"/>
              <a:buChar char="•"/>
            </a:pPr>
            <a:r>
              <a:rPr lang="en-US" sz="3000" dirty="0"/>
              <a:t>Cutaneous </a:t>
            </a:r>
            <a:r>
              <a:rPr lang="en-US" sz="3000"/>
              <a:t>Lupus Erythematosus (CLE) </a:t>
            </a:r>
            <a:r>
              <a:rPr lang="en-US" sz="3000" dirty="0"/>
              <a:t>encompasses a broad range of skin disorders with diverse morphologic and histopathologic presentations [1,2].</a:t>
            </a:r>
          </a:p>
          <a:p>
            <a:pPr marL="457200" indent="-457200">
              <a:buFont typeface="Arial" panose="020B0604020202020204" pitchFamily="34" charset="0"/>
              <a:buChar char="•"/>
            </a:pPr>
            <a:r>
              <a:rPr lang="en-US" sz="3000" dirty="0"/>
              <a:t>Diagnosis can be complicated by clinical overlap with other inflammatory dermatoses, such as drug eruptions, eczematous processes, and urticarial conditions [3,4].</a:t>
            </a:r>
          </a:p>
          <a:p>
            <a:pPr marL="457200" indent="-457200">
              <a:buFont typeface="Arial" panose="020B0604020202020204" pitchFamily="34" charset="0"/>
              <a:buChar char="•"/>
            </a:pPr>
            <a:r>
              <a:rPr lang="en-US" sz="3000" dirty="0"/>
              <a:t>Hydroxychloroquine is a first-line therapy for lupus, but it may offer only partial or delayed responses, necessitating ongoing re-evaluation [5,6].</a:t>
            </a:r>
          </a:p>
          <a:p>
            <a:pPr marL="457200" indent="-457200">
              <a:buFont typeface="Arial" panose="020B0604020202020204" pitchFamily="34" charset="0"/>
              <a:buChar char="•"/>
            </a:pPr>
            <a:r>
              <a:rPr lang="en-US" sz="3000" dirty="0"/>
              <a:t>We present a case of a patient treated by an outside provider with dupilumab (initially for presumed atopic dermatitis) who later developed cutaneous lupus, suggesting dupilumab may have unmasked an underlying autoimmune process [7].</a:t>
            </a:r>
          </a:p>
          <a:p>
            <a:pPr marL="457200" indent="-457200">
              <a:buFont typeface="Arial" panose="020B0604020202020204" pitchFamily="34" charset="0"/>
              <a:buChar char="•"/>
            </a:pPr>
            <a:r>
              <a:rPr lang="en-US" sz="3000" dirty="0"/>
              <a:t>Dupilumab inhibits the Th2 pathway (via IL-4/IL-13 blockade), potentially shifting immune balance toward Th1/Th17 and promoting autoimmune conditions such as lupus [7-9].</a:t>
            </a:r>
          </a:p>
          <a:p>
            <a:pPr marL="457200" indent="-457200">
              <a:buFont typeface="Arial" panose="020B0604020202020204" pitchFamily="34" charset="0"/>
              <a:buChar char="•"/>
            </a:pPr>
            <a:r>
              <a:rPr lang="en-US" sz="3000" dirty="0"/>
              <a:t>Case reports of lupus-like phenomena emerging after dupilumab initiation support the possibility that suppressing Th2 pathways may inadvertently unmask or exacerbate Th1/Th17-driven diseases [7].</a:t>
            </a:r>
          </a:p>
          <a:p>
            <a:pPr eaLnBrk="0" hangingPunct="0"/>
            <a:endParaRPr lang="en-US" dirty="0"/>
          </a:p>
        </p:txBody>
      </p:sp>
      <p:sp>
        <p:nvSpPr>
          <p:cNvPr id="1030" name="Rectangle 1148"/>
          <p:cNvSpPr>
            <a:spLocks noChangeArrowheads="1"/>
          </p:cNvSpPr>
          <p:nvPr/>
        </p:nvSpPr>
        <p:spPr bwMode="auto">
          <a:xfrm>
            <a:off x="324942" y="4267429"/>
            <a:ext cx="14372332" cy="1017866"/>
          </a:xfrm>
          <a:prstGeom prst="rect">
            <a:avLst/>
          </a:prstGeom>
          <a:solidFill>
            <a:schemeClr val="bg2">
              <a:lumMod val="20000"/>
              <a:lumOff val="80000"/>
            </a:schemeClr>
          </a:solidFill>
          <a:ln w="9525">
            <a:solidFill>
              <a:schemeClr val="tx1"/>
            </a:solidFill>
            <a:miter lim="800000"/>
            <a:headEnd/>
            <a:tailEnd/>
          </a:ln>
        </p:spPr>
        <p:txBody>
          <a:bodyPr wrap="none" lIns="85926" tIns="42963" rIns="85926" bIns="42963" anchor="ctr"/>
          <a:lstStyle/>
          <a:p>
            <a:pPr algn="ctr"/>
            <a:endParaRPr lang="en-US" dirty="0"/>
          </a:p>
        </p:txBody>
      </p:sp>
      <p:sp>
        <p:nvSpPr>
          <p:cNvPr id="1034" name="Rectangle 1153"/>
          <p:cNvSpPr>
            <a:spLocks noChangeArrowheads="1"/>
          </p:cNvSpPr>
          <p:nvPr/>
        </p:nvSpPr>
        <p:spPr bwMode="auto">
          <a:xfrm>
            <a:off x="316868" y="12675853"/>
            <a:ext cx="14365390" cy="1019357"/>
          </a:xfrm>
          <a:prstGeom prst="rect">
            <a:avLst/>
          </a:prstGeom>
          <a:solidFill>
            <a:schemeClr val="bg2">
              <a:lumMod val="20000"/>
              <a:lumOff val="80000"/>
            </a:schemeClr>
          </a:solidFill>
          <a:ln w="9525">
            <a:solidFill>
              <a:schemeClr val="tx1"/>
            </a:solidFill>
            <a:miter lim="800000"/>
            <a:headEnd/>
            <a:tailEnd/>
          </a:ln>
        </p:spPr>
        <p:txBody>
          <a:bodyPr wrap="none" lIns="85926" tIns="42963" rIns="85926" bIns="42963" anchor="ctr"/>
          <a:lstStyle/>
          <a:p>
            <a:endParaRPr lang="en-US" dirty="0"/>
          </a:p>
        </p:txBody>
      </p:sp>
      <p:sp>
        <p:nvSpPr>
          <p:cNvPr id="1035" name="Rectangle 1154"/>
          <p:cNvSpPr>
            <a:spLocks noChangeArrowheads="1"/>
          </p:cNvSpPr>
          <p:nvPr/>
        </p:nvSpPr>
        <p:spPr bwMode="auto">
          <a:xfrm>
            <a:off x="4545777" y="12772927"/>
            <a:ext cx="6461760" cy="1036320"/>
          </a:xfrm>
          <a:prstGeom prst="rect">
            <a:avLst/>
          </a:prstGeom>
          <a:noFill/>
          <a:ln w="9525">
            <a:noFill/>
            <a:miter lim="800000"/>
            <a:headEnd/>
            <a:tailEnd/>
          </a:ln>
        </p:spPr>
        <p:txBody>
          <a:bodyPr lIns="0" tIns="0" rIns="0" bIns="0" anchor="t"/>
          <a:lstStyle/>
          <a:p>
            <a:pPr defTabSz="17488064">
              <a:spcBef>
                <a:spcPct val="20000"/>
              </a:spcBef>
            </a:pPr>
            <a:r>
              <a:rPr lang="en-US" sz="6200" b="1" dirty="0">
                <a:solidFill>
                  <a:srgbClr val="531E85"/>
                </a:solidFill>
                <a:latin typeface="Times New Roman"/>
                <a:cs typeface="Arial"/>
              </a:rPr>
              <a:t>Case Description</a:t>
            </a:r>
            <a:endParaRPr lang="en-US" dirty="0">
              <a:solidFill>
                <a:srgbClr val="531E85"/>
              </a:solidFill>
              <a:latin typeface="Times New Roman"/>
              <a:cs typeface="Times New Roman"/>
            </a:endParaRPr>
          </a:p>
        </p:txBody>
      </p:sp>
      <p:sp>
        <p:nvSpPr>
          <p:cNvPr id="1036" name="Rectangle 1155"/>
          <p:cNvSpPr>
            <a:spLocks noChangeArrowheads="1"/>
          </p:cNvSpPr>
          <p:nvPr/>
        </p:nvSpPr>
        <p:spPr bwMode="auto">
          <a:xfrm>
            <a:off x="15103784" y="4252664"/>
            <a:ext cx="24797932" cy="1032631"/>
          </a:xfrm>
          <a:prstGeom prst="rect">
            <a:avLst/>
          </a:prstGeom>
          <a:solidFill>
            <a:schemeClr val="bg2">
              <a:lumMod val="20000"/>
              <a:lumOff val="80000"/>
            </a:schemeClr>
          </a:solidFill>
          <a:ln w="9525">
            <a:solidFill>
              <a:schemeClr val="tx1"/>
            </a:solidFill>
            <a:miter lim="800000"/>
            <a:headEnd/>
            <a:tailEnd/>
          </a:ln>
        </p:spPr>
        <p:txBody>
          <a:bodyPr wrap="none" lIns="85926" tIns="42963" rIns="85926" bIns="42963" anchor="ctr"/>
          <a:lstStyle/>
          <a:p>
            <a:endParaRPr lang="en-US" dirty="0"/>
          </a:p>
        </p:txBody>
      </p:sp>
      <p:sp>
        <p:nvSpPr>
          <p:cNvPr id="1037" name="Rectangle 1156"/>
          <p:cNvSpPr>
            <a:spLocks noChangeArrowheads="1"/>
          </p:cNvSpPr>
          <p:nvPr/>
        </p:nvSpPr>
        <p:spPr bwMode="auto">
          <a:xfrm>
            <a:off x="22462882" y="4246267"/>
            <a:ext cx="13163131" cy="1507136"/>
          </a:xfrm>
          <a:prstGeom prst="rect">
            <a:avLst/>
          </a:prstGeom>
          <a:noFill/>
          <a:ln w="9525">
            <a:noFill/>
            <a:miter lim="800000"/>
            <a:headEnd/>
            <a:tailEnd/>
          </a:ln>
        </p:spPr>
        <p:txBody>
          <a:bodyPr lIns="0" tIns="0" rIns="0" bIns="0" anchor="t"/>
          <a:lstStyle/>
          <a:p>
            <a:pPr defTabSz="17488064">
              <a:spcBef>
                <a:spcPct val="20000"/>
              </a:spcBef>
            </a:pPr>
            <a:r>
              <a:rPr lang="en-US" sz="6200" b="1" dirty="0">
                <a:solidFill>
                  <a:srgbClr val="531E85"/>
                </a:solidFill>
                <a:latin typeface="Times New Roman"/>
                <a:cs typeface="Arial"/>
              </a:rPr>
              <a:t>Clinical and Pathological Images</a:t>
            </a:r>
            <a:endParaRPr lang="en-US" dirty="0">
              <a:solidFill>
                <a:srgbClr val="531E85"/>
              </a:solidFill>
              <a:latin typeface="Times New Roman"/>
              <a:cs typeface="Times New Roman"/>
            </a:endParaRPr>
          </a:p>
        </p:txBody>
      </p:sp>
      <p:sp>
        <p:nvSpPr>
          <p:cNvPr id="1040" name="Rectangle 1159"/>
          <p:cNvSpPr>
            <a:spLocks noChangeArrowheads="1"/>
          </p:cNvSpPr>
          <p:nvPr/>
        </p:nvSpPr>
        <p:spPr bwMode="auto">
          <a:xfrm>
            <a:off x="30937200" y="21805815"/>
            <a:ext cx="8946500" cy="1202178"/>
          </a:xfrm>
          <a:prstGeom prst="rect">
            <a:avLst/>
          </a:prstGeom>
          <a:solidFill>
            <a:schemeClr val="bg2">
              <a:lumMod val="20000"/>
              <a:lumOff val="80000"/>
            </a:schemeClr>
          </a:solidFill>
          <a:ln w="9525">
            <a:solidFill>
              <a:schemeClr val="tx1"/>
            </a:solidFill>
            <a:miter lim="800000"/>
            <a:headEnd/>
            <a:tailEnd/>
          </a:ln>
        </p:spPr>
        <p:txBody>
          <a:bodyPr wrap="none" lIns="85926" tIns="42963" rIns="85926" bIns="42963" anchor="ctr"/>
          <a:lstStyle/>
          <a:p>
            <a:endParaRPr lang="en-US"/>
          </a:p>
        </p:txBody>
      </p:sp>
      <p:sp>
        <p:nvSpPr>
          <p:cNvPr id="1041" name="Rectangle 1160"/>
          <p:cNvSpPr>
            <a:spLocks noChangeArrowheads="1"/>
          </p:cNvSpPr>
          <p:nvPr/>
        </p:nvSpPr>
        <p:spPr bwMode="auto">
          <a:xfrm>
            <a:off x="33697590" y="21932971"/>
            <a:ext cx="6461760" cy="1036320"/>
          </a:xfrm>
          <a:prstGeom prst="rect">
            <a:avLst/>
          </a:prstGeom>
          <a:noFill/>
          <a:ln w="9525">
            <a:noFill/>
            <a:miter lim="800000"/>
            <a:headEnd/>
            <a:tailEnd/>
          </a:ln>
        </p:spPr>
        <p:txBody>
          <a:bodyPr lIns="0" tIns="0" rIns="0" bIns="0" anchor="t"/>
          <a:lstStyle/>
          <a:p>
            <a:pPr defTabSz="17488064">
              <a:spcBef>
                <a:spcPct val="20000"/>
              </a:spcBef>
            </a:pPr>
            <a:r>
              <a:rPr lang="en-US" sz="6200" b="1" dirty="0">
                <a:solidFill>
                  <a:srgbClr val="531E85"/>
                </a:solidFill>
                <a:latin typeface="Times New Roman"/>
                <a:cs typeface="Arial"/>
              </a:rPr>
              <a:t>References</a:t>
            </a:r>
          </a:p>
        </p:txBody>
      </p:sp>
      <p:sp>
        <p:nvSpPr>
          <p:cNvPr id="1042" name="Rectangle 1161"/>
          <p:cNvSpPr>
            <a:spLocks noChangeArrowheads="1"/>
          </p:cNvSpPr>
          <p:nvPr/>
        </p:nvSpPr>
        <p:spPr bwMode="auto">
          <a:xfrm>
            <a:off x="15103783" y="21805942"/>
            <a:ext cx="15452417" cy="1222193"/>
          </a:xfrm>
          <a:prstGeom prst="rect">
            <a:avLst/>
          </a:prstGeom>
          <a:solidFill>
            <a:schemeClr val="bg2">
              <a:lumMod val="20000"/>
              <a:lumOff val="80000"/>
            </a:schemeClr>
          </a:solidFill>
          <a:ln w="9525">
            <a:solidFill>
              <a:schemeClr val="tx2"/>
            </a:solidFill>
            <a:miter lim="800000"/>
            <a:headEnd/>
            <a:tailEnd/>
          </a:ln>
        </p:spPr>
        <p:txBody>
          <a:bodyPr wrap="none" lIns="85926" tIns="42963" rIns="85926" bIns="42963" anchor="ctr"/>
          <a:lstStyle/>
          <a:p>
            <a:endParaRPr lang="en-US" dirty="0"/>
          </a:p>
        </p:txBody>
      </p:sp>
      <p:sp>
        <p:nvSpPr>
          <p:cNvPr id="1043" name="Rectangle 1162"/>
          <p:cNvSpPr>
            <a:spLocks noChangeArrowheads="1"/>
          </p:cNvSpPr>
          <p:nvPr/>
        </p:nvSpPr>
        <p:spPr bwMode="auto">
          <a:xfrm>
            <a:off x="26700480" y="7106194"/>
            <a:ext cx="6461760" cy="1036320"/>
          </a:xfrm>
          <a:prstGeom prst="rect">
            <a:avLst/>
          </a:prstGeom>
          <a:noFill/>
          <a:ln w="9525">
            <a:noFill/>
            <a:miter lim="800000"/>
            <a:headEnd/>
            <a:tailEnd/>
          </a:ln>
        </p:spPr>
        <p:txBody>
          <a:bodyPr lIns="0" tIns="0" rIns="0" bIns="0" anchor="t"/>
          <a:lstStyle/>
          <a:p>
            <a:pPr defTabSz="17488064">
              <a:spcBef>
                <a:spcPct val="20000"/>
              </a:spcBef>
            </a:pPr>
            <a:endParaRPr lang="en-US" sz="6200" b="1" dirty="0">
              <a:solidFill>
                <a:srgbClr val="800000"/>
              </a:solidFill>
              <a:latin typeface="Arial" charset="0"/>
              <a:cs typeface="Arial"/>
            </a:endParaRPr>
          </a:p>
        </p:txBody>
      </p:sp>
      <p:sp>
        <p:nvSpPr>
          <p:cNvPr id="1044" name="Text Box 1163"/>
          <p:cNvSpPr txBox="1">
            <a:spLocks noChangeArrowheads="1"/>
          </p:cNvSpPr>
          <p:nvPr/>
        </p:nvSpPr>
        <p:spPr bwMode="auto">
          <a:xfrm>
            <a:off x="316867" y="13695210"/>
            <a:ext cx="14387279" cy="17119033"/>
          </a:xfrm>
          <a:prstGeom prst="rect">
            <a:avLst/>
          </a:prstGeom>
          <a:solidFill>
            <a:schemeClr val="bg1"/>
          </a:solidFill>
          <a:ln w="25400">
            <a:solidFill>
              <a:schemeClr val="tx1"/>
            </a:solidFill>
            <a:miter lim="800000"/>
            <a:headEnd type="none" w="sm" len="sm"/>
            <a:tailEnd type="none" w="sm" len="sm"/>
          </a:ln>
        </p:spPr>
        <p:txBody>
          <a:bodyPr lIns="85926" tIns="42963" rIns="85926" bIns="42963" anchor="t"/>
          <a:lstStyle/>
          <a:p>
            <a:pPr marL="342900" marR="0" lvl="0" indent="-342900">
              <a:buSzPts val="1000"/>
              <a:buFont typeface="Symbol" pitchFamily="2" charset="2"/>
              <a:buChar char=""/>
              <a:tabLst>
                <a:tab pos="457200" algn="l"/>
              </a:tabLst>
            </a:pPr>
            <a:r>
              <a:rPr lang="en-US" sz="2400" b="1" dirty="0">
                <a:effectLst/>
                <a:latin typeface="Times New Roman" panose="02020603050405020304" pitchFamily="18" charset="0"/>
                <a:ea typeface="Times New Roman" panose="02020603050405020304" pitchFamily="18" charset="0"/>
              </a:rPr>
              <a:t>Initial Presentation (September 25, 2023):</a:t>
            </a:r>
            <a:endParaRPr lang="en-US" sz="2400" dirty="0">
              <a:effectLst/>
              <a:latin typeface="Times New Roman" panose="02020603050405020304" pitchFamily="18" charset="0"/>
              <a:ea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42-year-old male with a pruritic eruption starting on elbows and knees, spreading to arms, legs, trunk, and neck.</a:t>
            </a: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Treated in the ED with dexamethasone, prednisone, famotidine, and loratadine; eruption worsened after corticosteroid cessation.</a:t>
            </a:r>
          </a:p>
          <a:p>
            <a:pPr marL="342900" marR="0" lvl="0" indent="-342900">
              <a:buSzPts val="1000"/>
              <a:buFont typeface="Symbol" pitchFamily="2" charset="2"/>
              <a:buChar char=""/>
              <a:tabLst>
                <a:tab pos="457200" algn="l"/>
              </a:tabLst>
            </a:pPr>
            <a:r>
              <a:rPr lang="en-US" sz="2400" b="1" dirty="0">
                <a:effectLst/>
                <a:latin typeface="Times New Roman" panose="02020603050405020304" pitchFamily="18" charset="0"/>
                <a:ea typeface="Times New Roman" panose="02020603050405020304" pitchFamily="18" charset="0"/>
              </a:rPr>
              <a:t>Early October 2023:</a:t>
            </a:r>
            <a:endParaRPr lang="en-US" sz="2400" dirty="0">
              <a:effectLst/>
              <a:latin typeface="Times New Roman" panose="02020603050405020304" pitchFamily="18" charset="0"/>
              <a:ea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Received dupilumab (loading dose) for presumed atopic dermatitis.</a:t>
            </a: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Developed fever of unknown origin and diarrhea, requiring hospitalization.</a:t>
            </a: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Skin eruption resolved except for injection-site reaction. Extensive workup ruled out malignancy and a definitive rheumatologic diagnosis.</a:t>
            </a:r>
          </a:p>
          <a:p>
            <a:pPr marL="342900" marR="0" lvl="0" indent="-342900">
              <a:buSzPts val="1000"/>
              <a:buFont typeface="Symbol" pitchFamily="2" charset="2"/>
              <a:buChar char=""/>
              <a:tabLst>
                <a:tab pos="457200" algn="l"/>
              </a:tabLst>
            </a:pPr>
            <a:r>
              <a:rPr lang="en-US" sz="2400" b="1" dirty="0">
                <a:effectLst/>
                <a:latin typeface="Times New Roman" panose="02020603050405020304" pitchFamily="18" charset="0"/>
                <a:ea typeface="Times New Roman" panose="02020603050405020304" pitchFamily="18" charset="0"/>
              </a:rPr>
              <a:t>November 2023:</a:t>
            </a:r>
            <a:endParaRPr lang="en-US" sz="2400" dirty="0">
              <a:effectLst/>
              <a:latin typeface="Times New Roman" panose="02020603050405020304" pitchFamily="18" charset="0"/>
              <a:ea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Recurrence of eruption after patient ran out of topical steroids (triamcinolone, hydrocortisone) and hydroxyzine (Figures 1, 2).</a:t>
            </a: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Punch biopsy of the right chest: superficial and deep perivascular dermatitis, initially thought to be a drug eruption.</a:t>
            </a: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Discontinued hydrochlorothiazide despite an atypical clinical picture.</a:t>
            </a:r>
          </a:p>
          <a:p>
            <a:pPr marL="342900" marR="0" lvl="0" indent="-342900">
              <a:buSzPts val="1000"/>
              <a:buFont typeface="Symbol" pitchFamily="2" charset="2"/>
              <a:buChar char=""/>
              <a:tabLst>
                <a:tab pos="457200" algn="l"/>
              </a:tabLst>
            </a:pPr>
            <a:r>
              <a:rPr lang="en-US" sz="2400" b="1" dirty="0">
                <a:effectLst/>
                <a:latin typeface="Times New Roman" panose="02020603050405020304" pitchFamily="18" charset="0"/>
                <a:ea typeface="Times New Roman" panose="02020603050405020304" pitchFamily="18" charset="0"/>
              </a:rPr>
              <a:t>January 2024:</a:t>
            </a:r>
            <a:endParaRPr lang="en-US" sz="2400" dirty="0">
              <a:effectLst/>
              <a:latin typeface="Times New Roman" panose="02020603050405020304" pitchFamily="18" charset="0"/>
              <a:ea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Another flare prompted a second biopsy (on the back): lymphocytic infiltrate with dermal mucin, suggestive of CLE (Figures 3, 4).</a:t>
            </a: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Began hydroxychloroquine (200 mg daily, increased to 200 mg twice daily), with partial skin improvement.</a:t>
            </a: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Up until this time point, serologies included negative anti-dsDNA, negative/fluctuating ANA, and intermittent positive anti-RNP/anti-</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concern remained for lupus-spectrum disease despite partial improvement with hydroxychloroquine.</a:t>
            </a:r>
          </a:p>
          <a:p>
            <a:pPr marL="342900" marR="0" lvl="0" indent="-342900">
              <a:buSzPts val="1000"/>
              <a:buFont typeface="Symbol" pitchFamily="2" charset="2"/>
              <a:buChar char=""/>
              <a:tabLst>
                <a:tab pos="457200" algn="l"/>
              </a:tabLst>
            </a:pPr>
            <a:r>
              <a:rPr lang="en-US" sz="2400" b="1" dirty="0">
                <a:effectLst/>
                <a:latin typeface="Times New Roman" panose="02020603050405020304" pitchFamily="18" charset="0"/>
                <a:ea typeface="Times New Roman" panose="02020603050405020304" pitchFamily="18" charset="0"/>
              </a:rPr>
              <a:t>April 1, 2024:</a:t>
            </a:r>
            <a:endParaRPr lang="en-US" sz="2400" dirty="0">
              <a:effectLst/>
              <a:latin typeface="Times New Roman" panose="02020603050405020304" pitchFamily="18" charset="0"/>
              <a:ea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Patient reported intermittent urticarial lesions that resolved within 24 hours, with associated transient joint swelling in the wrists, knees, and fingers.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Third biopsy from the left shoulder: lichenoid and neutrophilic dermatitis, perivascular/</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periadnexal</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inflammation, dermal mucin, negative DIF.</a:t>
            </a: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Findings supported lupus or neutrophilic urticarial dermatosis (NUD). Sweet’s syndrome, urticarial vasculitis, or a drug-induced process were also considered.</a:t>
            </a: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Partial response to hydroxychloroquine favored a working diagnosis of tumid lupus with overlapping or atypical features.</a:t>
            </a:r>
          </a:p>
          <a:p>
            <a:pPr marL="342900" marR="0" lvl="0" indent="-342900">
              <a:buSzPts val="1000"/>
              <a:buFont typeface="Symbol" pitchFamily="2" charset="2"/>
              <a:buChar char=""/>
              <a:tabLst>
                <a:tab pos="457200" algn="l"/>
              </a:tabLst>
            </a:pPr>
            <a:r>
              <a:rPr lang="en-US" sz="2400" b="1" dirty="0">
                <a:effectLst/>
                <a:latin typeface="Times New Roman" panose="02020603050405020304" pitchFamily="18" charset="0"/>
                <a:ea typeface="Times New Roman" panose="02020603050405020304" pitchFamily="18" charset="0"/>
              </a:rPr>
              <a:t>June 2024:</a:t>
            </a:r>
            <a:endParaRPr lang="en-US" sz="2400" dirty="0">
              <a:effectLst/>
              <a:latin typeface="Times New Roman" panose="02020603050405020304" pitchFamily="18" charset="0"/>
              <a:ea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Reported intermittent flares every few days.</a:t>
            </a: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Mild normocytic anemia and chronic leukocytosis, otherwise stable labs.</a:t>
            </a: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Continued hydroxychloroquine 200 mg twice daily with fewer skin flares.</a:t>
            </a:r>
          </a:p>
          <a:p>
            <a:pPr marL="342900" marR="0" lvl="0" indent="-342900">
              <a:buSzPts val="1000"/>
              <a:buFont typeface="Symbol" pitchFamily="2" charset="2"/>
              <a:buChar char=""/>
              <a:tabLst>
                <a:tab pos="457200" algn="l"/>
              </a:tabLst>
            </a:pPr>
            <a:r>
              <a:rPr lang="en-US" sz="2400" b="1" dirty="0">
                <a:effectLst/>
                <a:latin typeface="Times New Roman" panose="02020603050405020304" pitchFamily="18" charset="0"/>
                <a:ea typeface="Times New Roman" panose="02020603050405020304" pitchFamily="18" charset="0"/>
              </a:rPr>
              <a:t>September 2024:</a:t>
            </a:r>
            <a:endParaRPr lang="en-US" sz="2400" dirty="0">
              <a:effectLst/>
              <a:latin typeface="Times New Roman" panose="02020603050405020304" pitchFamily="18" charset="0"/>
              <a:ea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Skin remained clear; no recurrences or systemic symptoms.</a:t>
            </a: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Physical exam revealed no active lesions or joint swelling.</a:t>
            </a: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Plan to continue hydroxychloroquine until February 2025 with possible taper if asymptomatic.</a:t>
            </a:r>
          </a:p>
          <a:p>
            <a:pPr marL="342900" marR="0" lvl="0" indent="-342900">
              <a:buSzPts val="1000"/>
              <a:buFont typeface="Symbol" pitchFamily="2" charset="2"/>
              <a:buChar char=""/>
              <a:tabLst>
                <a:tab pos="457200" algn="l"/>
              </a:tabLst>
            </a:pPr>
            <a:r>
              <a:rPr lang="en-US" sz="2400" b="1" dirty="0">
                <a:effectLst/>
                <a:latin typeface="Times New Roman" panose="02020603050405020304" pitchFamily="18" charset="0"/>
                <a:ea typeface="Times New Roman" panose="02020603050405020304" pitchFamily="18" charset="0"/>
              </a:rPr>
              <a:t>Current Status:</a:t>
            </a:r>
            <a:endParaRPr lang="en-US" sz="2400" dirty="0">
              <a:effectLst/>
              <a:latin typeface="Times New Roman" panose="02020603050405020304" pitchFamily="18" charset="0"/>
              <a:ea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Patient returned to clinic in February of 2025 and remained clear, however, patient elected to continue hydroxychloroquine therapy after risk/benefit discussion </a:t>
            </a:r>
            <a:r>
              <a:rPr lang="en-US" sz="2400" b="0">
                <a:effectLst/>
                <a:latin typeface="Times New Roman" panose="02020603050405020304" pitchFamily="18" charset="0"/>
                <a:ea typeface="Times New Roman" panose="02020603050405020304" pitchFamily="18" charset="0"/>
                <a:cs typeface="Times New Roman" panose="02020603050405020304" pitchFamily="18" charset="0"/>
              </a:rPr>
              <a:t>for additional year.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Clinical course most consistent with tumid lupus or a lupus-related neutrophilic dermatosis responsive to hydroxychloroquine.</a:t>
            </a:r>
          </a:p>
          <a:p>
            <a:pPr marL="571500" indent="-571500">
              <a:buFont typeface="Arial"/>
              <a:buChar char="•"/>
            </a:pPr>
            <a:endParaRPr lang="en-US" sz="4000" dirty="0">
              <a:latin typeface="Times New Roman"/>
              <a:cs typeface="Times New Roman"/>
            </a:endParaRPr>
          </a:p>
          <a:p>
            <a:pPr marL="571500" indent="-571500">
              <a:buFont typeface="Arial"/>
              <a:buChar char="•"/>
            </a:pPr>
            <a:endParaRPr lang="en-US" sz="4000" dirty="0">
              <a:latin typeface="Times New Roman"/>
              <a:cs typeface="Times New Roman"/>
            </a:endParaRPr>
          </a:p>
        </p:txBody>
      </p:sp>
      <p:sp>
        <p:nvSpPr>
          <p:cNvPr id="1045" name="Text Box 1164"/>
          <p:cNvSpPr txBox="1">
            <a:spLocks noChangeArrowheads="1"/>
          </p:cNvSpPr>
          <p:nvPr/>
        </p:nvSpPr>
        <p:spPr bwMode="auto">
          <a:xfrm>
            <a:off x="15110727" y="5285294"/>
            <a:ext cx="24797931" cy="16312093"/>
          </a:xfrm>
          <a:prstGeom prst="rect">
            <a:avLst/>
          </a:prstGeom>
          <a:solidFill>
            <a:schemeClr val="bg1"/>
          </a:solidFill>
          <a:ln w="25400">
            <a:solidFill>
              <a:schemeClr val="tx1"/>
            </a:solidFill>
            <a:miter lim="800000"/>
            <a:headEnd type="none" w="sm" len="sm"/>
            <a:tailEnd type="none" w="sm" len="sm"/>
          </a:ln>
        </p:spPr>
        <p:txBody>
          <a:bodyPr lIns="85926" tIns="42963" rIns="85926" bIns="42963" anchor="t"/>
          <a:lstStyle/>
          <a:p>
            <a:pPr eaLnBrk="0" hangingPunct="0"/>
            <a:endParaRPr lang="en-US" b="1" dirty="0">
              <a:latin typeface="Times New Roman"/>
              <a:cs typeface="Times New Roman"/>
            </a:endParaRPr>
          </a:p>
        </p:txBody>
      </p:sp>
      <p:sp>
        <p:nvSpPr>
          <p:cNvPr id="1047" name="Text Box 1166"/>
          <p:cNvSpPr txBox="1">
            <a:spLocks noChangeArrowheads="1"/>
          </p:cNvSpPr>
          <p:nvPr/>
        </p:nvSpPr>
        <p:spPr bwMode="auto">
          <a:xfrm>
            <a:off x="15103783" y="22999739"/>
            <a:ext cx="15452417" cy="7814503"/>
          </a:xfrm>
          <a:prstGeom prst="rect">
            <a:avLst/>
          </a:prstGeom>
          <a:solidFill>
            <a:schemeClr val="bg1"/>
          </a:solidFill>
          <a:ln w="25400">
            <a:solidFill>
              <a:schemeClr val="tx1"/>
            </a:solidFill>
            <a:miter lim="800000"/>
            <a:headEnd type="none" w="sm" len="sm"/>
            <a:tailEnd type="none" w="sm" len="sm"/>
          </a:ln>
        </p:spPr>
        <p:txBody>
          <a:bodyPr lIns="85926" tIns="42963" rIns="85926" bIns="42963" anchor="t"/>
          <a:lstStyle/>
          <a:p>
            <a:pPr marL="457200" marR="0" indent="-457200">
              <a:lnSpc>
                <a:spcPct val="115000"/>
              </a:lnSpc>
              <a:spcBef>
                <a:spcPts val="0"/>
              </a:spcBef>
              <a:spcAft>
                <a:spcPts val="800"/>
              </a:spcAft>
              <a:buFont typeface="Arial" panose="020B0604020202020204" pitchFamily="34" charset="0"/>
              <a:buChar char="•"/>
            </a:pPr>
            <a:r>
              <a:rPr lang="en-US" sz="3100" kern="0" dirty="0">
                <a:effectLst/>
                <a:ea typeface="Times New Roman" panose="02020603050405020304" pitchFamily="18" charset="0"/>
                <a:cs typeface="Times New Roman" panose="02020603050405020304" pitchFamily="18" charset="0"/>
              </a:rPr>
              <a:t>Initial atopic dermatitis diagnosis and transient improvement on dupilumab were complicated by fever and diarrhea, highlighting challenges in identifying lupus spectrum conditions and raising the possibility that dupilumab may unmask or worsen subclinical autoimmune processes [7].</a:t>
            </a:r>
            <a:endParaRPr lang="en-US" sz="3100" kern="100" dirty="0">
              <a:effectLst/>
              <a:ea typeface="Aptos" panose="020B0004020202020204" pitchFamily="34" charset="0"/>
              <a:cs typeface="Times New Roman" panose="02020603050405020304" pitchFamily="18" charset="0"/>
            </a:endParaRPr>
          </a:p>
          <a:p>
            <a:pPr marL="457200" marR="0" indent="-457200">
              <a:lnSpc>
                <a:spcPct val="115000"/>
              </a:lnSpc>
              <a:spcBef>
                <a:spcPts val="0"/>
              </a:spcBef>
              <a:spcAft>
                <a:spcPts val="800"/>
              </a:spcAft>
              <a:buFont typeface="Arial" panose="020B0604020202020204" pitchFamily="34" charset="0"/>
              <a:buChar char="•"/>
            </a:pPr>
            <a:r>
              <a:rPr lang="en-US" sz="3100" kern="0" dirty="0">
                <a:effectLst/>
                <a:ea typeface="Times New Roman" panose="02020603050405020304" pitchFamily="18" charset="0"/>
                <a:cs typeface="Times New Roman" panose="02020603050405020304" pitchFamily="18" charset="0"/>
              </a:rPr>
              <a:t>Sequential biopsy results ranged from features suggestive of a drug eruption to consistent with cutaneous lupus, underscoring the dynamic nature of his disease.</a:t>
            </a:r>
            <a:endParaRPr lang="en-US" sz="3100" kern="100" dirty="0">
              <a:effectLst/>
              <a:ea typeface="Aptos" panose="020B0004020202020204" pitchFamily="34" charset="0"/>
              <a:cs typeface="Times New Roman" panose="02020603050405020304" pitchFamily="18" charset="0"/>
            </a:endParaRPr>
          </a:p>
          <a:p>
            <a:pPr marL="457200" marR="0" indent="-457200">
              <a:lnSpc>
                <a:spcPct val="115000"/>
              </a:lnSpc>
              <a:spcBef>
                <a:spcPts val="0"/>
              </a:spcBef>
              <a:spcAft>
                <a:spcPts val="800"/>
              </a:spcAft>
              <a:buFont typeface="Arial" panose="020B0604020202020204" pitchFamily="34" charset="0"/>
              <a:buChar char="•"/>
            </a:pPr>
            <a:r>
              <a:rPr lang="en-US" sz="3100" kern="0" dirty="0">
                <a:effectLst/>
                <a:ea typeface="Times New Roman" panose="02020603050405020304" pitchFamily="18" charset="0"/>
                <a:cs typeface="Times New Roman" panose="02020603050405020304" pitchFamily="18" charset="0"/>
              </a:rPr>
              <a:t>Urticarial-like lesions, arthralgias, and a negative DIF complicated the picture, yet partial and sustained improvement on hydroxychloroquine supported a lupus spectrum disorder [5,6].</a:t>
            </a:r>
            <a:endParaRPr lang="en-US" sz="3100" kern="100" dirty="0">
              <a:effectLst/>
              <a:ea typeface="Aptos" panose="020B0004020202020204" pitchFamily="34" charset="0"/>
              <a:cs typeface="Times New Roman" panose="02020603050405020304" pitchFamily="18" charset="0"/>
            </a:endParaRPr>
          </a:p>
          <a:p>
            <a:pPr marL="457200" marR="0" indent="-457200">
              <a:lnSpc>
                <a:spcPct val="115000"/>
              </a:lnSpc>
              <a:spcBef>
                <a:spcPts val="0"/>
              </a:spcBef>
              <a:spcAft>
                <a:spcPts val="800"/>
              </a:spcAft>
              <a:buFont typeface="Arial" panose="020B0604020202020204" pitchFamily="34" charset="0"/>
              <a:buChar char="•"/>
            </a:pPr>
            <a:r>
              <a:rPr lang="en-US" sz="3100" kern="0" dirty="0">
                <a:effectLst/>
                <a:ea typeface="Times New Roman" panose="02020603050405020304" pitchFamily="18" charset="0"/>
                <a:cs typeface="Times New Roman" panose="02020603050405020304" pitchFamily="18" charset="0"/>
              </a:rPr>
              <a:t>Despite atypical presentation, histologic findings of dermal mucin and nonscarring, photosensitive lesions favor tumid lupus or a similar lupus entity, reinforced by variable serologies (anti-RNP, anti-</a:t>
            </a:r>
            <a:r>
              <a:rPr lang="en-US" sz="3100" kern="0" dirty="0" err="1">
                <a:effectLst/>
                <a:ea typeface="Times New Roman" panose="02020603050405020304" pitchFamily="18" charset="0"/>
                <a:cs typeface="Times New Roman" panose="02020603050405020304" pitchFamily="18" charset="0"/>
              </a:rPr>
              <a:t>Sm</a:t>
            </a:r>
            <a:r>
              <a:rPr lang="en-US" sz="3100" kern="0" dirty="0">
                <a:effectLst/>
                <a:ea typeface="Times New Roman" panose="02020603050405020304" pitchFamily="18" charset="0"/>
                <a:cs typeface="Times New Roman" panose="02020603050405020304" pitchFamily="18" charset="0"/>
              </a:rPr>
              <a:t>) and the need for ongoing dermatologic, rheumatologic, and serologic surveillance [10,11].</a:t>
            </a:r>
            <a:endParaRPr lang="en-US" sz="3100" kern="100" dirty="0">
              <a:effectLst/>
              <a:ea typeface="Aptos" panose="020B0004020202020204" pitchFamily="34" charset="0"/>
              <a:cs typeface="Times New Roman" panose="02020603050405020304" pitchFamily="18" charset="0"/>
            </a:endParaRPr>
          </a:p>
          <a:p>
            <a:pPr marL="457200" indent="-457200">
              <a:buFont typeface="Arial"/>
              <a:buChar char="•"/>
            </a:pPr>
            <a:endParaRPr lang="en-US" sz="3600" dirty="0"/>
          </a:p>
          <a:p>
            <a:pPr marL="457200" indent="-457200">
              <a:buFont typeface="Arial"/>
              <a:buChar char="•"/>
            </a:pPr>
            <a:endParaRPr lang="en-US" sz="3200" dirty="0">
              <a:latin typeface="Times New Roman"/>
              <a:cs typeface="Times New Roman"/>
            </a:endParaRPr>
          </a:p>
        </p:txBody>
      </p:sp>
      <p:sp>
        <p:nvSpPr>
          <p:cNvPr id="1048" name="Text Box 1167"/>
          <p:cNvSpPr txBox="1">
            <a:spLocks noChangeArrowheads="1"/>
          </p:cNvSpPr>
          <p:nvPr/>
        </p:nvSpPr>
        <p:spPr bwMode="auto">
          <a:xfrm>
            <a:off x="30937200" y="23007993"/>
            <a:ext cx="8946500" cy="7806249"/>
          </a:xfrm>
          <a:prstGeom prst="rect">
            <a:avLst/>
          </a:prstGeom>
          <a:solidFill>
            <a:schemeClr val="bg1"/>
          </a:solidFill>
          <a:ln w="25400">
            <a:solidFill>
              <a:schemeClr val="tx1"/>
            </a:solidFill>
            <a:miter lim="800000"/>
            <a:headEnd type="none" w="sm" len="sm"/>
            <a:tailEnd type="none" w="sm" len="sm"/>
          </a:ln>
        </p:spPr>
        <p:txBody>
          <a:bodyPr lIns="85926" tIns="42963" rIns="85926" bIns="42963"/>
          <a:lstStyle/>
          <a:p>
            <a:pPr eaLnBrk="0" hangingPunct="0"/>
            <a:endParaRPr lang="en-US" b="1" dirty="0"/>
          </a:p>
        </p:txBody>
      </p:sp>
      <p:sp>
        <p:nvSpPr>
          <p:cNvPr id="1049" name="Rectangle 1149"/>
          <p:cNvSpPr>
            <a:spLocks noGrp="1" noChangeArrowheads="1"/>
          </p:cNvSpPr>
          <p:nvPr>
            <p:ph type="body" sz="half" idx="1"/>
          </p:nvPr>
        </p:nvSpPr>
        <p:spPr>
          <a:xfrm>
            <a:off x="5191180" y="4304232"/>
            <a:ext cx="4616766" cy="1095100"/>
          </a:xfrm>
          <a:noFill/>
        </p:spPr>
        <p:txBody>
          <a:bodyPr/>
          <a:lstStyle/>
          <a:p>
            <a:pPr marL="0" indent="0" eaLnBrk="1" hangingPunct="1"/>
            <a:r>
              <a:rPr lang="en-US" sz="6200" b="1" dirty="0">
                <a:solidFill>
                  <a:srgbClr val="531E85"/>
                </a:solidFill>
                <a:latin typeface="Times New Roman"/>
                <a:cs typeface="Times New Roman"/>
              </a:rPr>
              <a:t>Introduction</a:t>
            </a:r>
          </a:p>
        </p:txBody>
      </p:sp>
      <p:pic>
        <p:nvPicPr>
          <p:cNvPr id="26" name="Picture 25" descr="LSUHSC_Seal.jpg">
            <a:extLst>
              <a:ext uri="{FF2B5EF4-FFF2-40B4-BE49-F238E27FC236}">
                <a16:creationId xmlns:a16="http://schemas.microsoft.com/office/drawing/2014/main" id="{975DEA4E-58F2-AA4A-BEAB-C3CAEA56B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53912" y="193636"/>
            <a:ext cx="3599013" cy="3708076"/>
          </a:xfrm>
          <a:prstGeom prst="rect">
            <a:avLst/>
          </a:prstGeom>
          <a:noFill/>
        </p:spPr>
      </p:pic>
      <p:sp>
        <p:nvSpPr>
          <p:cNvPr id="3" name="Title 2">
            <a:extLst>
              <a:ext uri="{FF2B5EF4-FFF2-40B4-BE49-F238E27FC236}">
                <a16:creationId xmlns:a16="http://schemas.microsoft.com/office/drawing/2014/main" id="{62A4AB72-8AE1-19A5-54A5-A2ED8B06CD26}"/>
              </a:ext>
            </a:extLst>
          </p:cNvPr>
          <p:cNvSpPr>
            <a:spLocks noGrp="1"/>
          </p:cNvSpPr>
          <p:nvPr>
            <p:ph type="title"/>
          </p:nvPr>
        </p:nvSpPr>
        <p:spPr>
          <a:xfrm>
            <a:off x="7791053" y="448021"/>
            <a:ext cx="25326458" cy="3122668"/>
          </a:xfrm>
        </p:spPr>
        <p:txBody>
          <a:bodyPr/>
          <a:lstStyle/>
          <a:p>
            <a:r>
              <a:rPr lang="en-US" sz="7200" dirty="0">
                <a:solidFill>
                  <a:schemeClr val="bg1">
                    <a:lumMod val="85000"/>
                  </a:schemeClr>
                </a:solidFill>
                <a:latin typeface="Times New Roman"/>
                <a:cs typeface="Arial"/>
              </a:rPr>
              <a:t>Refractory Dermatitis Evolving Into Lupus Spectrum Disease in the Setting of Dupilumab Use</a:t>
            </a:r>
          </a:p>
        </p:txBody>
      </p:sp>
      <p:sp>
        <p:nvSpPr>
          <p:cNvPr id="5" name="TextBox 4">
            <a:extLst>
              <a:ext uri="{FF2B5EF4-FFF2-40B4-BE49-F238E27FC236}">
                <a16:creationId xmlns:a16="http://schemas.microsoft.com/office/drawing/2014/main" id="{A19A2D86-7873-3137-5815-9613554D4351}"/>
              </a:ext>
            </a:extLst>
          </p:cNvPr>
          <p:cNvSpPr txBox="1"/>
          <p:nvPr/>
        </p:nvSpPr>
        <p:spPr>
          <a:xfrm>
            <a:off x="10182232" y="3197482"/>
            <a:ext cx="1890584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bg1"/>
                </a:solidFill>
                <a:latin typeface="Times New Roman"/>
                <a:cs typeface="Times New Roman"/>
              </a:rPr>
              <a:t>Jonathan Joseph MD, Jordan Book BS, Jacob Kilgore MD, Nicholas Culotta MD</a:t>
            </a:r>
            <a:endParaRPr lang="en-US" sz="4400" dirty="0">
              <a:solidFill>
                <a:schemeClr val="bg1"/>
              </a:solidFill>
              <a:cs typeface="Times New Roman" pitchFamily="18" charset="0"/>
            </a:endParaRPr>
          </a:p>
        </p:txBody>
      </p:sp>
      <p:sp>
        <p:nvSpPr>
          <p:cNvPr id="6" name="TextBox 5">
            <a:extLst>
              <a:ext uri="{FF2B5EF4-FFF2-40B4-BE49-F238E27FC236}">
                <a16:creationId xmlns:a16="http://schemas.microsoft.com/office/drawing/2014/main" id="{C1A11AB0-64D5-4416-DF8E-4775B02E9F8A}"/>
              </a:ext>
            </a:extLst>
          </p:cNvPr>
          <p:cNvSpPr txBox="1"/>
          <p:nvPr/>
        </p:nvSpPr>
        <p:spPr>
          <a:xfrm>
            <a:off x="20821391" y="21893818"/>
            <a:ext cx="4017200"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200" b="1" dirty="0">
                <a:solidFill>
                  <a:srgbClr val="531E85"/>
                </a:solidFill>
                <a:latin typeface="Times New Roman"/>
                <a:cs typeface="Times New Roman"/>
              </a:rPr>
              <a:t>Discussion</a:t>
            </a:r>
            <a:endParaRPr lang="en-US" sz="6200" b="1" dirty="0">
              <a:solidFill>
                <a:srgbClr val="531E85"/>
              </a:solidFill>
              <a:cs typeface="Times New Roman"/>
            </a:endParaRPr>
          </a:p>
        </p:txBody>
      </p:sp>
      <p:pic>
        <p:nvPicPr>
          <p:cNvPr id="7" name="Picture 6" descr="A back of a person with red rashes&#10;&#10;AI-generated content may be incorrect.">
            <a:extLst>
              <a:ext uri="{FF2B5EF4-FFF2-40B4-BE49-F238E27FC236}">
                <a16:creationId xmlns:a16="http://schemas.microsoft.com/office/drawing/2014/main" id="{D3973598-2CFB-53A1-A926-C1DA06E90573}"/>
              </a:ext>
            </a:extLst>
          </p:cNvPr>
          <p:cNvPicPr>
            <a:picLocks noChangeAspect="1"/>
          </p:cNvPicPr>
          <p:nvPr/>
        </p:nvPicPr>
        <p:blipFill>
          <a:blip r:embed="rId4"/>
          <a:stretch>
            <a:fillRect/>
          </a:stretch>
        </p:blipFill>
        <p:spPr>
          <a:xfrm>
            <a:off x="20531686" y="5911365"/>
            <a:ext cx="5954560" cy="5910343"/>
          </a:xfrm>
          <a:prstGeom prst="rect">
            <a:avLst/>
          </a:prstGeom>
        </p:spPr>
      </p:pic>
      <p:pic>
        <p:nvPicPr>
          <p:cNvPr id="8" name="Picture 7" descr="A close up of a person&amp;#39;s chest&#10;&#10;AI-generated content may be incorrect.">
            <a:extLst>
              <a:ext uri="{FF2B5EF4-FFF2-40B4-BE49-F238E27FC236}">
                <a16:creationId xmlns:a16="http://schemas.microsoft.com/office/drawing/2014/main" id="{AE94BF3E-8D5F-96D0-BF0B-36452428EDA2}"/>
              </a:ext>
            </a:extLst>
          </p:cNvPr>
          <p:cNvPicPr>
            <a:picLocks noChangeAspect="1"/>
          </p:cNvPicPr>
          <p:nvPr/>
        </p:nvPicPr>
        <p:blipFill>
          <a:blip r:embed="rId5"/>
          <a:stretch>
            <a:fillRect/>
          </a:stretch>
        </p:blipFill>
        <p:spPr>
          <a:xfrm>
            <a:off x="28340561" y="5920669"/>
            <a:ext cx="5954561" cy="5910343"/>
          </a:xfrm>
          <a:prstGeom prst="rect">
            <a:avLst/>
          </a:prstGeom>
        </p:spPr>
      </p:pic>
      <p:pic>
        <p:nvPicPr>
          <p:cNvPr id="9" name="Picture 8" descr="A pink and purple cells&#10;&#10;AI-generated content may be incorrect.">
            <a:extLst>
              <a:ext uri="{FF2B5EF4-FFF2-40B4-BE49-F238E27FC236}">
                <a16:creationId xmlns:a16="http://schemas.microsoft.com/office/drawing/2014/main" id="{3893EFC3-6F3B-CF5A-1238-B0833A11A4BD}"/>
              </a:ext>
            </a:extLst>
          </p:cNvPr>
          <p:cNvPicPr>
            <a:picLocks noChangeAspect="1"/>
          </p:cNvPicPr>
          <p:nvPr/>
        </p:nvPicPr>
        <p:blipFill>
          <a:blip r:embed="rId6"/>
          <a:stretch>
            <a:fillRect/>
          </a:stretch>
        </p:blipFill>
        <p:spPr>
          <a:xfrm>
            <a:off x="16677078" y="13466396"/>
            <a:ext cx="9079067" cy="6254901"/>
          </a:xfrm>
          <a:prstGeom prst="rect">
            <a:avLst/>
          </a:prstGeom>
        </p:spPr>
      </p:pic>
      <p:pic>
        <p:nvPicPr>
          <p:cNvPr id="10" name="Picture 9" descr="A pink and blue cells under a microscope&#10;&#10;AI-generated content may be incorrect.">
            <a:extLst>
              <a:ext uri="{FF2B5EF4-FFF2-40B4-BE49-F238E27FC236}">
                <a16:creationId xmlns:a16="http://schemas.microsoft.com/office/drawing/2014/main" id="{8E4741F6-F9B0-4632-C6B2-627CD565DE5F}"/>
              </a:ext>
            </a:extLst>
          </p:cNvPr>
          <p:cNvPicPr>
            <a:picLocks noChangeAspect="1"/>
          </p:cNvPicPr>
          <p:nvPr/>
        </p:nvPicPr>
        <p:blipFill>
          <a:blip r:embed="rId7"/>
          <a:stretch>
            <a:fillRect/>
          </a:stretch>
        </p:blipFill>
        <p:spPr>
          <a:xfrm>
            <a:off x="29510815" y="13461476"/>
            <a:ext cx="8553810" cy="6269849"/>
          </a:xfrm>
          <a:prstGeom prst="rect">
            <a:avLst/>
          </a:prstGeom>
        </p:spPr>
      </p:pic>
      <p:sp>
        <p:nvSpPr>
          <p:cNvPr id="12" name="TextBox 11">
            <a:extLst>
              <a:ext uri="{FF2B5EF4-FFF2-40B4-BE49-F238E27FC236}">
                <a16:creationId xmlns:a16="http://schemas.microsoft.com/office/drawing/2014/main" id="{96421468-D4FE-56C5-BAA5-BA1F6EA487E7}"/>
              </a:ext>
            </a:extLst>
          </p:cNvPr>
          <p:cNvSpPr txBox="1"/>
          <p:nvPr/>
        </p:nvSpPr>
        <p:spPr>
          <a:xfrm>
            <a:off x="938726" y="704165"/>
            <a:ext cx="6952238" cy="270680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4891" y="626040"/>
            <a:ext cx="6856999" cy="2781512"/>
          </a:xfrm>
          <a:prstGeom prst="rect">
            <a:avLst/>
          </a:prstGeom>
        </p:spPr>
      </p:pic>
      <p:sp>
        <p:nvSpPr>
          <p:cNvPr id="13" name="TextBox 12">
            <a:extLst>
              <a:ext uri="{FF2B5EF4-FFF2-40B4-BE49-F238E27FC236}">
                <a16:creationId xmlns:a16="http://schemas.microsoft.com/office/drawing/2014/main" id="{61C512BF-FD3B-F451-8482-BEE3D6932529}"/>
              </a:ext>
            </a:extLst>
          </p:cNvPr>
          <p:cNvSpPr txBox="1"/>
          <p:nvPr/>
        </p:nvSpPr>
        <p:spPr>
          <a:xfrm>
            <a:off x="19922735" y="12030136"/>
            <a:ext cx="15160029" cy="1077218"/>
          </a:xfrm>
          <a:prstGeom prst="rect">
            <a:avLst/>
          </a:prstGeom>
          <a:solidFill>
            <a:schemeClr val="bg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Times New Roman"/>
                <a:cs typeface="Times New Roman"/>
              </a:rPr>
              <a:t>Figures 1 and 2. Clinical images featuring diffuse erythematous papules coalescing into plaques on the patient’s back and chest.</a:t>
            </a:r>
            <a:endParaRPr lang="en-US" sz="2400" dirty="0">
              <a:cs typeface="Times New Roman" pitchFamily="18" charset="0"/>
            </a:endParaRPr>
          </a:p>
        </p:txBody>
      </p:sp>
      <p:sp>
        <p:nvSpPr>
          <p:cNvPr id="18" name="Rectangle 5">
            <a:extLst>
              <a:ext uri="{FF2B5EF4-FFF2-40B4-BE49-F238E27FC236}">
                <a16:creationId xmlns:a16="http://schemas.microsoft.com/office/drawing/2014/main" id="{693BCE0A-BFC9-3CEB-8260-7BF3E2141E96}"/>
              </a:ext>
            </a:extLst>
          </p:cNvPr>
          <p:cNvSpPr>
            <a:spLocks noChangeArrowheads="1"/>
          </p:cNvSpPr>
          <p:nvPr/>
        </p:nvSpPr>
        <p:spPr bwMode="auto">
          <a:xfrm>
            <a:off x="152400" y="-322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
        <p:nvSpPr>
          <p:cNvPr id="16" name="TextBox 15">
            <a:extLst>
              <a:ext uri="{FF2B5EF4-FFF2-40B4-BE49-F238E27FC236}">
                <a16:creationId xmlns:a16="http://schemas.microsoft.com/office/drawing/2014/main" id="{44B060DD-0D60-2791-D10E-C687CC7B2A1C}"/>
              </a:ext>
            </a:extLst>
          </p:cNvPr>
          <p:cNvSpPr txBox="1"/>
          <p:nvPr/>
        </p:nvSpPr>
        <p:spPr>
          <a:xfrm>
            <a:off x="31281635" y="23107998"/>
            <a:ext cx="8602065" cy="7732886"/>
          </a:xfrm>
          <a:prstGeom prst="rect">
            <a:avLst/>
          </a:prstGeom>
          <a:noFill/>
        </p:spPr>
        <p:txBody>
          <a:bodyPr wrap="square">
            <a:spAutoFit/>
          </a:bodyPr>
          <a:lstStyle/>
          <a:p>
            <a:pPr>
              <a:buFont typeface="+mj-lt"/>
              <a:buAutoNum type="arabicPeriod"/>
            </a:pPr>
            <a:r>
              <a:rPr lang="en-US" sz="1550" dirty="0" err="1">
                <a:effectLst/>
                <a:latin typeface="PTSerif" panose="020A0603040505020204" pitchFamily="18" charset="77"/>
              </a:rPr>
              <a:t>Obermoser</a:t>
            </a:r>
            <a:r>
              <a:rPr lang="en-US" sz="1550" dirty="0">
                <a:effectLst/>
                <a:latin typeface="PTSerif" panose="020A0603040505020204" pitchFamily="18" charset="77"/>
              </a:rPr>
              <a:t> G, </a:t>
            </a:r>
            <a:r>
              <a:rPr lang="en-US" sz="1550" dirty="0" err="1">
                <a:effectLst/>
                <a:latin typeface="PTSerif" panose="020A0603040505020204" pitchFamily="18" charset="77"/>
              </a:rPr>
              <a:t>Sontheimer</a:t>
            </a:r>
            <a:r>
              <a:rPr lang="en-US" sz="1550" dirty="0">
                <a:effectLst/>
                <a:latin typeface="PTSerif" panose="020A0603040505020204" pitchFamily="18" charset="77"/>
              </a:rPr>
              <a:t> RD, </a:t>
            </a:r>
            <a:r>
              <a:rPr lang="en-US" sz="1550" dirty="0" err="1">
                <a:effectLst/>
                <a:latin typeface="PTSerif" panose="020A0603040505020204" pitchFamily="18" charset="77"/>
              </a:rPr>
              <a:t>Zelger</a:t>
            </a:r>
            <a:r>
              <a:rPr lang="en-US" sz="1550" dirty="0">
                <a:effectLst/>
                <a:latin typeface="PTSerif" panose="020A0603040505020204" pitchFamily="18" charset="77"/>
              </a:rPr>
              <a:t> B: Overview of common, rare and atypical manifestations of cutaneous lupus erythematosus and histopathological correlates. Lupus. 2010, 19:1050-70. 10.1177/0961203310370048 </a:t>
            </a:r>
          </a:p>
          <a:p>
            <a:pPr>
              <a:buFont typeface="+mj-lt"/>
              <a:buAutoNum type="arabicPeriod"/>
            </a:pPr>
            <a:r>
              <a:rPr lang="en-US" sz="1550" dirty="0" err="1">
                <a:effectLst/>
                <a:latin typeface="PTSerif" panose="020A0603040505020204" pitchFamily="18" charset="77"/>
              </a:rPr>
              <a:t>Fijałkowska</a:t>
            </a:r>
            <a:r>
              <a:rPr lang="en-US" sz="1550" dirty="0">
                <a:effectLst/>
                <a:latin typeface="PTSerif" panose="020A0603040505020204" pitchFamily="18" charset="77"/>
              </a:rPr>
              <a:t> A, </a:t>
            </a:r>
            <a:r>
              <a:rPr lang="en-US" sz="1550" dirty="0" err="1">
                <a:effectLst/>
                <a:latin typeface="PTSerif" panose="020A0603040505020204" pitchFamily="18" charset="77"/>
              </a:rPr>
              <a:t>Kądziela</a:t>
            </a:r>
            <a:r>
              <a:rPr lang="en-US" sz="1550" dirty="0">
                <a:effectLst/>
                <a:latin typeface="PTSerif" panose="020A0603040505020204" pitchFamily="18" charset="77"/>
              </a:rPr>
              <a:t> M, </a:t>
            </a:r>
            <a:r>
              <a:rPr lang="en-US" sz="1550" dirty="0" err="1">
                <a:effectLst/>
                <a:latin typeface="PTSerif" panose="020A0603040505020204" pitchFamily="18" charset="77"/>
              </a:rPr>
              <a:t>Żebrowska</a:t>
            </a:r>
            <a:r>
              <a:rPr lang="en-US" sz="1550" dirty="0">
                <a:effectLst/>
                <a:latin typeface="PTSerif" panose="020A0603040505020204" pitchFamily="18" charset="77"/>
              </a:rPr>
              <a:t> A: The spectrum of cutaneous manifestations in lupus erythematosus: a comprehensive review. J Clin Med. 2024, 13:2419. 10.3390/jcm13082419 </a:t>
            </a:r>
          </a:p>
          <a:p>
            <a:pPr>
              <a:buFont typeface="+mj-lt"/>
              <a:buAutoNum type="arabicPeriod"/>
            </a:pPr>
            <a:r>
              <a:rPr lang="en-US" sz="1550" dirty="0" err="1">
                <a:effectLst/>
                <a:latin typeface="PTSerif" panose="020A0603040505020204" pitchFamily="18" charset="77"/>
              </a:rPr>
              <a:t>Elmgren</a:t>
            </a:r>
            <a:r>
              <a:rPr lang="en-US" sz="1550" dirty="0">
                <a:effectLst/>
                <a:latin typeface="PTSerif" panose="020A0603040505020204" pitchFamily="18" charset="77"/>
              </a:rPr>
              <a:t> J, Nyberg F: Clinical aspects of cutaneous lupus erythematosus. Front Med (Lausanne). 2022, 9:984229. 10.3389/fmed.2022.984229 </a:t>
            </a:r>
          </a:p>
          <a:p>
            <a:pPr>
              <a:buFont typeface="+mj-lt"/>
              <a:buAutoNum type="arabicPeriod"/>
            </a:pPr>
            <a:r>
              <a:rPr lang="en-US" sz="1550" dirty="0">
                <a:effectLst/>
                <a:latin typeface="PTSerif" panose="020A0603040505020204" pitchFamily="18" charset="77"/>
              </a:rPr>
              <a:t>Petty AJ, Floyd L, Henderson C, Nicholas MW: Cutaneous lupus erythematosus: progress and challenges . </a:t>
            </a:r>
            <a:r>
              <a:rPr lang="en-US" sz="1550" dirty="0" err="1">
                <a:effectLst/>
                <a:latin typeface="PTSerif" panose="020A0603040505020204" pitchFamily="18" charset="77"/>
              </a:rPr>
              <a:t>Curr</a:t>
            </a:r>
            <a:r>
              <a:rPr lang="en-US" sz="1550" dirty="0">
                <a:effectLst/>
                <a:latin typeface="PTSerif" panose="020A0603040505020204" pitchFamily="18" charset="77"/>
              </a:rPr>
              <a:t> Allergy Asthma Rep. 2020, 20:12. 10.1007/s11882-020-00906-8 </a:t>
            </a:r>
          </a:p>
          <a:p>
            <a:pPr>
              <a:buFont typeface="+mj-lt"/>
              <a:buAutoNum type="arabicPeriod"/>
            </a:pPr>
            <a:r>
              <a:rPr lang="en-US" sz="1550" dirty="0" err="1">
                <a:effectLst/>
                <a:latin typeface="PTSerif" panose="020A0603040505020204" pitchFamily="18" charset="77"/>
              </a:rPr>
              <a:t>Teboul</a:t>
            </a:r>
            <a:r>
              <a:rPr lang="en-US" sz="1550" dirty="0">
                <a:effectLst/>
                <a:latin typeface="PTSerif" panose="020A0603040505020204" pitchFamily="18" charset="77"/>
              </a:rPr>
              <a:t> A, Arnaud L, </a:t>
            </a:r>
            <a:r>
              <a:rPr lang="en-US" sz="1550" dirty="0" err="1">
                <a:effectLst/>
                <a:latin typeface="PTSerif" panose="020A0603040505020204" pitchFamily="18" charset="77"/>
              </a:rPr>
              <a:t>Chasset</a:t>
            </a:r>
            <a:r>
              <a:rPr lang="en-US" sz="1550" dirty="0">
                <a:effectLst/>
                <a:latin typeface="PTSerif" panose="020A0603040505020204" pitchFamily="18" charset="77"/>
              </a:rPr>
              <a:t> F: Recent findings about antimalarials in cutaneous lupus erythematosus: what dermatologists should know. J Dermatol. 2024, 51:895-903. 10.1111/1346-8138.17177 </a:t>
            </a:r>
          </a:p>
          <a:p>
            <a:pPr>
              <a:buFont typeface="+mj-lt"/>
              <a:buAutoNum type="arabicPeriod"/>
            </a:pPr>
            <a:r>
              <a:rPr lang="en-US" sz="1550" dirty="0">
                <a:effectLst/>
                <a:latin typeface="PTSerif" panose="020A0603040505020204" pitchFamily="18" charset="77"/>
              </a:rPr>
              <a:t>Shipman WD, Vernice NA, </a:t>
            </a:r>
            <a:r>
              <a:rPr lang="en-US" sz="1550" dirty="0" err="1">
                <a:effectLst/>
                <a:latin typeface="PTSerif" panose="020A0603040505020204" pitchFamily="18" charset="77"/>
              </a:rPr>
              <a:t>Demetres</a:t>
            </a:r>
            <a:r>
              <a:rPr lang="en-US" sz="1550" dirty="0">
                <a:effectLst/>
                <a:latin typeface="PTSerif" panose="020A0603040505020204" pitchFamily="18" charset="77"/>
              </a:rPr>
              <a:t> M, </a:t>
            </a:r>
            <a:r>
              <a:rPr lang="en-US" sz="1550" dirty="0" err="1">
                <a:effectLst/>
                <a:latin typeface="PTSerif" panose="020A0603040505020204" pitchFamily="18" charset="77"/>
              </a:rPr>
              <a:t>Jorizzo</a:t>
            </a:r>
            <a:r>
              <a:rPr lang="en-US" sz="1550" dirty="0">
                <a:effectLst/>
                <a:latin typeface="PTSerif" panose="020A0603040505020204" pitchFamily="18" charset="77"/>
              </a:rPr>
              <a:t> JL: An update on the use of hydroxychloroquine in cutaneous lupus erythematosus: a systematic review. J Am </a:t>
            </a:r>
            <a:r>
              <a:rPr lang="en-US" sz="1550" dirty="0" err="1">
                <a:effectLst/>
                <a:latin typeface="PTSerif" panose="020A0603040505020204" pitchFamily="18" charset="77"/>
              </a:rPr>
              <a:t>Acad</a:t>
            </a:r>
            <a:r>
              <a:rPr lang="en-US" sz="1550" dirty="0">
                <a:effectLst/>
                <a:latin typeface="PTSerif" panose="020A0603040505020204" pitchFamily="18" charset="77"/>
              </a:rPr>
              <a:t> Dermatol. 2020, 82:709-22. 10.1016/j.jaad.2019.07.027 </a:t>
            </a:r>
          </a:p>
          <a:p>
            <a:pPr>
              <a:buFont typeface="+mj-lt"/>
              <a:buAutoNum type="arabicPeriod"/>
            </a:pPr>
            <a:r>
              <a:rPr lang="en-US" sz="1550" dirty="0" err="1">
                <a:effectLst/>
                <a:latin typeface="PTSerif" panose="020A0603040505020204" pitchFamily="18" charset="77"/>
              </a:rPr>
              <a:t>Okune</a:t>
            </a:r>
            <a:r>
              <a:rPr lang="en-US" sz="1550" dirty="0">
                <a:effectLst/>
                <a:latin typeface="PTSerif" panose="020A0603040505020204" pitchFamily="18" charset="77"/>
              </a:rPr>
              <a:t> M, </a:t>
            </a:r>
            <a:r>
              <a:rPr lang="en-US" sz="1550" dirty="0" err="1">
                <a:effectLst/>
                <a:latin typeface="PTSerif" panose="020A0603040505020204" pitchFamily="18" charset="77"/>
              </a:rPr>
              <a:t>Okiyama</a:t>
            </a:r>
            <a:r>
              <a:rPr lang="en-US" sz="1550" dirty="0">
                <a:effectLst/>
                <a:latin typeface="PTSerif" panose="020A0603040505020204" pitchFamily="18" charset="77"/>
              </a:rPr>
              <a:t> N, </a:t>
            </a:r>
            <a:r>
              <a:rPr lang="en-US" sz="1550" dirty="0" err="1">
                <a:effectLst/>
                <a:latin typeface="PTSerif" panose="020A0603040505020204" pitchFamily="18" charset="77"/>
              </a:rPr>
              <a:t>Fukuzono</a:t>
            </a:r>
            <a:r>
              <a:rPr lang="en-US" sz="1550" dirty="0">
                <a:effectLst/>
                <a:latin typeface="PTSerif" panose="020A0603040505020204" pitchFamily="18" charset="77"/>
              </a:rPr>
              <a:t> M, Sasaki K, Nomura T: Development of systemic lupus erythematosus after dupilumab treatment in a case of atopic dermatitis. J Dermatol. 2022, 49:556-9. 10.1111/1346- 8138.16322 </a:t>
            </a:r>
          </a:p>
          <a:p>
            <a:pPr>
              <a:buFont typeface="+mj-lt"/>
              <a:buAutoNum type="arabicPeriod"/>
            </a:pPr>
            <a:r>
              <a:rPr lang="en-US" sz="1550" dirty="0" err="1">
                <a:effectLst/>
                <a:latin typeface="PTSerif" panose="020A0603040505020204" pitchFamily="18" charset="77"/>
              </a:rPr>
              <a:t>Bridgewood</a:t>
            </a:r>
            <a:r>
              <a:rPr lang="en-US" sz="1550" dirty="0">
                <a:effectLst/>
                <a:latin typeface="PTSerif" panose="020A0603040505020204" pitchFamily="18" charset="77"/>
              </a:rPr>
              <a:t> C, Wittmann M, Macleod T, et al.: T helper 2 IL-4/IL-13 dual blockade with dupilumab is linked to some emergent T helper 17-type diseases, including seronegative arthritis and </a:t>
            </a:r>
            <a:r>
              <a:rPr lang="en-US" sz="1550" dirty="0" err="1">
                <a:effectLst/>
                <a:latin typeface="PTSerif" panose="020A0603040505020204" pitchFamily="18" charset="77"/>
              </a:rPr>
              <a:t>enthesitis</a:t>
            </a:r>
            <a:r>
              <a:rPr lang="en-US" sz="1550" dirty="0">
                <a:effectLst/>
                <a:latin typeface="PTSerif" panose="020A0603040505020204" pitchFamily="18" charset="77"/>
              </a:rPr>
              <a:t>/enthesopathy, but not to humoral autoimmune diseases. J Invest Dermatol. 2022, 142:2660-7. 10.1016/j.jid.2022.03.013 </a:t>
            </a:r>
          </a:p>
          <a:p>
            <a:pPr>
              <a:buFont typeface="+mj-lt"/>
              <a:buAutoNum type="arabicPeriod"/>
            </a:pPr>
            <a:r>
              <a:rPr lang="en-US" sz="1550" dirty="0" err="1">
                <a:effectLst/>
                <a:latin typeface="PTSerif" panose="020A0603040505020204" pitchFamily="18" charset="77"/>
              </a:rPr>
              <a:t>Camela</a:t>
            </a:r>
            <a:r>
              <a:rPr lang="en-US" sz="1550" dirty="0">
                <a:effectLst/>
                <a:latin typeface="PTSerif" panose="020A0603040505020204" pitchFamily="18" charset="77"/>
              </a:rPr>
              <a:t> E, </a:t>
            </a:r>
            <a:r>
              <a:rPr lang="en-US" sz="1550" dirty="0" err="1">
                <a:effectLst/>
                <a:latin typeface="PTSerif" panose="020A0603040505020204" pitchFamily="18" charset="77"/>
              </a:rPr>
              <a:t>Giampetruzzi</a:t>
            </a:r>
            <a:r>
              <a:rPr lang="en-US" sz="1550" dirty="0">
                <a:effectLst/>
                <a:latin typeface="PTSerif" panose="020A0603040505020204" pitchFamily="18" charset="77"/>
              </a:rPr>
              <a:t> AR, De Pità O, Pallotta S, Russo F: Dupilumab in real-life settings: a review of adverse events and their pathogenesis. Expert </a:t>
            </a:r>
            <a:r>
              <a:rPr lang="en-US" sz="1550" dirty="0" err="1">
                <a:effectLst/>
                <a:latin typeface="PTSerif" panose="020A0603040505020204" pitchFamily="18" charset="77"/>
              </a:rPr>
              <a:t>Opin</a:t>
            </a:r>
            <a:r>
              <a:rPr lang="en-US" sz="1550" dirty="0">
                <a:effectLst/>
                <a:latin typeface="PTSerif" panose="020A0603040505020204" pitchFamily="18" charset="77"/>
              </a:rPr>
              <a:t> Drug </a:t>
            </a:r>
            <a:r>
              <a:rPr lang="en-US" sz="1550" dirty="0" err="1">
                <a:effectLst/>
                <a:latin typeface="PTSerif" panose="020A0603040505020204" pitchFamily="18" charset="77"/>
              </a:rPr>
              <a:t>Saf</a:t>
            </a:r>
            <a:r>
              <a:rPr lang="en-US" sz="1550" dirty="0">
                <a:effectLst/>
                <a:latin typeface="PTSerif" panose="020A0603040505020204" pitchFamily="18" charset="77"/>
              </a:rPr>
              <a:t>. 2024, 23:439-47. 10.1080/14740338.2024.2326480 </a:t>
            </a:r>
          </a:p>
          <a:p>
            <a:pPr>
              <a:buFont typeface="+mj-lt"/>
              <a:buAutoNum type="arabicPeriod"/>
            </a:pPr>
            <a:r>
              <a:rPr lang="en-US" sz="1550" dirty="0">
                <a:effectLst/>
                <a:latin typeface="PTSerif" panose="020A0603040505020204" pitchFamily="18" charset="77"/>
              </a:rPr>
              <a:t>Vieira V, Del </a:t>
            </a:r>
            <a:r>
              <a:rPr lang="en-US" sz="1550" dirty="0" err="1">
                <a:effectLst/>
                <a:latin typeface="PTSerif" panose="020A0603040505020204" pitchFamily="18" charset="77"/>
              </a:rPr>
              <a:t>Pozo</a:t>
            </a:r>
            <a:r>
              <a:rPr lang="en-US" sz="1550" dirty="0">
                <a:effectLst/>
                <a:latin typeface="PTSerif" panose="020A0603040505020204" pitchFamily="18" charset="77"/>
              </a:rPr>
              <a:t> J, </a:t>
            </a:r>
            <a:r>
              <a:rPr lang="en-US" sz="1550" dirty="0" err="1">
                <a:effectLst/>
                <a:latin typeface="PTSerif" panose="020A0603040505020204" pitchFamily="18" charset="77"/>
              </a:rPr>
              <a:t>Yebra</a:t>
            </a:r>
            <a:r>
              <a:rPr lang="en-US" sz="1550" dirty="0">
                <a:effectLst/>
                <a:latin typeface="PTSerif" panose="020A0603040505020204" pitchFamily="18" charset="77"/>
              </a:rPr>
              <a:t>-Pimentel MT, </a:t>
            </a:r>
            <a:r>
              <a:rPr lang="en-US" sz="1550" dirty="0" err="1">
                <a:effectLst/>
                <a:latin typeface="PTSerif" panose="020A0603040505020204" pitchFamily="18" charset="77"/>
              </a:rPr>
              <a:t>Martínez</a:t>
            </a:r>
            <a:r>
              <a:rPr lang="en-US" sz="1550" dirty="0">
                <a:effectLst/>
                <a:latin typeface="PTSerif" panose="020A0603040505020204" pitchFamily="18" charset="77"/>
              </a:rPr>
              <a:t> W, Fonseca E: Lupus erythematosus </a:t>
            </a:r>
            <a:r>
              <a:rPr lang="en-US" sz="1550" dirty="0" err="1">
                <a:effectLst/>
                <a:latin typeface="PTSerif" panose="020A0603040505020204" pitchFamily="18" charset="77"/>
              </a:rPr>
              <a:t>tumidus</a:t>
            </a:r>
            <a:r>
              <a:rPr lang="en-US" sz="1550" dirty="0">
                <a:effectLst/>
                <a:latin typeface="PTSerif" panose="020A0603040505020204" pitchFamily="18" charset="77"/>
              </a:rPr>
              <a:t>: a series of 26 cases. Int J Dermatol. 2006, 45:512-7. 10.1111/j.1365-4632.2004.02574.x </a:t>
            </a:r>
          </a:p>
          <a:p>
            <a:r>
              <a:rPr lang="en-US" sz="1550" dirty="0">
                <a:effectLst/>
                <a:latin typeface="PTSerif" panose="020A0603040505020204" pitchFamily="18" charset="77"/>
              </a:rPr>
              <a:t>11. </a:t>
            </a:r>
            <a:r>
              <a:rPr lang="en-US" sz="1550" dirty="0" err="1">
                <a:effectLst/>
                <a:latin typeface="PTSerif" panose="020A0603040505020204" pitchFamily="18" charset="77"/>
              </a:rPr>
              <a:t>Magaña</a:t>
            </a:r>
            <a:r>
              <a:rPr lang="en-US" sz="1550" dirty="0">
                <a:effectLst/>
                <a:latin typeface="PTSerif" panose="020A0603040505020204" pitchFamily="18" charset="77"/>
              </a:rPr>
              <a:t> M, Castellanos G, </a:t>
            </a:r>
            <a:r>
              <a:rPr lang="en-US" sz="1550" dirty="0" err="1">
                <a:effectLst/>
                <a:latin typeface="PTSerif" panose="020A0603040505020204" pitchFamily="18" charset="77"/>
              </a:rPr>
              <a:t>Meurehg</a:t>
            </a:r>
            <a:r>
              <a:rPr lang="en-US" sz="1550" dirty="0">
                <a:effectLst/>
                <a:latin typeface="PTSerif" panose="020A0603040505020204" pitchFamily="18" charset="77"/>
              </a:rPr>
              <a:t> CC, </a:t>
            </a:r>
            <a:r>
              <a:rPr lang="en-US" sz="1550" dirty="0" err="1">
                <a:effectLst/>
                <a:latin typeface="PTSerif" panose="020A0603040505020204" pitchFamily="18" charset="77"/>
              </a:rPr>
              <a:t>Magaña-Mainero</a:t>
            </a:r>
            <a:r>
              <a:rPr lang="en-US" sz="1550" dirty="0">
                <a:effectLst/>
                <a:latin typeface="PTSerif" panose="020A0603040505020204" pitchFamily="18" charset="77"/>
              </a:rPr>
              <a:t> MR: Lupus erythematosus </a:t>
            </a:r>
            <a:r>
              <a:rPr lang="en-US" sz="1550" dirty="0" err="1">
                <a:effectLst/>
                <a:latin typeface="PTSerif" panose="020A0603040505020204" pitchFamily="18" charset="77"/>
              </a:rPr>
              <a:t>tumidus</a:t>
            </a:r>
            <a:r>
              <a:rPr lang="en-US" sz="1550" dirty="0">
                <a:effectLst/>
                <a:latin typeface="PTSerif" panose="020A0603040505020204" pitchFamily="18" charset="77"/>
              </a:rPr>
              <a:t>: clinical and pathological features in a series of 20 patients. Am J </a:t>
            </a:r>
            <a:r>
              <a:rPr lang="en-US" sz="1550" dirty="0" err="1">
                <a:effectLst/>
                <a:latin typeface="PTSerif" panose="020A0603040505020204" pitchFamily="18" charset="77"/>
              </a:rPr>
              <a:t>Dermatopathol</a:t>
            </a:r>
            <a:r>
              <a:rPr lang="en-US" sz="1550" dirty="0">
                <a:effectLst/>
                <a:latin typeface="PTSerif" panose="020A0603040505020204" pitchFamily="18" charset="77"/>
              </a:rPr>
              <a:t>. 2022, 44:469-77. 10.1097/DAD.0000000000002019 </a:t>
            </a:r>
            <a:endParaRPr lang="en-US" sz="1550" dirty="0"/>
          </a:p>
          <a:p>
            <a:pPr>
              <a:buFont typeface="+mj-lt"/>
              <a:buAutoNum type="arabicPeriod"/>
            </a:pPr>
            <a:endParaRPr lang="en-US" sz="1600" dirty="0">
              <a:effectLst/>
              <a:latin typeface="PTSerif" panose="020A0603040505020204" pitchFamily="18" charset="77"/>
            </a:endParaRPr>
          </a:p>
        </p:txBody>
      </p:sp>
      <p:sp>
        <p:nvSpPr>
          <p:cNvPr id="21" name="TextBox 20">
            <a:extLst>
              <a:ext uri="{FF2B5EF4-FFF2-40B4-BE49-F238E27FC236}">
                <a16:creationId xmlns:a16="http://schemas.microsoft.com/office/drawing/2014/main" id="{FBA26313-533C-55CA-62F3-CF3EF111FFEC}"/>
              </a:ext>
            </a:extLst>
          </p:cNvPr>
          <p:cNvSpPr txBox="1"/>
          <p:nvPr/>
        </p:nvSpPr>
        <p:spPr>
          <a:xfrm>
            <a:off x="16154400" y="19990945"/>
            <a:ext cx="10058400" cy="1077218"/>
          </a:xfrm>
          <a:prstGeom prst="rect">
            <a:avLst/>
          </a:prstGeom>
          <a:solidFill>
            <a:schemeClr val="bg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Times New Roman"/>
                <a:cs typeface="Times New Roman"/>
              </a:rPr>
              <a:t>Figure 3. Histopathology consistent with cutaneous lupus erythematosus.</a:t>
            </a:r>
            <a:endParaRPr lang="en-US" sz="2400" dirty="0">
              <a:cs typeface="Times New Roman" pitchFamily="18" charset="0"/>
            </a:endParaRPr>
          </a:p>
        </p:txBody>
      </p:sp>
      <p:sp>
        <p:nvSpPr>
          <p:cNvPr id="22" name="TextBox 21">
            <a:extLst>
              <a:ext uri="{FF2B5EF4-FFF2-40B4-BE49-F238E27FC236}">
                <a16:creationId xmlns:a16="http://schemas.microsoft.com/office/drawing/2014/main" id="{625069A7-1357-00C8-A060-B8C4DA48BB28}"/>
              </a:ext>
            </a:extLst>
          </p:cNvPr>
          <p:cNvSpPr txBox="1"/>
          <p:nvPr/>
        </p:nvSpPr>
        <p:spPr>
          <a:xfrm>
            <a:off x="29088080" y="19990493"/>
            <a:ext cx="9504114" cy="1077218"/>
          </a:xfrm>
          <a:prstGeom prst="rect">
            <a:avLst/>
          </a:prstGeom>
          <a:solidFill>
            <a:schemeClr val="bg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Times New Roman"/>
                <a:cs typeface="Times New Roman"/>
              </a:rPr>
              <a:t>Figure 4. Alcian blue stain demonstrating dermal mucin in cutaneous lupus erythematosus.</a:t>
            </a:r>
            <a:endParaRPr lang="en-US" sz="2400" dirty="0">
              <a:cs typeface="Times New Roman" pitchFamily="18"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7" ma:contentTypeDescription="Create a new document." ma:contentTypeScope="" ma:versionID="19be138d973feaaa86ca1d405384def8">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c688153aca7c05213e024e9d91d86f7d"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B5BB0ACA-C70D-47C5-9DEC-F65D762B8EE6}"/>
</file>

<file path=customXml/itemProps2.xml><?xml version="1.0" encoding="utf-8"?>
<ds:datastoreItem xmlns:ds="http://schemas.openxmlformats.org/officeDocument/2006/customXml" ds:itemID="{899ED4DD-1018-448B-86C1-3A73F8C82413}"/>
</file>

<file path=customXml/itemProps3.xml><?xml version="1.0" encoding="utf-8"?>
<ds:datastoreItem xmlns:ds="http://schemas.openxmlformats.org/officeDocument/2006/customXml" ds:itemID="{1B2BECA5-FC52-49D7-A136-805AC178CEFB}"/>
</file>

<file path=docProps/app.xml><?xml version="1.0" encoding="utf-8"?>
<Properties xmlns="http://schemas.openxmlformats.org/officeDocument/2006/extended-properties" xmlns:vt="http://schemas.openxmlformats.org/officeDocument/2006/docPropsVTypes">
  <Template>C:\MSOffice\Templates\Blank Presentation.pot</Template>
  <TotalTime>3341</TotalTime>
  <Words>1261</Words>
  <Application>Microsoft Macintosh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Courier New</vt:lpstr>
      <vt:lpstr>PTSerif</vt:lpstr>
      <vt:lpstr>Symbol</vt:lpstr>
      <vt:lpstr>Times New Roman</vt:lpstr>
      <vt:lpstr>Blank Presentation</vt:lpstr>
      <vt:lpstr>Refractory Dermatitis Evolving Into Lupus Spectrum Disease in the Setting of Dupilumab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Bradley</dc:creator>
  <cp:lastModifiedBy>Joseph, Jonathan M.</cp:lastModifiedBy>
  <cp:revision>385</cp:revision>
  <cp:lastPrinted>2000-03-29T22:47:03Z</cp:lastPrinted>
  <dcterms:created xsi:type="dcterms:W3CDTF">1995-06-17T23:31:02Z</dcterms:created>
  <dcterms:modified xsi:type="dcterms:W3CDTF">2025-04-02T00:39:23Z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