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6"/>
  </p:notesMasterIdLst>
  <p:handoutMasterIdLst>
    <p:handoutMasterId r:id="rId7"/>
  </p:handoutMasterIdLst>
  <p:sldIdLst>
    <p:sldId id="256" r:id="rId5"/>
  </p:sldIdLst>
  <p:sldSz cx="40233600" cy="31089600"/>
  <p:notesSz cx="9232900" cy="6858000"/>
  <p:defaultTextStyle>
    <a:defPPr>
      <a:defRPr lang="en-US"/>
    </a:defPPr>
    <a:lvl1pPr algn="l" rtl="0" fontAlgn="base">
      <a:spcBef>
        <a:spcPct val="0"/>
      </a:spcBef>
      <a:spcAft>
        <a:spcPct val="0"/>
      </a:spcAft>
      <a:defRPr sz="2300" kern="1200">
        <a:solidFill>
          <a:schemeClr val="tx1"/>
        </a:solidFill>
        <a:latin typeface="Times New Roman" pitchFamily="18" charset="0"/>
        <a:ea typeface="+mn-ea"/>
        <a:cs typeface="+mn-cs"/>
      </a:defRPr>
    </a:lvl1pPr>
    <a:lvl2pPr marL="429631" algn="l" rtl="0" fontAlgn="base">
      <a:spcBef>
        <a:spcPct val="0"/>
      </a:spcBef>
      <a:spcAft>
        <a:spcPct val="0"/>
      </a:spcAft>
      <a:defRPr sz="2300" kern="1200">
        <a:solidFill>
          <a:schemeClr val="tx1"/>
        </a:solidFill>
        <a:latin typeface="Times New Roman" pitchFamily="18" charset="0"/>
        <a:ea typeface="+mn-ea"/>
        <a:cs typeface="+mn-cs"/>
      </a:defRPr>
    </a:lvl2pPr>
    <a:lvl3pPr marL="859262" algn="l" rtl="0" fontAlgn="base">
      <a:spcBef>
        <a:spcPct val="0"/>
      </a:spcBef>
      <a:spcAft>
        <a:spcPct val="0"/>
      </a:spcAft>
      <a:defRPr sz="2300" kern="1200">
        <a:solidFill>
          <a:schemeClr val="tx1"/>
        </a:solidFill>
        <a:latin typeface="Times New Roman" pitchFamily="18" charset="0"/>
        <a:ea typeface="+mn-ea"/>
        <a:cs typeface="+mn-cs"/>
      </a:defRPr>
    </a:lvl3pPr>
    <a:lvl4pPr marL="1288893" algn="l" rtl="0" fontAlgn="base">
      <a:spcBef>
        <a:spcPct val="0"/>
      </a:spcBef>
      <a:spcAft>
        <a:spcPct val="0"/>
      </a:spcAft>
      <a:defRPr sz="2300" kern="1200">
        <a:solidFill>
          <a:schemeClr val="tx1"/>
        </a:solidFill>
        <a:latin typeface="Times New Roman" pitchFamily="18" charset="0"/>
        <a:ea typeface="+mn-ea"/>
        <a:cs typeface="+mn-cs"/>
      </a:defRPr>
    </a:lvl4pPr>
    <a:lvl5pPr marL="1718523" algn="l" rtl="0" fontAlgn="base">
      <a:spcBef>
        <a:spcPct val="0"/>
      </a:spcBef>
      <a:spcAft>
        <a:spcPct val="0"/>
      </a:spcAft>
      <a:defRPr sz="2300" kern="1200">
        <a:solidFill>
          <a:schemeClr val="tx1"/>
        </a:solidFill>
        <a:latin typeface="Times New Roman" pitchFamily="18" charset="0"/>
        <a:ea typeface="+mn-ea"/>
        <a:cs typeface="+mn-cs"/>
      </a:defRPr>
    </a:lvl5pPr>
    <a:lvl6pPr marL="2148154" algn="l" defTabSz="859262" rtl="0" eaLnBrk="1" latinLnBrk="0" hangingPunct="1">
      <a:defRPr sz="2300" kern="1200">
        <a:solidFill>
          <a:schemeClr val="tx1"/>
        </a:solidFill>
        <a:latin typeface="Times New Roman" pitchFamily="18" charset="0"/>
        <a:ea typeface="+mn-ea"/>
        <a:cs typeface="+mn-cs"/>
      </a:defRPr>
    </a:lvl6pPr>
    <a:lvl7pPr marL="2577785" algn="l" defTabSz="859262" rtl="0" eaLnBrk="1" latinLnBrk="0" hangingPunct="1">
      <a:defRPr sz="2300" kern="1200">
        <a:solidFill>
          <a:schemeClr val="tx1"/>
        </a:solidFill>
        <a:latin typeface="Times New Roman" pitchFamily="18" charset="0"/>
        <a:ea typeface="+mn-ea"/>
        <a:cs typeface="+mn-cs"/>
      </a:defRPr>
    </a:lvl7pPr>
    <a:lvl8pPr marL="3007416" algn="l" defTabSz="859262" rtl="0" eaLnBrk="1" latinLnBrk="0" hangingPunct="1">
      <a:defRPr sz="2300" kern="1200">
        <a:solidFill>
          <a:schemeClr val="tx1"/>
        </a:solidFill>
        <a:latin typeface="Times New Roman" pitchFamily="18" charset="0"/>
        <a:ea typeface="+mn-ea"/>
        <a:cs typeface="+mn-cs"/>
      </a:defRPr>
    </a:lvl8pPr>
    <a:lvl9pPr marL="3437047" algn="l" defTabSz="859262" rtl="0" eaLnBrk="1" latinLnBrk="0" hangingPunct="1">
      <a:defRPr sz="23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306">
          <p15:clr>
            <a:srgbClr val="A4A3A4"/>
          </p15:clr>
        </p15:guide>
        <p15:guide id="2" pos="214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AFE4FF"/>
    <a:srgbClr val="66FFFF"/>
    <a:srgbClr val="66FF33"/>
    <a:srgbClr val="FF3300"/>
    <a:srgbClr val="D8E0E0"/>
    <a:srgbClr val="66CC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2" autoAdjust="0"/>
    <p:restoredTop sz="72585" autoAdjust="0"/>
  </p:normalViewPr>
  <p:slideViewPr>
    <p:cSldViewPr>
      <p:cViewPr varScale="1">
        <p:scale>
          <a:sx n="18" d="100"/>
          <a:sy n="18" d="100"/>
        </p:scale>
        <p:origin x="2624" y="320"/>
      </p:cViewPr>
      <p:guideLst>
        <p:guide orient="horz" pos="1306"/>
        <p:guide pos="21427"/>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1"/>
            <a:ext cx="4048124" cy="327025"/>
          </a:xfrm>
          <a:prstGeom prst="rect">
            <a:avLst/>
          </a:prstGeom>
          <a:noFill/>
          <a:ln w="9525">
            <a:noFill/>
            <a:miter lim="800000"/>
            <a:headEnd/>
            <a:tailEnd/>
          </a:ln>
          <a:effectLst/>
        </p:spPr>
        <p:txBody>
          <a:bodyPr vert="horz" wrap="square" lIns="87563" tIns="43782" rIns="87563" bIns="43782" numCol="1" anchor="t" anchorCtr="0" compatLnSpc="1">
            <a:prstTxWarp prst="textNoShape">
              <a:avLst/>
            </a:prstTxWarp>
          </a:bodyPr>
          <a:lstStyle>
            <a:lvl1pPr defTabSz="869950" eaLnBrk="0" hangingPunct="0">
              <a:defRPr sz="1100">
                <a:latin typeface="Times New Roman" charset="0"/>
              </a:defRPr>
            </a:lvl1pPr>
          </a:lstStyle>
          <a:p>
            <a:pPr>
              <a:defRPr/>
            </a:pPr>
            <a:endParaRPr lang="en-US"/>
          </a:p>
        </p:txBody>
      </p:sp>
      <p:sp>
        <p:nvSpPr>
          <p:cNvPr id="3075" name="Rectangle 3"/>
          <p:cNvSpPr>
            <a:spLocks noGrp="1" noChangeArrowheads="1"/>
          </p:cNvSpPr>
          <p:nvPr>
            <p:ph type="dt" sz="quarter" idx="1"/>
          </p:nvPr>
        </p:nvSpPr>
        <p:spPr bwMode="auto">
          <a:xfrm>
            <a:off x="5203826" y="1"/>
            <a:ext cx="4048124" cy="327025"/>
          </a:xfrm>
          <a:prstGeom prst="rect">
            <a:avLst/>
          </a:prstGeom>
          <a:noFill/>
          <a:ln w="9525">
            <a:noFill/>
            <a:miter lim="800000"/>
            <a:headEnd/>
            <a:tailEnd/>
          </a:ln>
          <a:effectLst/>
        </p:spPr>
        <p:txBody>
          <a:bodyPr vert="horz" wrap="square" lIns="87563" tIns="43782" rIns="87563" bIns="43782" numCol="1" anchor="t" anchorCtr="0" compatLnSpc="1">
            <a:prstTxWarp prst="textNoShape">
              <a:avLst/>
            </a:prstTxWarp>
          </a:bodyPr>
          <a:lstStyle>
            <a:lvl1pPr algn="r" defTabSz="869950" eaLnBrk="0" hangingPunct="0">
              <a:defRPr sz="1100">
                <a:latin typeface="Times New Roman" charset="0"/>
              </a:defRPr>
            </a:lvl1pPr>
          </a:lstStyle>
          <a:p>
            <a:pPr>
              <a:defRPr/>
            </a:pPr>
            <a:endParaRPr lang="en-US"/>
          </a:p>
        </p:txBody>
      </p:sp>
      <p:sp>
        <p:nvSpPr>
          <p:cNvPr id="3076" name="Rectangle 4"/>
          <p:cNvSpPr>
            <a:spLocks noGrp="1" noChangeArrowheads="1"/>
          </p:cNvSpPr>
          <p:nvPr>
            <p:ph type="ftr" sz="quarter" idx="2"/>
          </p:nvPr>
        </p:nvSpPr>
        <p:spPr bwMode="auto">
          <a:xfrm>
            <a:off x="2" y="6488113"/>
            <a:ext cx="4048124" cy="381000"/>
          </a:xfrm>
          <a:prstGeom prst="rect">
            <a:avLst/>
          </a:prstGeom>
          <a:noFill/>
          <a:ln w="9525">
            <a:noFill/>
            <a:miter lim="800000"/>
            <a:headEnd/>
            <a:tailEnd/>
          </a:ln>
          <a:effectLst/>
        </p:spPr>
        <p:txBody>
          <a:bodyPr vert="horz" wrap="square" lIns="87563" tIns="43782" rIns="87563" bIns="43782" numCol="1" anchor="b" anchorCtr="0" compatLnSpc="1">
            <a:prstTxWarp prst="textNoShape">
              <a:avLst/>
            </a:prstTxWarp>
          </a:bodyPr>
          <a:lstStyle>
            <a:lvl1pPr defTabSz="869950" eaLnBrk="0" hangingPunct="0">
              <a:defRPr sz="1100">
                <a:latin typeface="Times New Roman" charset="0"/>
              </a:defRPr>
            </a:lvl1pPr>
          </a:lstStyle>
          <a:p>
            <a:pPr>
              <a:defRPr/>
            </a:pPr>
            <a:endParaRPr lang="en-US"/>
          </a:p>
        </p:txBody>
      </p:sp>
      <p:sp>
        <p:nvSpPr>
          <p:cNvPr id="3077" name="Rectangle 5"/>
          <p:cNvSpPr>
            <a:spLocks noGrp="1" noChangeArrowheads="1"/>
          </p:cNvSpPr>
          <p:nvPr>
            <p:ph type="sldNum" sz="quarter" idx="3"/>
          </p:nvPr>
        </p:nvSpPr>
        <p:spPr bwMode="auto">
          <a:xfrm>
            <a:off x="5203826" y="6488113"/>
            <a:ext cx="4048124" cy="381000"/>
          </a:xfrm>
          <a:prstGeom prst="rect">
            <a:avLst/>
          </a:prstGeom>
          <a:noFill/>
          <a:ln w="9525">
            <a:noFill/>
            <a:miter lim="800000"/>
            <a:headEnd/>
            <a:tailEnd/>
          </a:ln>
          <a:effectLst/>
        </p:spPr>
        <p:txBody>
          <a:bodyPr vert="horz" wrap="square" lIns="87563" tIns="43782" rIns="87563" bIns="43782" numCol="1" anchor="b" anchorCtr="0" compatLnSpc="1">
            <a:prstTxWarp prst="textNoShape">
              <a:avLst/>
            </a:prstTxWarp>
          </a:bodyPr>
          <a:lstStyle>
            <a:lvl1pPr algn="r" defTabSz="869950" eaLnBrk="0" hangingPunct="0">
              <a:defRPr sz="1100">
                <a:latin typeface="Times New Roman" charset="0"/>
              </a:defRPr>
            </a:lvl1pPr>
          </a:lstStyle>
          <a:p>
            <a:pPr>
              <a:defRPr/>
            </a:pPr>
            <a:fld id="{9F62BFA9-7E6E-452A-B958-901C28B22C25}" type="slidenum">
              <a:rPr lang="en-US"/>
              <a:pPr>
                <a:defRPr/>
              </a:pPr>
              <a:t>‹#›</a:t>
            </a:fld>
            <a:endParaRPr lang="en-US"/>
          </a:p>
        </p:txBody>
      </p:sp>
    </p:spTree>
    <p:extLst>
      <p:ext uri="{BB962C8B-B14F-4D97-AF65-F5344CB8AC3E}">
        <p14:creationId xmlns:p14="http://schemas.microsoft.com/office/powerpoint/2010/main" val="3288846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982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charset="0"/>
        <a:ea typeface="+mn-ea"/>
        <a:cs typeface="+mn-cs"/>
      </a:defRPr>
    </a:lvl1pPr>
    <a:lvl2pPr marL="429631" algn="l" rtl="0" eaLnBrk="0" fontAlgn="base" hangingPunct="0">
      <a:spcBef>
        <a:spcPct val="30000"/>
      </a:spcBef>
      <a:spcAft>
        <a:spcPct val="0"/>
      </a:spcAft>
      <a:defRPr sz="1100" kern="1200">
        <a:solidFill>
          <a:schemeClr val="tx1"/>
        </a:solidFill>
        <a:latin typeface="Times New Roman" charset="0"/>
        <a:ea typeface="+mn-ea"/>
        <a:cs typeface="+mn-cs"/>
      </a:defRPr>
    </a:lvl2pPr>
    <a:lvl3pPr marL="859262" algn="l" rtl="0" eaLnBrk="0" fontAlgn="base" hangingPunct="0">
      <a:spcBef>
        <a:spcPct val="30000"/>
      </a:spcBef>
      <a:spcAft>
        <a:spcPct val="0"/>
      </a:spcAft>
      <a:defRPr sz="1100" kern="1200">
        <a:solidFill>
          <a:schemeClr val="tx1"/>
        </a:solidFill>
        <a:latin typeface="Times New Roman" charset="0"/>
        <a:ea typeface="+mn-ea"/>
        <a:cs typeface="+mn-cs"/>
      </a:defRPr>
    </a:lvl3pPr>
    <a:lvl4pPr marL="1288893" algn="l" rtl="0" eaLnBrk="0" fontAlgn="base" hangingPunct="0">
      <a:spcBef>
        <a:spcPct val="30000"/>
      </a:spcBef>
      <a:spcAft>
        <a:spcPct val="0"/>
      </a:spcAft>
      <a:defRPr sz="1100" kern="1200">
        <a:solidFill>
          <a:schemeClr val="tx1"/>
        </a:solidFill>
        <a:latin typeface="Times New Roman" charset="0"/>
        <a:ea typeface="+mn-ea"/>
        <a:cs typeface="+mn-cs"/>
      </a:defRPr>
    </a:lvl4pPr>
    <a:lvl5pPr marL="1718523" algn="l" rtl="0" eaLnBrk="0" fontAlgn="base" hangingPunct="0">
      <a:spcBef>
        <a:spcPct val="30000"/>
      </a:spcBef>
      <a:spcAft>
        <a:spcPct val="0"/>
      </a:spcAft>
      <a:defRPr sz="1100" kern="1200">
        <a:solidFill>
          <a:schemeClr val="tx1"/>
        </a:solidFill>
        <a:latin typeface="Times New Roman" charset="0"/>
        <a:ea typeface="+mn-ea"/>
        <a:cs typeface="+mn-cs"/>
      </a:defRPr>
    </a:lvl5pPr>
    <a:lvl6pPr marL="2148154" algn="l" defTabSz="859262" rtl="0" eaLnBrk="1" latinLnBrk="0" hangingPunct="1">
      <a:defRPr sz="1100" kern="1200">
        <a:solidFill>
          <a:schemeClr val="tx1"/>
        </a:solidFill>
        <a:latin typeface="+mn-lt"/>
        <a:ea typeface="+mn-ea"/>
        <a:cs typeface="+mn-cs"/>
      </a:defRPr>
    </a:lvl6pPr>
    <a:lvl7pPr marL="2577785" algn="l" defTabSz="859262" rtl="0" eaLnBrk="1" latinLnBrk="0" hangingPunct="1">
      <a:defRPr sz="1100" kern="1200">
        <a:solidFill>
          <a:schemeClr val="tx1"/>
        </a:solidFill>
        <a:latin typeface="+mn-lt"/>
        <a:ea typeface="+mn-ea"/>
        <a:cs typeface="+mn-cs"/>
      </a:defRPr>
    </a:lvl7pPr>
    <a:lvl8pPr marL="3007416" algn="l" defTabSz="859262" rtl="0" eaLnBrk="1" latinLnBrk="0" hangingPunct="1">
      <a:defRPr sz="1100" kern="1200">
        <a:solidFill>
          <a:schemeClr val="tx1"/>
        </a:solidFill>
        <a:latin typeface="+mn-lt"/>
        <a:ea typeface="+mn-ea"/>
        <a:cs typeface="+mn-cs"/>
      </a:defRPr>
    </a:lvl8pPr>
    <a:lvl9pPr marL="3437047" algn="l" defTabSz="85926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spect="1" noChangeArrowheads="1" noTextEdit="1"/>
          </p:cNvSpPr>
          <p:nvPr>
            <p:ph type="sldImg"/>
          </p:nvPr>
        </p:nvSpPr>
        <p:spPr bwMode="auto">
          <a:xfrm>
            <a:off x="2935288" y="492125"/>
            <a:ext cx="3382962" cy="2614613"/>
          </a:xfrm>
          <a:prstGeom prst="rect">
            <a:avLst/>
          </a:prstGeom>
          <a:noFill/>
          <a:ln w="12700">
            <a:solidFill>
              <a:srgbClr val="000000"/>
            </a:solidFill>
            <a:miter lim="800000"/>
            <a:headEnd/>
            <a:tailEnd/>
          </a:ln>
        </p:spPr>
      </p:sp>
      <p:sp>
        <p:nvSpPr>
          <p:cNvPr id="3075" name="Rectangle 3"/>
          <p:cNvSpPr>
            <a:spLocks noGrp="1" noChangeArrowheads="1"/>
          </p:cNvSpPr>
          <p:nvPr>
            <p:ph type="body" idx="1"/>
          </p:nvPr>
        </p:nvSpPr>
        <p:spPr bwMode="auto">
          <a:xfrm>
            <a:off x="1252539" y="3270250"/>
            <a:ext cx="6746875" cy="3054350"/>
          </a:xfrm>
          <a:prstGeom prst="rect">
            <a:avLst/>
          </a:prstGeom>
          <a:noFill/>
          <a:ln>
            <a:miter lim="800000"/>
            <a:headEnd/>
            <a:tailEnd/>
          </a:ln>
        </p:spPr>
        <p:txBody>
          <a:bodyPr lIns="87563" tIns="43782" rIns="87563" bIns="43782"/>
          <a:lstStyle/>
          <a:p>
            <a:pPr marL="0" marR="0">
              <a:spcBef>
                <a:spcPts val="0"/>
              </a:spcBef>
              <a:spcAft>
                <a:spcPts val="0"/>
              </a:spcAft>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Title:</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Vascular Access Abandonment Despite Use of a Novel Thrombectomy Device, the Penumbra CAT7D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Authors</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Nahida</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Baigam</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MD,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Farshid</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Yazdi</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MD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Introduction:</a:t>
            </a:r>
          </a:p>
          <a:p>
            <a:pPr marL="285750" marR="0" indent="-285750">
              <a:spcBef>
                <a:spcPts val="0"/>
              </a:spcBef>
              <a:spcAft>
                <a:spcPts val="0"/>
              </a:spcAft>
              <a:buFont typeface="Arial" panose="020B0604020202020204" pitchFamily="34" charset="0"/>
              <a:buChar char="•"/>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The “End Stage Kidney Disease Life Plan” is a personalized and comprehensive map for dialysis modalities and access for the patient's lifetime. It must be periodically updated based on patient risk factors (1).</a:t>
            </a:r>
          </a:p>
          <a:p>
            <a:pPr marL="285750" marR="0" lvl="0" indent="-2857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Times New Roman" panose="02020603050405020304" pitchFamily="18" charset="0"/>
              </a:rPr>
              <a:t>If a dialysis vascular access stops working, it can cause severe complications and higher healthcare costs (2).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n-US" sz="1800" dirty="0">
                <a:effectLst/>
                <a:latin typeface="Arial" panose="020B0604020202020204" pitchFamily="34" charset="0"/>
                <a:ea typeface="Times New Roman" panose="02020603050405020304" pitchFamily="18" charset="0"/>
              </a:rPr>
              <a:t> In the United States, less than 50% of vascular accesses remain patent after three years. </a:t>
            </a:r>
            <a:r>
              <a:rPr lang="en-US" sz="1800" dirty="0">
                <a:solidFill>
                  <a:srgbClr val="000000"/>
                </a:solidFill>
                <a:effectLst/>
                <a:latin typeface="Arial" panose="020B0604020202020204" pitchFamily="34" charset="0"/>
                <a:ea typeface="Times New Roman" panose="02020603050405020304" pitchFamily="18" charset="0"/>
              </a:rPr>
              <a:t>Despite the prolonged maturation time that delays immediate use, patency rates for AVFs range from 3 to 5 years, compared to 1 to 2 years for AV grafts. </a:t>
            </a:r>
            <a:r>
              <a:rPr lang="en-US" sz="1800" dirty="0">
                <a:effectLst/>
                <a:latin typeface="Arial" panose="020B0604020202020204" pitchFamily="34" charset="0"/>
                <a:ea typeface="Times New Roman" panose="02020603050405020304" pitchFamily="18" charset="0"/>
              </a:rPr>
              <a:t>Furthermore, over 50% of accesses fail, with AVF failing after a median of 3-7 years and AVG after 1-1.5 years (3,4).</a:t>
            </a:r>
            <a:endParaRPr lang="en-US" sz="1800" b="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n-US" sz="1800" b="1" dirty="0">
                <a:effectLst/>
                <a:latin typeface="Times New Roman" panose="02020603050405020304" pitchFamily="18" charset="0"/>
                <a:ea typeface="Times New Roman" panose="02020603050405020304" pitchFamily="18" charset="0"/>
              </a:rPr>
              <a:t>Case description:</a:t>
            </a:r>
          </a:p>
          <a:p>
            <a:pPr marL="342900" marR="0" lvl="0" indent="-342900">
              <a:buFont typeface="Symbol" pitchFamily="2" charset="2"/>
              <a:buChar char=""/>
            </a:pPr>
            <a:r>
              <a:rPr lang="en-US" sz="1800" dirty="0">
                <a:effectLst/>
                <a:latin typeface="Arial" panose="020B0604020202020204" pitchFamily="34" charset="0"/>
                <a:ea typeface="Times New Roman" panose="02020603050405020304" pitchFamily="18" charset="0"/>
              </a:rPr>
              <a:t>86-year-old African American male with a long-term history of hypertension, diabetes mellitus-type 2, gout, and benign prostatic hypertrophy.</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n-US" sz="1800" dirty="0">
                <a:effectLst/>
                <a:latin typeface="Arial" panose="020B0604020202020204" pitchFamily="34" charset="0"/>
                <a:ea typeface="Times New Roman" panose="02020603050405020304" pitchFamily="18" charset="0"/>
              </a:rPr>
              <a:t>ESRD since 2015, his access has been in use for thrice weekly hemodialysis and AVF salvage being done for almost one decade, requiring several procedures, including a </a:t>
            </a:r>
            <a:r>
              <a:rPr lang="en-US" sz="1800" dirty="0" err="1">
                <a:effectLst/>
                <a:latin typeface="Arial" panose="020B0604020202020204" pitchFamily="34" charset="0"/>
                <a:ea typeface="Times New Roman" panose="02020603050405020304" pitchFamily="18" charset="0"/>
              </a:rPr>
              <a:t>fistulogram</a:t>
            </a:r>
            <a:r>
              <a:rPr lang="en-US" sz="1800" dirty="0">
                <a:effectLst/>
                <a:latin typeface="Arial" panose="020B0604020202020204" pitchFamily="34" charset="0"/>
                <a:ea typeface="Times New Roman" panose="02020603050405020304" pitchFamily="18" charset="0"/>
              </a:rPr>
              <a:t>, medical and or mechanical thrombectomies using different kinds of balloons for angioplasty.</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n-US" sz="1800" dirty="0">
                <a:effectLst/>
                <a:latin typeface="Arial" panose="020B0604020202020204" pitchFamily="34" charset="0"/>
                <a:ea typeface="Times New Roman" panose="02020603050405020304" pitchFamily="18" charset="0"/>
              </a:rPr>
              <a:t>A successful </a:t>
            </a:r>
            <a:r>
              <a:rPr lang="en-US" sz="1800" dirty="0" err="1">
                <a:effectLst/>
                <a:latin typeface="Arial" panose="020B0604020202020204" pitchFamily="34" charset="0"/>
                <a:ea typeface="Times New Roman" panose="02020603050405020304" pitchFamily="18" charset="0"/>
              </a:rPr>
              <a:t>declot</a:t>
            </a:r>
            <a:r>
              <a:rPr lang="en-US" sz="1800" dirty="0">
                <a:effectLst/>
                <a:latin typeface="Arial" panose="020B0604020202020204" pitchFamily="34" charset="0"/>
                <a:ea typeface="Times New Roman" panose="02020603050405020304" pitchFamily="18" charset="0"/>
              </a:rPr>
              <a:t> of his LUE brachiocephalic AV fistula was performed with angioplasty in the inflow and outflow portions of the fistula, as well as mechanical and pharmacologic thrombolysis using Fogarty balloon catheter and tPA, respectively. But his access thrombosed again during HD treatment the day after we performed the above procedure</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n-US" sz="1800" dirty="0">
                <a:effectLst/>
                <a:latin typeface="Arial" panose="020B0604020202020204" pitchFamily="34" charset="0"/>
                <a:ea typeface="Times New Roman" panose="02020603050405020304" pitchFamily="18" charset="0"/>
              </a:rPr>
              <a:t>We repeated the procedure the following day using a novel CAT7D  aspiration device. We found stenosis at the proximal end of the outflow stent complex, the most common site for stenosis in a brachiocephalic AVF. </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n-US" sz="1800" dirty="0">
                <a:effectLst/>
                <a:latin typeface="Arial" panose="020B0604020202020204" pitchFamily="34" charset="0"/>
                <a:ea typeface="Times New Roman" panose="02020603050405020304" pitchFamily="18" charset="0"/>
              </a:rPr>
              <a:t>we also had difficulty within the canulation zone due to persistent recoil, which we believe is the culprit lesion causing re-thrombosis.</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n-US" sz="1800" dirty="0">
                <a:effectLst/>
                <a:latin typeface="Arial" panose="020B0604020202020204" pitchFamily="34" charset="0"/>
                <a:ea typeface="Times New Roman" panose="02020603050405020304" pitchFamily="18" charset="0"/>
              </a:rPr>
              <a:t>Unfortunately, however, the patient was started on dialysis, and within an hour of the start of treatment, the access was unable to achieve adequate circuit blood flow on dialysis.</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n-US" sz="1800" b="1" dirty="0">
                <a:effectLst/>
                <a:latin typeface="Arial" panose="020B0604020202020204" pitchFamily="34" charset="0"/>
                <a:ea typeface="Times New Roman" panose="02020603050405020304" pitchFamily="18" charset="0"/>
              </a:rPr>
              <a:t>Discussion: </a:t>
            </a:r>
            <a:r>
              <a:rPr lang="en-US" sz="1800" dirty="0">
                <a:effectLst/>
                <a:latin typeface="Arial" panose="020B0604020202020204" pitchFamily="34" charset="0"/>
                <a:ea typeface="Times New Roman" panose="02020603050405020304" pitchFamily="18" charset="0"/>
              </a:rPr>
              <a:t>The anatomical location of the thrombus and the clot burden can vary depending on the type of vascular access. In AVG, the thrombus usually extends the entire length of the synthetic graft, whereas, in a clotted AVF, the thrombus is usually located at the juxta-anastomotic segment (5, 7).</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n-US" sz="1800" dirty="0">
                <a:effectLst/>
                <a:latin typeface="Arial" panose="020B0604020202020204" pitchFamily="34" charset="0"/>
                <a:ea typeface="Times New Roman" panose="02020603050405020304" pitchFamily="18" charset="0"/>
              </a:rPr>
              <a:t>The timing is crucial, If thrombectomy is delayed for more than 2-3 days, it may cause a clot to adhere to the vessel wall and pose challenges compared with AVG thrombosis, which can be done up to 2 weeks after an episode of thrombosis (6, 8).</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n-US" sz="1800" dirty="0">
                <a:effectLst/>
                <a:latin typeface="Arial" panose="020B0604020202020204" pitchFamily="34" charset="0"/>
                <a:ea typeface="Times New Roman" panose="02020603050405020304" pitchFamily="18" charset="0"/>
              </a:rPr>
              <a:t>Other than medical thrombolysis with Tissue plasminogen activator(tPA), Urokinase, or streptokinase, several mechanical devices are used in this era, including a vacuum-assisted thrombectomy catheter and Penumbra CAT7D.</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n-US" sz="1800" dirty="0">
                <a:effectLst/>
                <a:latin typeface="Arial" panose="020B0604020202020204" pitchFamily="34" charset="0"/>
                <a:ea typeface="Times New Roman" panose="02020603050405020304" pitchFamily="18" charset="0"/>
              </a:rPr>
              <a:t>some studies showed the benefit of using these vacuum devices for AVF and AVG, with a 91.4% clinical success rate with one major complication of perforation, one thrombosis, and hematoma in one patient (7, 9) in some studies while other showed inferiority of one on other types like study comparing different modalities of mechanical thrombus aspiration found that Penumbra catheter performed statistically significantly lower than other devices like </a:t>
            </a:r>
            <a:r>
              <a:rPr lang="en-US" sz="1800" dirty="0" err="1">
                <a:effectLst/>
                <a:latin typeface="Arial" panose="020B0604020202020204" pitchFamily="34" charset="0"/>
                <a:ea typeface="Times New Roman" panose="02020603050405020304" pitchFamily="18" charset="0"/>
              </a:rPr>
              <a:t>Angiojet</a:t>
            </a:r>
            <a:r>
              <a:rPr lang="en-US" sz="1800" dirty="0">
                <a:effectLst/>
                <a:latin typeface="Arial" panose="020B0604020202020204" pitchFamily="34" charset="0"/>
                <a:ea typeface="Times New Roman" panose="02020603050405020304" pitchFamily="18" charset="0"/>
              </a:rPr>
              <a:t> and </a:t>
            </a:r>
            <a:r>
              <a:rPr lang="en-US" sz="1800" dirty="0" err="1">
                <a:effectLst/>
                <a:latin typeface="Arial" panose="020B0604020202020204" pitchFamily="34" charset="0"/>
                <a:ea typeface="Times New Roman" panose="02020603050405020304" pitchFamily="18" charset="0"/>
              </a:rPr>
              <a:t>Trerotola</a:t>
            </a:r>
            <a:r>
              <a:rPr lang="en-US" sz="1800" dirty="0">
                <a:effectLst/>
                <a:latin typeface="Arial" panose="020B0604020202020204" pitchFamily="34" charset="0"/>
                <a:ea typeface="Times New Roman" panose="02020603050405020304" pitchFamily="18" charset="0"/>
              </a:rPr>
              <a:t> (8,10).</a:t>
            </a:r>
          </a:p>
          <a:p>
            <a:pPr marL="342900" marR="0" lvl="0" indent="-342900">
              <a:buFont typeface="Symbol" pitchFamily="2" charset="2"/>
              <a:buChar char=""/>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Conclusion:</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Vascular</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access continues to be a challenging area of practice that requires a commitment of resources, time, and energy to complete the necessary studies to inform some of the issues better. Recent vascular access guidelines also mention it (1). Vascular access is a “lifeline” for End-stage renal disease (ESRD) patients on hemodialysis(HD).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As we know, Autogenous fistulas are associated with a longer time to catheter-free dialysis but better patency, lower infection risk, and lower mortality compared with prosthetic grafts in the general population (10).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Innovations in vascular access salvage are needed, supported by extensive clinical trials and discriminations between different available devices, for improved clinical outcomes and justified utilization based on a better understanding of these vascular gadgets.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US" dirty="0">
              <a:latin typeface="Times New Roman" pitchFamily="18" charset="0"/>
            </a:endParaRPr>
          </a:p>
          <a:p>
            <a:pPr marL="0" marR="0">
              <a:spcBef>
                <a:spcPts val="0"/>
              </a:spcBef>
              <a:spcAft>
                <a:spcPts val="0"/>
              </a:spcAft>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Reference: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Lok CE, Huber TS, Lee T, et al. National Kidney Foundation. KDOQI clinical practice guideline for vascular access: 2019 update. Am J Kidney Dis 2020;75(4, Suppl 2):S1–S164</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Al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Shakarchi</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J,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Inston</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N, Jones RG,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Maclaine</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G,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Hollinworth</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D. Cost analysis of the hemodialysis reliable outflow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HeRO</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Graft compared to the tunneled dialysis catheter. J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Vasc</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Surg 2016;63(04): 1026–1033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Al-</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Jaishi</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AA, Oliver MJ, Thomas SM, et al. Patency rates of the arteriovenous fistula for hemodialysis: a systematic review and meta-analysis. Am J Kidney Dis 2014;63(03):464–478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Beathard GA. Management of complications of endovascular dialysis access procedures. Semin Dial 2003;16(04):309–313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Al-</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Jaishi</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AA, Liu AR, Lok CE, Zhang JC, Moist LM. Complications of the Arteriovenous Fistula: A Systematic Review. J Am Soc Nephrol. 2017 Jun;28(6):1839-1850.</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Arhuidese</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IJ,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Orandi</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BJ,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Nejim</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B, Malas M. Utilization, patency, and complications associated with vascular access for hemodialysis in the United States. J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Vasc</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Surg. 2018 Oct;68(4):1166-1174.</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Kitrou</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PM,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Katsanos</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K,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Papadimatos</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P,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Spiliopoulos</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S,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Karnaba</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tidis</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D. A survival guide for endovascular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declotting</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in dialysis access: procedures, devices, and a statistical analysis of 3,000 cases. Expert Rev Med Devices 2018;15(04):283-291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Lawson JH,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Niklason</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LE, Roy-Chaudhury P. Challenges and novel therapies for vascular access in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haemodialysis</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Nat Rev Nephrol 2020;16(10):586–602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Clement M, Stephen D, Yann B, Francois P, Nicolas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Grenier</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Jos B, Bella H. Mechanical Thrombectomy in Acute Thrombosis of Dialysis Arteriovenous Fistula and Grafts using a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Vacuume</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-Assisted Thrombectomy Catheter: A multicenter study.JVIR.2018;29(7):993-997.</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Adam H, Anthony G, Jessica S, Jordan B, Charles B, Amit D, and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Abindra</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S. Comparing Patency Rates of Arteriovenous Dialysis Access following Percutaneous Thrombectomy Using Various Catheter Directed Therapies. Ann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Vasc</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Surg 2023; 92: 131–141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9658445"/>
            <a:ext cx="34198560" cy="6663599"/>
          </a:xfrm>
        </p:spPr>
        <p:txBody>
          <a:bodyPr/>
          <a:lstStyle/>
          <a:p>
            <a:r>
              <a:rPr lang="en-US"/>
              <a:t>Click to edit Master title style</a:t>
            </a:r>
          </a:p>
        </p:txBody>
      </p:sp>
      <p:sp>
        <p:nvSpPr>
          <p:cNvPr id="3" name="Subtitle 2"/>
          <p:cNvSpPr>
            <a:spLocks noGrp="1"/>
          </p:cNvSpPr>
          <p:nvPr>
            <p:ph type="subTitle" idx="1"/>
          </p:nvPr>
        </p:nvSpPr>
        <p:spPr>
          <a:xfrm>
            <a:off x="6035040" y="17617440"/>
            <a:ext cx="28163520" cy="7945120"/>
          </a:xfrm>
        </p:spPr>
        <p:txBody>
          <a:bodyPr/>
          <a:lstStyle>
            <a:lvl1pPr marL="0" indent="0" algn="ctr">
              <a:buNone/>
              <a:defRPr/>
            </a:lvl1pPr>
            <a:lvl2pPr marL="429631" indent="0" algn="ctr">
              <a:buNone/>
              <a:defRPr/>
            </a:lvl2pPr>
            <a:lvl3pPr marL="859262" indent="0" algn="ctr">
              <a:buNone/>
              <a:defRPr/>
            </a:lvl3pPr>
            <a:lvl4pPr marL="1288893" indent="0" algn="ctr">
              <a:buNone/>
              <a:defRPr/>
            </a:lvl4pPr>
            <a:lvl5pPr marL="1718523" indent="0" algn="ctr">
              <a:buNone/>
              <a:defRPr/>
            </a:lvl5pPr>
            <a:lvl6pPr marL="2148154" indent="0" algn="ctr">
              <a:buNone/>
              <a:defRPr/>
            </a:lvl6pPr>
            <a:lvl7pPr marL="2577785" indent="0" algn="ctr">
              <a:buNone/>
              <a:defRPr/>
            </a:lvl7pPr>
            <a:lvl8pPr marL="3007416" indent="0" algn="ctr">
              <a:buNone/>
              <a:defRPr/>
            </a:lvl8pPr>
            <a:lvl9pPr marL="3437047"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A59423-5283-4F0E-9D1A-FB757D96F78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A6B1E5-5A56-4514-9CBF-24373CD77FB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264613" y="37013"/>
            <a:ext cx="9146540" cy="2759818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2452" y="37013"/>
            <a:ext cx="27320241" cy="275981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D95D89-FBFC-483A-859D-2A1CFC51F67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92321" y="37015"/>
            <a:ext cx="31048960" cy="3210741"/>
          </a:xfrm>
        </p:spPr>
        <p:txBody>
          <a:bodyPr/>
          <a:lstStyle/>
          <a:p>
            <a:r>
              <a:rPr lang="en-US"/>
              <a:t>Click to edit Master title style</a:t>
            </a:r>
          </a:p>
        </p:txBody>
      </p:sp>
      <p:sp>
        <p:nvSpPr>
          <p:cNvPr id="3" name="Text Placeholder 2"/>
          <p:cNvSpPr>
            <a:spLocks noGrp="1"/>
          </p:cNvSpPr>
          <p:nvPr>
            <p:ph type="body" sz="half" idx="1"/>
          </p:nvPr>
        </p:nvSpPr>
        <p:spPr>
          <a:xfrm>
            <a:off x="1822454" y="5109120"/>
            <a:ext cx="18233389" cy="22526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0177761" y="5109120"/>
            <a:ext cx="18233390" cy="111882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0177761" y="16445413"/>
            <a:ext cx="18233390" cy="11189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138834E-12F4-40ED-AA13-50A65C03A8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B47E40-44F4-4FE2-8ED5-F2A691B4F74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810" y="19978461"/>
            <a:ext cx="34198560" cy="6174740"/>
          </a:xfrm>
        </p:spPr>
        <p:txBody>
          <a:bodyPr anchor="t"/>
          <a:lstStyle>
            <a:lvl1pPr algn="l">
              <a:defRPr sz="3800" b="1" cap="all"/>
            </a:lvl1pPr>
          </a:lstStyle>
          <a:p>
            <a:r>
              <a:rPr lang="en-US"/>
              <a:t>Click to edit Master title style</a:t>
            </a:r>
          </a:p>
        </p:txBody>
      </p:sp>
      <p:sp>
        <p:nvSpPr>
          <p:cNvPr id="3" name="Text Placeholder 2"/>
          <p:cNvSpPr>
            <a:spLocks noGrp="1"/>
          </p:cNvSpPr>
          <p:nvPr>
            <p:ph type="body" idx="1"/>
          </p:nvPr>
        </p:nvSpPr>
        <p:spPr>
          <a:xfrm>
            <a:off x="3178810" y="13177613"/>
            <a:ext cx="34198560" cy="6800850"/>
          </a:xfrm>
        </p:spPr>
        <p:txBody>
          <a:bodyPr anchor="b"/>
          <a:lstStyle>
            <a:lvl1pPr marL="0" indent="0">
              <a:buNone/>
              <a:defRPr sz="1900"/>
            </a:lvl1pPr>
            <a:lvl2pPr marL="429631" indent="0">
              <a:buNone/>
              <a:defRPr sz="1700"/>
            </a:lvl2pPr>
            <a:lvl3pPr marL="859262" indent="0">
              <a:buNone/>
              <a:defRPr sz="1500"/>
            </a:lvl3pPr>
            <a:lvl4pPr marL="1288893" indent="0">
              <a:buNone/>
              <a:defRPr sz="1300"/>
            </a:lvl4pPr>
            <a:lvl5pPr marL="1718523" indent="0">
              <a:buNone/>
              <a:defRPr sz="1300"/>
            </a:lvl5pPr>
            <a:lvl6pPr marL="2148154" indent="0">
              <a:buNone/>
              <a:defRPr sz="1300"/>
            </a:lvl6pPr>
            <a:lvl7pPr marL="2577785" indent="0">
              <a:buNone/>
              <a:defRPr sz="1300"/>
            </a:lvl7pPr>
            <a:lvl8pPr marL="3007416" indent="0">
              <a:buNone/>
              <a:defRPr sz="1300"/>
            </a:lvl8pPr>
            <a:lvl9pPr marL="3437047" indent="0">
              <a:buNone/>
              <a:defRPr sz="13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4253A-CD2E-4AFA-8765-6A0A4BECA38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2454" y="5109120"/>
            <a:ext cx="18233389" cy="22526080"/>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177761" y="5109120"/>
            <a:ext cx="18233390" cy="22526080"/>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C51974-479F-4542-83E9-4CCCEE2EE3D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0" y="1244510"/>
            <a:ext cx="36210240" cy="5181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11681" y="6959693"/>
            <a:ext cx="17777460" cy="2899229"/>
          </a:xfrm>
        </p:spPr>
        <p:txBody>
          <a:bodyPr anchor="b"/>
          <a:lstStyle>
            <a:lvl1pPr marL="0" indent="0">
              <a:buNone/>
              <a:defRPr sz="2300" b="1"/>
            </a:lvl1pPr>
            <a:lvl2pPr marL="429631" indent="0">
              <a:buNone/>
              <a:defRPr sz="1900" b="1"/>
            </a:lvl2pPr>
            <a:lvl3pPr marL="859262" indent="0">
              <a:buNone/>
              <a:defRPr sz="1700" b="1"/>
            </a:lvl3pPr>
            <a:lvl4pPr marL="1288893" indent="0">
              <a:buNone/>
              <a:defRPr sz="1500" b="1"/>
            </a:lvl4pPr>
            <a:lvl5pPr marL="1718523" indent="0">
              <a:buNone/>
              <a:defRPr sz="1500" b="1"/>
            </a:lvl5pPr>
            <a:lvl6pPr marL="2148154" indent="0">
              <a:buNone/>
              <a:defRPr sz="1500" b="1"/>
            </a:lvl6pPr>
            <a:lvl7pPr marL="2577785" indent="0">
              <a:buNone/>
              <a:defRPr sz="1500" b="1"/>
            </a:lvl7pPr>
            <a:lvl8pPr marL="3007416" indent="0">
              <a:buNone/>
              <a:defRPr sz="1500" b="1"/>
            </a:lvl8pPr>
            <a:lvl9pPr marL="3437047" indent="0">
              <a:buNone/>
              <a:defRPr sz="1500" b="1"/>
            </a:lvl9pPr>
          </a:lstStyle>
          <a:p>
            <a:pPr lvl="0"/>
            <a:r>
              <a:rPr lang="en-US"/>
              <a:t>Click to edit Master text styles</a:t>
            </a:r>
          </a:p>
        </p:txBody>
      </p:sp>
      <p:sp>
        <p:nvSpPr>
          <p:cNvPr id="4" name="Content Placeholder 3"/>
          <p:cNvSpPr>
            <a:spLocks noGrp="1"/>
          </p:cNvSpPr>
          <p:nvPr>
            <p:ph sz="half" idx="2"/>
          </p:nvPr>
        </p:nvSpPr>
        <p:spPr>
          <a:xfrm>
            <a:off x="2011681" y="9858922"/>
            <a:ext cx="17777460" cy="17913531"/>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438112" y="6959693"/>
            <a:ext cx="17783810" cy="2899229"/>
          </a:xfrm>
        </p:spPr>
        <p:txBody>
          <a:bodyPr anchor="b"/>
          <a:lstStyle>
            <a:lvl1pPr marL="0" indent="0">
              <a:buNone/>
              <a:defRPr sz="2300" b="1"/>
            </a:lvl1pPr>
            <a:lvl2pPr marL="429631" indent="0">
              <a:buNone/>
              <a:defRPr sz="1900" b="1"/>
            </a:lvl2pPr>
            <a:lvl3pPr marL="859262" indent="0">
              <a:buNone/>
              <a:defRPr sz="1700" b="1"/>
            </a:lvl3pPr>
            <a:lvl4pPr marL="1288893" indent="0">
              <a:buNone/>
              <a:defRPr sz="1500" b="1"/>
            </a:lvl4pPr>
            <a:lvl5pPr marL="1718523" indent="0">
              <a:buNone/>
              <a:defRPr sz="1500" b="1"/>
            </a:lvl5pPr>
            <a:lvl6pPr marL="2148154" indent="0">
              <a:buNone/>
              <a:defRPr sz="1500" b="1"/>
            </a:lvl6pPr>
            <a:lvl7pPr marL="2577785" indent="0">
              <a:buNone/>
              <a:defRPr sz="1500" b="1"/>
            </a:lvl7pPr>
            <a:lvl8pPr marL="3007416" indent="0">
              <a:buNone/>
              <a:defRPr sz="1500" b="1"/>
            </a:lvl8pPr>
            <a:lvl9pPr marL="3437047" indent="0">
              <a:buNone/>
              <a:defRPr sz="1500" b="1"/>
            </a:lvl9pPr>
          </a:lstStyle>
          <a:p>
            <a:pPr lvl="0"/>
            <a:r>
              <a:rPr lang="en-US"/>
              <a:t>Click to edit Master text styles</a:t>
            </a:r>
          </a:p>
        </p:txBody>
      </p:sp>
      <p:sp>
        <p:nvSpPr>
          <p:cNvPr id="6" name="Content Placeholder 5"/>
          <p:cNvSpPr>
            <a:spLocks noGrp="1"/>
          </p:cNvSpPr>
          <p:nvPr>
            <p:ph sz="quarter" idx="4"/>
          </p:nvPr>
        </p:nvSpPr>
        <p:spPr>
          <a:xfrm>
            <a:off x="20438112" y="9858922"/>
            <a:ext cx="17783810" cy="17913531"/>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FE3D9E-1D0A-499E-BB03-0FEB14A2FD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6BA4DA-8366-4B07-806A-F313CE2611E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E70220-332A-4D55-A164-59143068359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3" y="1238341"/>
            <a:ext cx="13237210" cy="5267960"/>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15730220" y="1238343"/>
            <a:ext cx="22491700" cy="26534110"/>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11683" y="6506303"/>
            <a:ext cx="13237210" cy="21266150"/>
          </a:xfrm>
        </p:spPr>
        <p:txBody>
          <a:bodyPr/>
          <a:lstStyle>
            <a:lvl1pPr marL="0" indent="0">
              <a:buNone/>
              <a:defRPr sz="1300"/>
            </a:lvl1pPr>
            <a:lvl2pPr marL="429631" indent="0">
              <a:buNone/>
              <a:defRPr sz="1100"/>
            </a:lvl2pPr>
            <a:lvl3pPr marL="859262" indent="0">
              <a:buNone/>
              <a:defRPr sz="900"/>
            </a:lvl3pPr>
            <a:lvl4pPr marL="1288893" indent="0">
              <a:buNone/>
              <a:defRPr sz="800"/>
            </a:lvl4pPr>
            <a:lvl5pPr marL="1718523" indent="0">
              <a:buNone/>
              <a:defRPr sz="800"/>
            </a:lvl5pPr>
            <a:lvl6pPr marL="2148154" indent="0">
              <a:buNone/>
              <a:defRPr sz="800"/>
            </a:lvl6pPr>
            <a:lvl7pPr marL="2577785" indent="0">
              <a:buNone/>
              <a:defRPr sz="800"/>
            </a:lvl7pPr>
            <a:lvl8pPr marL="3007416" indent="0">
              <a:buNone/>
              <a:defRPr sz="800"/>
            </a:lvl8pPr>
            <a:lvl9pPr marL="3437047"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58787F-99FA-41E8-93BB-4D027D5121D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700" y="21762721"/>
            <a:ext cx="24140160" cy="2569210"/>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7886700" y="2777400"/>
            <a:ext cx="24140160" cy="18653760"/>
          </a:xfrm>
        </p:spPr>
        <p:txBody>
          <a:bodyPr/>
          <a:lstStyle>
            <a:lvl1pPr marL="0" indent="0">
              <a:buNone/>
              <a:defRPr sz="3000"/>
            </a:lvl1pPr>
            <a:lvl2pPr marL="429631" indent="0">
              <a:buNone/>
              <a:defRPr sz="2600"/>
            </a:lvl2pPr>
            <a:lvl3pPr marL="859262" indent="0">
              <a:buNone/>
              <a:defRPr sz="2300"/>
            </a:lvl3pPr>
            <a:lvl4pPr marL="1288893" indent="0">
              <a:buNone/>
              <a:defRPr sz="1900"/>
            </a:lvl4pPr>
            <a:lvl5pPr marL="1718523" indent="0">
              <a:buNone/>
              <a:defRPr sz="1900"/>
            </a:lvl5pPr>
            <a:lvl6pPr marL="2148154" indent="0">
              <a:buNone/>
              <a:defRPr sz="1900"/>
            </a:lvl6pPr>
            <a:lvl7pPr marL="2577785" indent="0">
              <a:buNone/>
              <a:defRPr sz="1900"/>
            </a:lvl7pPr>
            <a:lvl8pPr marL="3007416" indent="0">
              <a:buNone/>
              <a:defRPr sz="1900"/>
            </a:lvl8pPr>
            <a:lvl9pPr marL="3437047" indent="0">
              <a:buNone/>
              <a:defRPr sz="1900"/>
            </a:lvl9pPr>
          </a:lstStyle>
          <a:p>
            <a:pPr lvl="0"/>
            <a:endParaRPr lang="en-US" noProof="0"/>
          </a:p>
        </p:txBody>
      </p:sp>
      <p:sp>
        <p:nvSpPr>
          <p:cNvPr id="4" name="Text Placeholder 3"/>
          <p:cNvSpPr>
            <a:spLocks noGrp="1"/>
          </p:cNvSpPr>
          <p:nvPr>
            <p:ph type="body" sz="half" idx="2"/>
          </p:nvPr>
        </p:nvSpPr>
        <p:spPr>
          <a:xfrm>
            <a:off x="7886700" y="24331931"/>
            <a:ext cx="24140160" cy="3648710"/>
          </a:xfrm>
        </p:spPr>
        <p:txBody>
          <a:bodyPr/>
          <a:lstStyle>
            <a:lvl1pPr marL="0" indent="0">
              <a:buNone/>
              <a:defRPr sz="1300"/>
            </a:lvl1pPr>
            <a:lvl2pPr marL="429631" indent="0">
              <a:buNone/>
              <a:defRPr sz="1100"/>
            </a:lvl2pPr>
            <a:lvl3pPr marL="859262" indent="0">
              <a:buNone/>
              <a:defRPr sz="900"/>
            </a:lvl3pPr>
            <a:lvl4pPr marL="1288893" indent="0">
              <a:buNone/>
              <a:defRPr sz="800"/>
            </a:lvl4pPr>
            <a:lvl5pPr marL="1718523" indent="0">
              <a:buNone/>
              <a:defRPr sz="800"/>
            </a:lvl5pPr>
            <a:lvl6pPr marL="2148154" indent="0">
              <a:buNone/>
              <a:defRPr sz="800"/>
            </a:lvl6pPr>
            <a:lvl7pPr marL="2577785" indent="0">
              <a:buNone/>
              <a:defRPr sz="800"/>
            </a:lvl7pPr>
            <a:lvl8pPr marL="3007416" indent="0">
              <a:buNone/>
              <a:defRPr sz="800"/>
            </a:lvl8pPr>
            <a:lvl9pPr marL="3437047"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D0A3B2-596D-4437-83F5-1685CD9214C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92321" y="37015"/>
            <a:ext cx="31048960" cy="3210741"/>
          </a:xfrm>
          <a:prstGeom prst="rect">
            <a:avLst/>
          </a:prstGeom>
          <a:noFill/>
          <a:ln w="9525">
            <a:noFill/>
            <a:miter lim="800000"/>
            <a:headEnd/>
            <a:tailEnd/>
          </a:ln>
        </p:spPr>
        <p:txBody>
          <a:bodyPr vert="horz" wrap="square" lIns="399752" tIns="199875" rIns="399752" bIns="199875"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822451" y="5109120"/>
            <a:ext cx="36588700" cy="225260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p:txBody>
      </p:sp>
      <p:sp>
        <p:nvSpPr>
          <p:cNvPr id="1028" name="Rectangle 4"/>
          <p:cNvSpPr>
            <a:spLocks noGrp="1" noChangeArrowheads="1"/>
          </p:cNvSpPr>
          <p:nvPr>
            <p:ph type="dt" sz="half" idx="2"/>
          </p:nvPr>
        </p:nvSpPr>
        <p:spPr bwMode="auto">
          <a:xfrm>
            <a:off x="3018790" y="28326080"/>
            <a:ext cx="8382000" cy="2072640"/>
          </a:xfrm>
          <a:prstGeom prst="rect">
            <a:avLst/>
          </a:prstGeom>
          <a:noFill/>
          <a:ln w="9525">
            <a:noFill/>
            <a:miter lim="800000"/>
            <a:headEnd/>
            <a:tailEnd/>
          </a:ln>
          <a:effectLst/>
        </p:spPr>
        <p:txBody>
          <a:bodyPr vert="horz" wrap="none" lIns="399752" tIns="199875" rIns="399752" bIns="199875" numCol="1" anchor="ctr" anchorCtr="0" compatLnSpc="1">
            <a:prstTxWarp prst="textNoShape">
              <a:avLst/>
            </a:prstTxWarp>
          </a:bodyPr>
          <a:lstStyle>
            <a:lvl1pPr eaLnBrk="0" hangingPunct="0">
              <a:defRPr sz="6000">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13745211" y="28326080"/>
            <a:ext cx="12743180" cy="2072640"/>
          </a:xfrm>
          <a:prstGeom prst="rect">
            <a:avLst/>
          </a:prstGeom>
          <a:noFill/>
          <a:ln w="9525">
            <a:noFill/>
            <a:miter lim="800000"/>
            <a:headEnd/>
            <a:tailEnd/>
          </a:ln>
          <a:effectLst/>
        </p:spPr>
        <p:txBody>
          <a:bodyPr vert="horz" wrap="none" lIns="399752" tIns="199875" rIns="399752" bIns="199875" numCol="1" anchor="ctr" anchorCtr="0" compatLnSpc="1">
            <a:prstTxWarp prst="textNoShape">
              <a:avLst/>
            </a:prstTxWarp>
          </a:bodyPr>
          <a:lstStyle>
            <a:lvl1pPr algn="ctr" eaLnBrk="0" hangingPunct="0">
              <a:defRPr sz="6000">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28832810" y="28326080"/>
            <a:ext cx="8382000" cy="2072640"/>
          </a:xfrm>
          <a:prstGeom prst="rect">
            <a:avLst/>
          </a:prstGeom>
          <a:noFill/>
          <a:ln w="9525">
            <a:noFill/>
            <a:miter lim="800000"/>
            <a:headEnd/>
            <a:tailEnd/>
          </a:ln>
          <a:effectLst/>
        </p:spPr>
        <p:txBody>
          <a:bodyPr vert="horz" wrap="none" lIns="399752" tIns="199875" rIns="399752" bIns="199875" numCol="1" anchor="ctr" anchorCtr="0" compatLnSpc="1">
            <a:prstTxWarp prst="textNoShape">
              <a:avLst/>
            </a:prstTxWarp>
          </a:bodyPr>
          <a:lstStyle>
            <a:lvl1pPr algn="r" eaLnBrk="0" hangingPunct="0">
              <a:defRPr sz="6000">
                <a:latin typeface="Times New Roman" charset="0"/>
              </a:defRPr>
            </a:lvl1pPr>
          </a:lstStyle>
          <a:p>
            <a:pPr>
              <a:defRPr/>
            </a:pPr>
            <a:fld id="{3DA2D13A-81BF-4FD9-B034-831A40ECC6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7488064" rtl="0" eaLnBrk="0" fontAlgn="base" hangingPunct="0">
        <a:spcBef>
          <a:spcPct val="0"/>
        </a:spcBef>
        <a:spcAft>
          <a:spcPct val="0"/>
        </a:spcAft>
        <a:defRPr sz="7600" b="1">
          <a:solidFill>
            <a:schemeClr val="bg1"/>
          </a:solidFill>
          <a:latin typeface="+mj-lt"/>
          <a:ea typeface="+mj-ea"/>
          <a:cs typeface="+mj-cs"/>
        </a:defRPr>
      </a:lvl1pPr>
      <a:lvl2pPr algn="ctr" defTabSz="17488064" rtl="0" eaLnBrk="0" fontAlgn="base" hangingPunct="0">
        <a:spcBef>
          <a:spcPct val="0"/>
        </a:spcBef>
        <a:spcAft>
          <a:spcPct val="0"/>
        </a:spcAft>
        <a:defRPr sz="7600" b="1">
          <a:solidFill>
            <a:schemeClr val="bg1"/>
          </a:solidFill>
          <a:latin typeface="Arial" charset="0"/>
        </a:defRPr>
      </a:lvl2pPr>
      <a:lvl3pPr algn="ctr" defTabSz="17488064" rtl="0" eaLnBrk="0" fontAlgn="base" hangingPunct="0">
        <a:spcBef>
          <a:spcPct val="0"/>
        </a:spcBef>
        <a:spcAft>
          <a:spcPct val="0"/>
        </a:spcAft>
        <a:defRPr sz="7600" b="1">
          <a:solidFill>
            <a:schemeClr val="bg1"/>
          </a:solidFill>
          <a:latin typeface="Arial" charset="0"/>
        </a:defRPr>
      </a:lvl3pPr>
      <a:lvl4pPr algn="ctr" defTabSz="17488064" rtl="0" eaLnBrk="0" fontAlgn="base" hangingPunct="0">
        <a:spcBef>
          <a:spcPct val="0"/>
        </a:spcBef>
        <a:spcAft>
          <a:spcPct val="0"/>
        </a:spcAft>
        <a:defRPr sz="7600" b="1">
          <a:solidFill>
            <a:schemeClr val="bg1"/>
          </a:solidFill>
          <a:latin typeface="Arial" charset="0"/>
        </a:defRPr>
      </a:lvl4pPr>
      <a:lvl5pPr algn="ctr" defTabSz="17488064" rtl="0" eaLnBrk="0" fontAlgn="base" hangingPunct="0">
        <a:spcBef>
          <a:spcPct val="0"/>
        </a:spcBef>
        <a:spcAft>
          <a:spcPct val="0"/>
        </a:spcAft>
        <a:defRPr sz="7600" b="1">
          <a:solidFill>
            <a:schemeClr val="bg1"/>
          </a:solidFill>
          <a:latin typeface="Arial" charset="0"/>
        </a:defRPr>
      </a:lvl5pPr>
      <a:lvl6pPr marL="429631" algn="ctr" defTabSz="17488064" rtl="0" fontAlgn="base">
        <a:spcBef>
          <a:spcPct val="0"/>
        </a:spcBef>
        <a:spcAft>
          <a:spcPct val="0"/>
        </a:spcAft>
        <a:defRPr sz="7600" b="1">
          <a:solidFill>
            <a:schemeClr val="bg1"/>
          </a:solidFill>
          <a:latin typeface="Arial" charset="0"/>
        </a:defRPr>
      </a:lvl6pPr>
      <a:lvl7pPr marL="859262" algn="ctr" defTabSz="17488064" rtl="0" fontAlgn="base">
        <a:spcBef>
          <a:spcPct val="0"/>
        </a:spcBef>
        <a:spcAft>
          <a:spcPct val="0"/>
        </a:spcAft>
        <a:defRPr sz="7600" b="1">
          <a:solidFill>
            <a:schemeClr val="bg1"/>
          </a:solidFill>
          <a:latin typeface="Arial" charset="0"/>
        </a:defRPr>
      </a:lvl7pPr>
      <a:lvl8pPr marL="1288893" algn="ctr" defTabSz="17488064" rtl="0" fontAlgn="base">
        <a:spcBef>
          <a:spcPct val="0"/>
        </a:spcBef>
        <a:spcAft>
          <a:spcPct val="0"/>
        </a:spcAft>
        <a:defRPr sz="7600" b="1">
          <a:solidFill>
            <a:schemeClr val="bg1"/>
          </a:solidFill>
          <a:latin typeface="Arial" charset="0"/>
        </a:defRPr>
      </a:lvl8pPr>
      <a:lvl9pPr marL="1718523" algn="ctr" defTabSz="17488064" rtl="0" fontAlgn="base">
        <a:spcBef>
          <a:spcPct val="0"/>
        </a:spcBef>
        <a:spcAft>
          <a:spcPct val="0"/>
        </a:spcAft>
        <a:defRPr sz="7600" b="1">
          <a:solidFill>
            <a:schemeClr val="bg1"/>
          </a:solidFill>
          <a:latin typeface="Arial" charset="0"/>
        </a:defRPr>
      </a:lvl9pPr>
    </p:titleStyle>
    <p:bodyStyle>
      <a:lvl1pPr marL="1491774" indent="-1491774" algn="l" defTabSz="17488064" rtl="0" eaLnBrk="0" fontAlgn="base" hangingPunct="0">
        <a:spcBef>
          <a:spcPct val="20000"/>
        </a:spcBef>
        <a:spcAft>
          <a:spcPct val="0"/>
        </a:spcAft>
        <a:defRPr sz="2300">
          <a:solidFill>
            <a:schemeClr val="tx1"/>
          </a:solidFill>
          <a:latin typeface="+mn-lt"/>
          <a:ea typeface="+mn-ea"/>
          <a:cs typeface="+mn-cs"/>
        </a:defRPr>
      </a:lvl1pPr>
      <a:lvl2pPr marL="3226707" indent="-1239664" algn="l" defTabSz="17488064" rtl="0" eaLnBrk="0" fontAlgn="base" hangingPunct="0">
        <a:spcBef>
          <a:spcPct val="20000"/>
        </a:spcBef>
        <a:spcAft>
          <a:spcPct val="0"/>
        </a:spcAft>
        <a:defRPr sz="12800">
          <a:solidFill>
            <a:schemeClr val="tx1"/>
          </a:solidFill>
          <a:latin typeface="Times New Roman" charset="0"/>
        </a:defRPr>
      </a:lvl2pPr>
      <a:lvl3pPr marL="4967607" indent="-992030" algn="l" defTabSz="17488064" rtl="0" eaLnBrk="0" fontAlgn="base" hangingPunct="0">
        <a:spcBef>
          <a:spcPct val="20000"/>
        </a:spcBef>
        <a:spcAft>
          <a:spcPct val="0"/>
        </a:spcAft>
        <a:defRPr sz="10900">
          <a:solidFill>
            <a:schemeClr val="tx1"/>
          </a:solidFill>
          <a:latin typeface="Times New Roman" charset="0"/>
        </a:defRPr>
      </a:lvl3pPr>
      <a:lvl4pPr marL="6953158" indent="-993521" algn="l" defTabSz="17488064" rtl="0" eaLnBrk="0" fontAlgn="base" hangingPunct="0">
        <a:spcBef>
          <a:spcPct val="20000"/>
        </a:spcBef>
        <a:spcAft>
          <a:spcPct val="0"/>
        </a:spcAft>
        <a:defRPr sz="9100">
          <a:solidFill>
            <a:schemeClr val="tx1"/>
          </a:solidFill>
          <a:latin typeface="Times New Roman" charset="0"/>
        </a:defRPr>
      </a:lvl4pPr>
      <a:lvl5pPr marL="8943184" indent="-997997" algn="l" defTabSz="17488064" rtl="0" eaLnBrk="0" fontAlgn="base" hangingPunct="0">
        <a:spcBef>
          <a:spcPct val="20000"/>
        </a:spcBef>
        <a:spcAft>
          <a:spcPct val="0"/>
        </a:spcAft>
        <a:defRPr sz="9100">
          <a:solidFill>
            <a:schemeClr val="tx1"/>
          </a:solidFill>
          <a:latin typeface="Times New Roman" charset="0"/>
        </a:defRPr>
      </a:lvl5pPr>
      <a:lvl6pPr marL="9372815" indent="-997997" algn="l" defTabSz="17488064" rtl="0" fontAlgn="base">
        <a:spcBef>
          <a:spcPct val="20000"/>
        </a:spcBef>
        <a:spcAft>
          <a:spcPct val="0"/>
        </a:spcAft>
        <a:defRPr sz="9100">
          <a:solidFill>
            <a:schemeClr val="tx1"/>
          </a:solidFill>
          <a:latin typeface="Times New Roman" charset="0"/>
        </a:defRPr>
      </a:lvl6pPr>
      <a:lvl7pPr marL="9802446" indent="-997997" algn="l" defTabSz="17488064" rtl="0" fontAlgn="base">
        <a:spcBef>
          <a:spcPct val="20000"/>
        </a:spcBef>
        <a:spcAft>
          <a:spcPct val="0"/>
        </a:spcAft>
        <a:defRPr sz="9100">
          <a:solidFill>
            <a:schemeClr val="tx1"/>
          </a:solidFill>
          <a:latin typeface="Times New Roman" charset="0"/>
        </a:defRPr>
      </a:lvl7pPr>
      <a:lvl8pPr marL="10232077" indent="-997997" algn="l" defTabSz="17488064" rtl="0" fontAlgn="base">
        <a:spcBef>
          <a:spcPct val="20000"/>
        </a:spcBef>
        <a:spcAft>
          <a:spcPct val="0"/>
        </a:spcAft>
        <a:defRPr sz="9100">
          <a:solidFill>
            <a:schemeClr val="tx1"/>
          </a:solidFill>
          <a:latin typeface="Times New Roman" charset="0"/>
        </a:defRPr>
      </a:lvl8pPr>
      <a:lvl9pPr marL="10661707" indent="-997997" algn="l" defTabSz="17488064" rtl="0" fontAlgn="base">
        <a:spcBef>
          <a:spcPct val="20000"/>
        </a:spcBef>
        <a:spcAft>
          <a:spcPct val="0"/>
        </a:spcAft>
        <a:defRPr sz="9100">
          <a:solidFill>
            <a:schemeClr val="tx1"/>
          </a:solidFill>
          <a:latin typeface="Times New Roman" charset="0"/>
        </a:defRPr>
      </a:lvl9pPr>
    </p:bodyStyle>
    <p:otherStyle>
      <a:defPPr>
        <a:defRPr lang="en-US"/>
      </a:defPPr>
      <a:lvl1pPr marL="0" algn="l" defTabSz="859262" rtl="0" eaLnBrk="1" latinLnBrk="0" hangingPunct="1">
        <a:defRPr sz="1700" kern="1200">
          <a:solidFill>
            <a:schemeClr val="tx1"/>
          </a:solidFill>
          <a:latin typeface="+mn-lt"/>
          <a:ea typeface="+mn-ea"/>
          <a:cs typeface="+mn-cs"/>
        </a:defRPr>
      </a:lvl1pPr>
      <a:lvl2pPr marL="429631" algn="l" defTabSz="859262" rtl="0" eaLnBrk="1" latinLnBrk="0" hangingPunct="1">
        <a:defRPr sz="1700" kern="1200">
          <a:solidFill>
            <a:schemeClr val="tx1"/>
          </a:solidFill>
          <a:latin typeface="+mn-lt"/>
          <a:ea typeface="+mn-ea"/>
          <a:cs typeface="+mn-cs"/>
        </a:defRPr>
      </a:lvl2pPr>
      <a:lvl3pPr marL="859262" algn="l" defTabSz="859262" rtl="0" eaLnBrk="1" latinLnBrk="0" hangingPunct="1">
        <a:defRPr sz="1700" kern="1200">
          <a:solidFill>
            <a:schemeClr val="tx1"/>
          </a:solidFill>
          <a:latin typeface="+mn-lt"/>
          <a:ea typeface="+mn-ea"/>
          <a:cs typeface="+mn-cs"/>
        </a:defRPr>
      </a:lvl3pPr>
      <a:lvl4pPr marL="1288893" algn="l" defTabSz="859262" rtl="0" eaLnBrk="1" latinLnBrk="0" hangingPunct="1">
        <a:defRPr sz="1700" kern="1200">
          <a:solidFill>
            <a:schemeClr val="tx1"/>
          </a:solidFill>
          <a:latin typeface="+mn-lt"/>
          <a:ea typeface="+mn-ea"/>
          <a:cs typeface="+mn-cs"/>
        </a:defRPr>
      </a:lvl4pPr>
      <a:lvl5pPr marL="1718523" algn="l" defTabSz="859262" rtl="0" eaLnBrk="1" latinLnBrk="0" hangingPunct="1">
        <a:defRPr sz="1700" kern="1200">
          <a:solidFill>
            <a:schemeClr val="tx1"/>
          </a:solidFill>
          <a:latin typeface="+mn-lt"/>
          <a:ea typeface="+mn-ea"/>
          <a:cs typeface="+mn-cs"/>
        </a:defRPr>
      </a:lvl5pPr>
      <a:lvl6pPr marL="2148154" algn="l" defTabSz="859262" rtl="0" eaLnBrk="1" latinLnBrk="0" hangingPunct="1">
        <a:defRPr sz="1700" kern="1200">
          <a:solidFill>
            <a:schemeClr val="tx1"/>
          </a:solidFill>
          <a:latin typeface="+mn-lt"/>
          <a:ea typeface="+mn-ea"/>
          <a:cs typeface="+mn-cs"/>
        </a:defRPr>
      </a:lvl6pPr>
      <a:lvl7pPr marL="2577785" algn="l" defTabSz="859262" rtl="0" eaLnBrk="1" latinLnBrk="0" hangingPunct="1">
        <a:defRPr sz="1700" kern="1200">
          <a:solidFill>
            <a:schemeClr val="tx1"/>
          </a:solidFill>
          <a:latin typeface="+mn-lt"/>
          <a:ea typeface="+mn-ea"/>
          <a:cs typeface="+mn-cs"/>
        </a:defRPr>
      </a:lvl7pPr>
      <a:lvl8pPr marL="3007416" algn="l" defTabSz="859262" rtl="0" eaLnBrk="1" latinLnBrk="0" hangingPunct="1">
        <a:defRPr sz="1700" kern="1200">
          <a:solidFill>
            <a:schemeClr val="tx1"/>
          </a:solidFill>
          <a:latin typeface="+mn-lt"/>
          <a:ea typeface="+mn-ea"/>
          <a:cs typeface="+mn-cs"/>
        </a:defRPr>
      </a:lvl8pPr>
      <a:lvl9pPr marL="3437047" algn="l" defTabSz="859262"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oleObject" Target="../embeddings/oleObject1.bin"/><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0" y="0"/>
            <a:ext cx="40233600" cy="5455655"/>
          </a:xfrm>
          <a:prstGeom prst="rect">
            <a:avLst/>
          </a:prstGeom>
          <a:solidFill>
            <a:schemeClr val="accent5"/>
          </a:solidFill>
          <a:ln w="9525">
            <a:noFill/>
            <a:miter lim="800000"/>
            <a:headEnd/>
            <a:tailEnd/>
          </a:ln>
        </p:spPr>
        <p:txBody>
          <a:bodyPr wrap="none" lIns="85926" tIns="42963" rIns="85926" bIns="42963" anchor="ctr"/>
          <a:lstStyle/>
          <a:p>
            <a:endParaRPr lang="en-US">
              <a:solidFill>
                <a:srgbClr val="7030A0"/>
              </a:solidFill>
            </a:endParaRPr>
          </a:p>
        </p:txBody>
      </p:sp>
      <p:sp>
        <p:nvSpPr>
          <p:cNvPr id="1028" name="Rectangle 4"/>
          <p:cNvSpPr>
            <a:spLocks noGrp="1" noChangeAspect="1" noChangeArrowheads="1"/>
          </p:cNvSpPr>
          <p:nvPr>
            <p:ph type="title"/>
          </p:nvPr>
        </p:nvSpPr>
        <p:spPr>
          <a:xfrm>
            <a:off x="6549859" y="-450936"/>
            <a:ext cx="29375432" cy="6186309"/>
          </a:xfrm>
          <a:noFill/>
        </p:spPr>
        <p:txBody>
          <a:bodyPr wrap="square" lIns="0" tIns="0" rIns="0" bIns="0">
            <a:spAutoFit/>
          </a:bodyPr>
          <a:lstStyle/>
          <a:p>
            <a:r>
              <a:rPr lang="en-US" sz="96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Vascular Access Abandonment Despite Use of a Novel Thrombectomy Device, the Penumbra CAT7D</a:t>
            </a:r>
            <a:br>
              <a:rPr lang="en-US" sz="11000" dirty="0">
                <a:solidFill>
                  <a:schemeClr val="tx1"/>
                </a:solidFill>
              </a:rPr>
            </a:br>
            <a:r>
              <a:rPr lang="en-US" sz="7000" dirty="0" err="1">
                <a:solidFill>
                  <a:srgbClr val="000000"/>
                </a:solidFill>
              </a:rPr>
              <a:t>Nahida</a:t>
            </a:r>
            <a:r>
              <a:rPr lang="en-US" sz="7000" dirty="0">
                <a:solidFill>
                  <a:srgbClr val="000000"/>
                </a:solidFill>
              </a:rPr>
              <a:t> Baigam</a:t>
            </a:r>
            <a:r>
              <a:rPr lang="en-US" sz="7000" baseline="30000" dirty="0">
                <a:solidFill>
                  <a:srgbClr val="000000"/>
                </a:solidFill>
              </a:rPr>
              <a:t>1</a:t>
            </a:r>
            <a:r>
              <a:rPr lang="en-US" sz="7000" dirty="0">
                <a:solidFill>
                  <a:srgbClr val="000000"/>
                </a:solidFill>
              </a:rPr>
              <a:t> MD, </a:t>
            </a:r>
            <a:r>
              <a:rPr lang="en-US" sz="7000" dirty="0" err="1">
                <a:solidFill>
                  <a:srgbClr val="000000"/>
                </a:solidFill>
              </a:rPr>
              <a:t>Farshid</a:t>
            </a:r>
            <a:r>
              <a:rPr lang="en-US" sz="7000" dirty="0">
                <a:solidFill>
                  <a:srgbClr val="000000"/>
                </a:solidFill>
              </a:rPr>
              <a:t> Yazdi</a:t>
            </a:r>
            <a:r>
              <a:rPr lang="en-US" sz="7000" baseline="30000" dirty="0">
                <a:solidFill>
                  <a:srgbClr val="000000"/>
                </a:solidFill>
              </a:rPr>
              <a:t>1</a:t>
            </a:r>
            <a:r>
              <a:rPr lang="en-US" sz="7000" dirty="0">
                <a:solidFill>
                  <a:srgbClr val="000000"/>
                </a:solidFill>
              </a:rPr>
              <a:t> M.D.  </a:t>
            </a:r>
            <a:br>
              <a:rPr lang="en-US" sz="4400" dirty="0">
                <a:solidFill>
                  <a:srgbClr val="000000"/>
                </a:solidFill>
              </a:rPr>
            </a:br>
            <a:r>
              <a:rPr lang="en-US" sz="4400" dirty="0">
                <a:solidFill>
                  <a:srgbClr val="000000"/>
                </a:solidFill>
              </a:rPr>
              <a:t>Department of Internal Medicine, Louisiana State University Health Sciences Center, New Orleans</a:t>
            </a:r>
            <a:endParaRPr lang="en-US" sz="4400" b="0" dirty="0">
              <a:solidFill>
                <a:srgbClr val="000000"/>
              </a:solidFill>
            </a:endParaRPr>
          </a:p>
        </p:txBody>
      </p:sp>
      <p:graphicFrame>
        <p:nvGraphicFramePr>
          <p:cNvPr id="1026" name="Object 1173"/>
          <p:cNvGraphicFramePr>
            <a:graphicFrameLocks noGrp="1" noChangeAspect="1"/>
          </p:cNvGraphicFramePr>
          <p:nvPr>
            <p:ph sz="quarter" idx="2"/>
          </p:nvPr>
        </p:nvGraphicFramePr>
        <p:xfrm>
          <a:off x="29088080" y="10420262"/>
          <a:ext cx="411480" cy="564424"/>
        </p:xfrm>
        <a:graphic>
          <a:graphicData uri="http://schemas.openxmlformats.org/presentationml/2006/ole">
            <mc:AlternateContent xmlns:mc="http://schemas.openxmlformats.org/markup-compatibility/2006">
              <mc:Choice xmlns:v="urn:schemas-microsoft-com:vml" Requires="v">
                <p:oleObj name="Bitmap Image" r:id="rId3" imgW="514422" imgH="581106" progId="PBrush">
                  <p:embed/>
                </p:oleObj>
              </mc:Choice>
              <mc:Fallback>
                <p:oleObj name="Bitmap Image" r:id="rId3" imgW="514422" imgH="581106" progId="PBrush">
                  <p:embed/>
                  <p:pic>
                    <p:nvPicPr>
                      <p:cNvPr id="0" name="Object 11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88080" y="10420262"/>
                        <a:ext cx="411480" cy="564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Text Box 1147"/>
          <p:cNvSpPr txBox="1">
            <a:spLocks noChangeArrowheads="1"/>
          </p:cNvSpPr>
          <p:nvPr/>
        </p:nvSpPr>
        <p:spPr bwMode="auto">
          <a:xfrm>
            <a:off x="52070" y="6852167"/>
            <a:ext cx="13670180" cy="7876458"/>
          </a:xfrm>
          <a:prstGeom prst="rect">
            <a:avLst/>
          </a:prstGeom>
          <a:solidFill>
            <a:schemeClr val="bg1"/>
          </a:solidFill>
          <a:ln w="25400">
            <a:solidFill>
              <a:schemeClr val="tx1"/>
            </a:solidFill>
            <a:miter lim="800000"/>
            <a:headEnd type="none" w="sm" len="sm"/>
            <a:tailEnd type="none" w="sm" len="sm"/>
          </a:ln>
        </p:spPr>
        <p:txBody>
          <a:bodyPr lIns="85926" tIns="42963" rIns="85926" bIns="42963"/>
          <a:lstStyle/>
          <a:p>
            <a:pPr marL="0" marR="0">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600" kern="100" dirty="0">
              <a:effectLst/>
              <a:latin typeface="Arial" panose="020B060402020202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3600" kern="100" dirty="0">
                <a:effectLst/>
                <a:latin typeface="Arial" panose="020B0604020202020204" pitchFamily="34" charset="0"/>
                <a:ea typeface="Calibri" panose="020F0502020204030204" pitchFamily="34" charset="0"/>
                <a:cs typeface="Times New Roman" panose="02020603050405020304" pitchFamily="18" charset="0"/>
              </a:rPr>
              <a:t>The “End Stage Kidney Disease Life Plan” is a personalized and comprehensive map for dialysis modalities and access for the patient's lifetime. It must be periodically updated based on patient risk factors (1).</a:t>
            </a:r>
          </a:p>
          <a:p>
            <a:pPr marL="285750" marR="0" lvl="0" indent="-2857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US" sz="3600" dirty="0">
                <a:effectLst/>
                <a:latin typeface="Arial" panose="020B0604020202020204" pitchFamily="34" charset="0"/>
                <a:ea typeface="Times New Roman" panose="02020603050405020304" pitchFamily="18" charset="0"/>
              </a:rPr>
              <a:t>If a dialysis vascular access stops working, it can cause severe complications and higher healthcare costs (2). </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n-US" sz="3600" dirty="0">
                <a:effectLst/>
                <a:latin typeface="Arial" panose="020B0604020202020204" pitchFamily="34" charset="0"/>
                <a:ea typeface="Times New Roman" panose="02020603050405020304" pitchFamily="18" charset="0"/>
              </a:rPr>
              <a:t> In the United States, less than 50% of vascular accesses remain patent after three years. </a:t>
            </a:r>
            <a:r>
              <a:rPr lang="en-US" sz="3600" dirty="0">
                <a:solidFill>
                  <a:srgbClr val="000000"/>
                </a:solidFill>
                <a:effectLst/>
                <a:latin typeface="Arial" panose="020B0604020202020204" pitchFamily="34" charset="0"/>
                <a:ea typeface="Times New Roman" panose="02020603050405020304" pitchFamily="18" charset="0"/>
              </a:rPr>
              <a:t>Despite the prolonged maturation time that delays immediate use, patency rates for AVFs range from 3 to 5 years, compared to 1 to 2 years for AV grafts. </a:t>
            </a:r>
            <a:r>
              <a:rPr lang="en-US" sz="3600" dirty="0">
                <a:effectLst/>
                <a:latin typeface="Arial" panose="020B0604020202020204" pitchFamily="34" charset="0"/>
                <a:ea typeface="Times New Roman" panose="02020603050405020304" pitchFamily="18" charset="0"/>
              </a:rPr>
              <a:t>Furthermore, over 50% of accesses fail, with AVF failing after a median of 3-7 years and AVG after 1-1.5 years (3,4).</a:t>
            </a:r>
            <a:endParaRPr lang="en-US" sz="3600" dirty="0">
              <a:effectLst/>
              <a:latin typeface="Times New Roman" panose="02020603050405020304" pitchFamily="18" charset="0"/>
              <a:ea typeface="Times New Roman" panose="02020603050405020304" pitchFamily="18" charset="0"/>
            </a:endParaRPr>
          </a:p>
          <a:p>
            <a:pPr eaLnBrk="0" hangingPunct="0"/>
            <a:endParaRPr lang="en-US" dirty="0"/>
          </a:p>
        </p:txBody>
      </p:sp>
      <p:sp>
        <p:nvSpPr>
          <p:cNvPr id="1035" name="Rectangle 1154"/>
          <p:cNvSpPr>
            <a:spLocks noChangeArrowheads="1"/>
          </p:cNvSpPr>
          <p:nvPr/>
        </p:nvSpPr>
        <p:spPr bwMode="auto">
          <a:xfrm>
            <a:off x="3822258" y="15115604"/>
            <a:ext cx="6461760" cy="1036320"/>
          </a:xfrm>
          <a:prstGeom prst="rect">
            <a:avLst/>
          </a:prstGeom>
          <a:noFill/>
          <a:ln w="9525">
            <a:noFill/>
            <a:miter lim="800000"/>
            <a:headEnd/>
            <a:tailEnd/>
          </a:ln>
        </p:spPr>
        <p:txBody>
          <a:bodyPr lIns="0" tIns="0" rIns="0" bIns="0"/>
          <a:lstStyle/>
          <a:p>
            <a:pPr defTabSz="17488064">
              <a:spcBef>
                <a:spcPct val="20000"/>
              </a:spcBef>
            </a:pPr>
            <a:r>
              <a:rPr lang="en-US" sz="6200" b="1" dirty="0">
                <a:solidFill>
                  <a:srgbClr val="7030A0"/>
                </a:solidFill>
                <a:latin typeface="Arial" charset="0"/>
              </a:rPr>
              <a:t>Case Discussion</a:t>
            </a:r>
          </a:p>
        </p:txBody>
      </p:sp>
      <p:sp>
        <p:nvSpPr>
          <p:cNvPr id="1037" name="Rectangle 1156"/>
          <p:cNvSpPr>
            <a:spLocks noChangeArrowheads="1"/>
          </p:cNvSpPr>
          <p:nvPr/>
        </p:nvSpPr>
        <p:spPr bwMode="auto">
          <a:xfrm>
            <a:off x="30556200" y="5815847"/>
            <a:ext cx="6461760" cy="1036320"/>
          </a:xfrm>
          <a:prstGeom prst="rect">
            <a:avLst/>
          </a:prstGeom>
          <a:noFill/>
          <a:ln w="9525">
            <a:noFill/>
            <a:miter lim="800000"/>
            <a:headEnd/>
            <a:tailEnd/>
          </a:ln>
        </p:spPr>
        <p:txBody>
          <a:bodyPr lIns="0" tIns="0" rIns="0" bIns="0"/>
          <a:lstStyle/>
          <a:p>
            <a:pPr defTabSz="17488064">
              <a:spcBef>
                <a:spcPct val="20000"/>
              </a:spcBef>
            </a:pPr>
            <a:r>
              <a:rPr lang="en-US" sz="6200" b="1">
                <a:solidFill>
                  <a:srgbClr val="7030A0"/>
                </a:solidFill>
                <a:latin typeface="Arial" charset="0"/>
              </a:rPr>
              <a:t>Discussion</a:t>
            </a:r>
            <a:endParaRPr lang="en-US" sz="6200" b="1" dirty="0">
              <a:solidFill>
                <a:srgbClr val="7030A0"/>
              </a:solidFill>
              <a:latin typeface="Arial" charset="0"/>
            </a:endParaRPr>
          </a:p>
        </p:txBody>
      </p:sp>
      <p:sp>
        <p:nvSpPr>
          <p:cNvPr id="1039" name="Rectangle 1158"/>
          <p:cNvSpPr>
            <a:spLocks noChangeArrowheads="1"/>
          </p:cNvSpPr>
          <p:nvPr/>
        </p:nvSpPr>
        <p:spPr bwMode="auto">
          <a:xfrm>
            <a:off x="17582802" y="14295382"/>
            <a:ext cx="6461760" cy="1036320"/>
          </a:xfrm>
          <a:prstGeom prst="rect">
            <a:avLst/>
          </a:prstGeom>
          <a:noFill/>
          <a:ln w="9525">
            <a:noFill/>
            <a:miter lim="800000"/>
            <a:headEnd/>
            <a:tailEnd/>
          </a:ln>
        </p:spPr>
        <p:txBody>
          <a:bodyPr lIns="0" tIns="0" rIns="0" bIns="0"/>
          <a:lstStyle/>
          <a:p>
            <a:pPr defTabSz="17488064">
              <a:spcBef>
                <a:spcPct val="20000"/>
              </a:spcBef>
            </a:pPr>
            <a:r>
              <a:rPr lang="en-US" sz="6200" b="1" dirty="0">
                <a:solidFill>
                  <a:srgbClr val="7030A0"/>
                </a:solidFill>
                <a:latin typeface="Arial" charset="0"/>
              </a:rPr>
              <a:t>Imaging</a:t>
            </a:r>
          </a:p>
        </p:txBody>
      </p:sp>
      <p:sp>
        <p:nvSpPr>
          <p:cNvPr id="1041" name="Rectangle 1160"/>
          <p:cNvSpPr>
            <a:spLocks noChangeArrowheads="1"/>
          </p:cNvSpPr>
          <p:nvPr/>
        </p:nvSpPr>
        <p:spPr bwMode="auto">
          <a:xfrm>
            <a:off x="30519046" y="20163054"/>
            <a:ext cx="6461760" cy="1036320"/>
          </a:xfrm>
          <a:prstGeom prst="rect">
            <a:avLst/>
          </a:prstGeom>
          <a:noFill/>
          <a:ln w="9525">
            <a:noFill/>
            <a:miter lim="800000"/>
            <a:headEnd/>
            <a:tailEnd/>
          </a:ln>
        </p:spPr>
        <p:txBody>
          <a:bodyPr lIns="0" tIns="0" rIns="0" bIns="0"/>
          <a:lstStyle/>
          <a:p>
            <a:pPr defTabSz="17488064">
              <a:spcBef>
                <a:spcPct val="20000"/>
              </a:spcBef>
            </a:pPr>
            <a:r>
              <a:rPr lang="en-US" sz="6200" b="1" dirty="0">
                <a:solidFill>
                  <a:srgbClr val="7030A0"/>
                </a:solidFill>
                <a:latin typeface="Arial" charset="0"/>
              </a:rPr>
              <a:t>Conclusions</a:t>
            </a:r>
          </a:p>
        </p:txBody>
      </p:sp>
      <p:sp>
        <p:nvSpPr>
          <p:cNvPr id="1044" name="Text Box 1163"/>
          <p:cNvSpPr txBox="1">
            <a:spLocks noChangeArrowheads="1"/>
          </p:cNvSpPr>
          <p:nvPr/>
        </p:nvSpPr>
        <p:spPr bwMode="auto">
          <a:xfrm>
            <a:off x="456807" y="16491534"/>
            <a:ext cx="13192662" cy="14306334"/>
          </a:xfrm>
          <a:prstGeom prst="rect">
            <a:avLst/>
          </a:prstGeom>
          <a:solidFill>
            <a:schemeClr val="bg1"/>
          </a:solidFill>
          <a:ln w="25400">
            <a:solidFill>
              <a:schemeClr val="tx1"/>
            </a:solidFill>
            <a:miter lim="800000"/>
            <a:headEnd type="none" w="sm" len="sm"/>
            <a:tailEnd type="none" w="sm" len="sm"/>
          </a:ln>
        </p:spPr>
        <p:txBody>
          <a:bodyPr lIns="85926" tIns="42963" rIns="85926" bIns="42963"/>
          <a:lstStyle/>
          <a:p>
            <a:pPr marL="342900" marR="0" lvl="0" indent="-342900">
              <a:buFont typeface="Symbol" pitchFamily="2" charset="2"/>
              <a:buChar char=""/>
            </a:pPr>
            <a:r>
              <a:rPr lang="en-US" sz="3600" dirty="0">
                <a:effectLst/>
                <a:latin typeface="Arial" panose="020B0604020202020204" pitchFamily="34" charset="0"/>
                <a:ea typeface="Times New Roman" panose="02020603050405020304" pitchFamily="18" charset="0"/>
              </a:rPr>
              <a:t>86-year-old African American male with a long-term history of hypertension, diabetes mellitus-type 2, gout, and benign prostatic hypertrophy.</a:t>
            </a:r>
            <a:endParaRPr lang="en-US" sz="36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n-US" sz="3600" dirty="0">
                <a:effectLst/>
                <a:latin typeface="Arial" panose="020B0604020202020204" pitchFamily="34" charset="0"/>
                <a:ea typeface="Times New Roman" panose="02020603050405020304" pitchFamily="18" charset="0"/>
              </a:rPr>
              <a:t>ESRD since 2015, his access has been in use for thrice weekly hemodialysis and AVF salvage being done for almost one decade, requiring several procedures, including a </a:t>
            </a:r>
            <a:r>
              <a:rPr lang="en-US" sz="3600" dirty="0" err="1">
                <a:effectLst/>
                <a:latin typeface="Arial" panose="020B0604020202020204" pitchFamily="34" charset="0"/>
                <a:ea typeface="Times New Roman" panose="02020603050405020304" pitchFamily="18" charset="0"/>
              </a:rPr>
              <a:t>fistulogram</a:t>
            </a:r>
            <a:r>
              <a:rPr lang="en-US" sz="3600" dirty="0">
                <a:effectLst/>
                <a:latin typeface="Arial" panose="020B0604020202020204" pitchFamily="34" charset="0"/>
                <a:ea typeface="Times New Roman" panose="02020603050405020304" pitchFamily="18" charset="0"/>
              </a:rPr>
              <a:t>, medical and or mechanical thrombectomies using different kinds of balloons for angioplasty.</a:t>
            </a:r>
            <a:endParaRPr lang="en-US" sz="36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n-US" sz="3600" dirty="0">
                <a:effectLst/>
                <a:latin typeface="Arial" panose="020B0604020202020204" pitchFamily="34" charset="0"/>
                <a:ea typeface="Times New Roman" panose="02020603050405020304" pitchFamily="18" charset="0"/>
              </a:rPr>
              <a:t>A successful </a:t>
            </a:r>
            <a:r>
              <a:rPr lang="en-US" sz="3600" dirty="0" err="1">
                <a:effectLst/>
                <a:latin typeface="Arial" panose="020B0604020202020204" pitchFamily="34" charset="0"/>
                <a:ea typeface="Times New Roman" panose="02020603050405020304" pitchFamily="18" charset="0"/>
              </a:rPr>
              <a:t>declot</a:t>
            </a:r>
            <a:r>
              <a:rPr lang="en-US" sz="3600" dirty="0">
                <a:effectLst/>
                <a:latin typeface="Arial" panose="020B0604020202020204" pitchFamily="34" charset="0"/>
                <a:ea typeface="Times New Roman" panose="02020603050405020304" pitchFamily="18" charset="0"/>
              </a:rPr>
              <a:t> of his LUE brachiocephalic AV fistula was performed with angioplasty in the inflow and outflow portions of the fistula, as well as mechanical and pharmacologic thrombolysis using Fogarty balloon catheter and tPA, respectively. But his access thrombosed again during HD treatment the day after we performed the above procedure</a:t>
            </a:r>
            <a:endParaRPr lang="en-US" sz="36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n-US" sz="3600" dirty="0">
                <a:effectLst/>
                <a:latin typeface="Arial" panose="020B0604020202020204" pitchFamily="34" charset="0"/>
                <a:ea typeface="Times New Roman" panose="02020603050405020304" pitchFamily="18" charset="0"/>
              </a:rPr>
              <a:t>We repeated the procedure the following day using a novel CAT7D  aspiration device. We found stenosis at the proximal end of the outflow stent complex, the most common site for stenosis in a brachiocephalic AVF. </a:t>
            </a:r>
            <a:endParaRPr lang="en-US" sz="36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n-US" sz="3600" dirty="0">
                <a:effectLst/>
                <a:latin typeface="Arial" panose="020B0604020202020204" pitchFamily="34" charset="0"/>
                <a:ea typeface="Times New Roman" panose="02020603050405020304" pitchFamily="18" charset="0"/>
              </a:rPr>
              <a:t>we also had difficulty within the canulation zone due to persistent recoil, which we believe is the culprit lesion causing re-thrombosis.</a:t>
            </a:r>
            <a:endParaRPr lang="en-US" sz="36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n-US" sz="3600" dirty="0">
                <a:effectLst/>
                <a:latin typeface="Arial" panose="020B0604020202020204" pitchFamily="34" charset="0"/>
                <a:ea typeface="Times New Roman" panose="02020603050405020304" pitchFamily="18" charset="0"/>
              </a:rPr>
              <a:t>Unfortunately, however, the patient was started on dialysis, and within an hour of the start of treatment, the access was unable to achieve adequate circuit blood flow on dialysis.</a:t>
            </a:r>
            <a:endParaRPr lang="en-US" sz="3600" dirty="0">
              <a:effectLst/>
              <a:latin typeface="Times New Roman" panose="02020603050405020304" pitchFamily="18" charset="0"/>
              <a:ea typeface="Times New Roman" panose="02020603050405020304" pitchFamily="18" charset="0"/>
            </a:endParaRPr>
          </a:p>
          <a:p>
            <a:pPr eaLnBrk="0" hangingPunct="0"/>
            <a:endParaRPr lang="en-US" sz="5400" dirty="0"/>
          </a:p>
        </p:txBody>
      </p:sp>
      <p:sp>
        <p:nvSpPr>
          <p:cNvPr id="1045" name="Text Box 1164"/>
          <p:cNvSpPr txBox="1">
            <a:spLocks noChangeArrowheads="1"/>
          </p:cNvSpPr>
          <p:nvPr/>
        </p:nvSpPr>
        <p:spPr bwMode="auto">
          <a:xfrm>
            <a:off x="26228921" y="6877729"/>
            <a:ext cx="14004679" cy="13285325"/>
          </a:xfrm>
          <a:prstGeom prst="rect">
            <a:avLst/>
          </a:prstGeom>
          <a:solidFill>
            <a:schemeClr val="bg1"/>
          </a:solidFill>
          <a:ln w="25400">
            <a:solidFill>
              <a:schemeClr val="tx1"/>
            </a:solidFill>
            <a:miter lim="800000"/>
            <a:headEnd type="none" w="sm" len="sm"/>
            <a:tailEnd type="none" w="sm" len="sm"/>
          </a:ln>
        </p:spPr>
        <p:txBody>
          <a:bodyPr lIns="85926" tIns="42963" rIns="85926" bIns="42963"/>
          <a:lstStyle/>
          <a:p>
            <a:pPr marL="342900" marR="0" lvl="0" indent="-342900">
              <a:buFont typeface="Symbol" pitchFamily="2" charset="2"/>
              <a:buChar char=""/>
            </a:pPr>
            <a:r>
              <a:rPr lang="en-US" sz="3600" dirty="0">
                <a:effectLst/>
                <a:latin typeface="Arial" panose="020B0604020202020204" pitchFamily="34" charset="0"/>
                <a:ea typeface="Times New Roman" panose="02020603050405020304" pitchFamily="18" charset="0"/>
              </a:rPr>
              <a:t>The anatomical location of the thrombus and the clot burden can vary depending on the type of vascular access. In AVG, the thrombus usually extends the entire length of the synthetic graft, whereas, in a clotted AVF, the thrombus is usually located at the juxta-anastomotic segment (5, 7).</a:t>
            </a:r>
            <a:endParaRPr lang="en-US" sz="36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n-US" sz="3600" dirty="0">
                <a:effectLst/>
                <a:latin typeface="Arial" panose="020B0604020202020204" pitchFamily="34" charset="0"/>
                <a:ea typeface="Times New Roman" panose="02020603050405020304" pitchFamily="18" charset="0"/>
              </a:rPr>
              <a:t>The timing is crucial, If thrombectomy is delayed for more than 2-3 days, it may cause a clot to adhere to the vessel wall and pose challenges compared with AVG thrombosis, which can be done up to 2 weeks after an episode of thrombosis (6, 8).</a:t>
            </a:r>
            <a:endParaRPr lang="en-US" sz="36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n-US" sz="3600" dirty="0">
                <a:effectLst/>
                <a:latin typeface="Arial" panose="020B0604020202020204" pitchFamily="34" charset="0"/>
                <a:ea typeface="Times New Roman" panose="02020603050405020304" pitchFamily="18" charset="0"/>
              </a:rPr>
              <a:t>Other than medical thrombolysis with Tissue plasminogen activator(tPA), Urokinase, or streptokinase, several mechanical devices are used in this era, including a vacuum-assisted thrombectomy catheter and Penumbra CAT7D.</a:t>
            </a:r>
            <a:endParaRPr lang="en-US" sz="36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n-US" sz="3600" dirty="0">
                <a:effectLst/>
                <a:latin typeface="Arial" panose="020B0604020202020204" pitchFamily="34" charset="0"/>
                <a:ea typeface="Times New Roman" panose="02020603050405020304" pitchFamily="18" charset="0"/>
              </a:rPr>
              <a:t>some studies showed the benefit of using these vacuum devices for AVF and AVG, with a 91.4% clinical success rate with one major complication of perforation, one thrombosis, and hematoma in one patient (7, 9) in some studies while other showed inferiority of one on other types like study comparing different modalities of mechanical thrombus aspiration found that Penumbra catheter performed statistically significantly lower than other devices like </a:t>
            </a:r>
            <a:r>
              <a:rPr lang="en-US" sz="3600" dirty="0" err="1">
                <a:effectLst/>
                <a:latin typeface="Arial" panose="020B0604020202020204" pitchFamily="34" charset="0"/>
                <a:ea typeface="Times New Roman" panose="02020603050405020304" pitchFamily="18" charset="0"/>
              </a:rPr>
              <a:t>Angiojet</a:t>
            </a:r>
            <a:r>
              <a:rPr lang="en-US" sz="3600" dirty="0">
                <a:effectLst/>
                <a:latin typeface="Arial" panose="020B0604020202020204" pitchFamily="34" charset="0"/>
                <a:ea typeface="Times New Roman" panose="02020603050405020304" pitchFamily="18" charset="0"/>
              </a:rPr>
              <a:t> and </a:t>
            </a:r>
            <a:r>
              <a:rPr lang="en-US" sz="3600" dirty="0" err="1">
                <a:effectLst/>
                <a:latin typeface="Arial" panose="020B0604020202020204" pitchFamily="34" charset="0"/>
                <a:ea typeface="Times New Roman" panose="02020603050405020304" pitchFamily="18" charset="0"/>
              </a:rPr>
              <a:t>Trerotola</a:t>
            </a:r>
            <a:r>
              <a:rPr lang="en-US" sz="3600" dirty="0">
                <a:effectLst/>
                <a:latin typeface="Arial" panose="020B0604020202020204" pitchFamily="34" charset="0"/>
                <a:ea typeface="Times New Roman" panose="02020603050405020304" pitchFamily="18" charset="0"/>
              </a:rPr>
              <a:t> (8,10).</a:t>
            </a:r>
          </a:p>
          <a:p>
            <a:pPr marL="685800" indent="-685800" eaLnBrk="0" hangingPunct="0">
              <a:buFont typeface="Arial" panose="020B0604020202020204" pitchFamily="34" charset="0"/>
              <a:buChar char="•"/>
            </a:pPr>
            <a:endParaRPr lang="en-US" sz="3600" dirty="0">
              <a:cs typeface="Times New Roman" panose="02020603050405020304" pitchFamily="18" charset="0"/>
            </a:endParaRPr>
          </a:p>
        </p:txBody>
      </p:sp>
      <p:sp>
        <p:nvSpPr>
          <p:cNvPr id="1048" name="Text Box 1167"/>
          <p:cNvSpPr txBox="1">
            <a:spLocks noChangeArrowheads="1"/>
          </p:cNvSpPr>
          <p:nvPr/>
        </p:nvSpPr>
        <p:spPr bwMode="auto">
          <a:xfrm>
            <a:off x="26228921" y="21091755"/>
            <a:ext cx="13952609" cy="9562118"/>
          </a:xfrm>
          <a:prstGeom prst="rect">
            <a:avLst/>
          </a:prstGeom>
          <a:solidFill>
            <a:schemeClr val="bg1"/>
          </a:solidFill>
          <a:ln w="25400">
            <a:solidFill>
              <a:schemeClr val="tx1"/>
            </a:solidFill>
            <a:miter lim="800000"/>
            <a:headEnd type="none" w="sm" len="sm"/>
            <a:tailEnd type="none" w="sm" len="sm"/>
          </a:ln>
        </p:spPr>
        <p:txBody>
          <a:bodyPr lIns="85926" tIns="42963" rIns="85926" bIns="42963"/>
          <a:lstStyle/>
          <a:p>
            <a:pPr marL="342900" marR="0" lvl="0" indent="-342900">
              <a:spcBef>
                <a:spcPts val="0"/>
              </a:spcBef>
              <a:spcAft>
                <a:spcPts val="0"/>
              </a:spcAft>
              <a:buFont typeface="Symbol" pitchFamily="2" charset="2"/>
              <a:buChar char=""/>
            </a:pPr>
            <a:r>
              <a:rPr lang="en-US" sz="3600" kern="100" dirty="0">
                <a:effectLst/>
                <a:latin typeface="Arial" panose="020B0604020202020204" pitchFamily="34" charset="0"/>
                <a:ea typeface="Calibri" panose="020F0502020204030204" pitchFamily="34" charset="0"/>
                <a:cs typeface="Times New Roman" panose="02020603050405020304" pitchFamily="18" charset="0"/>
              </a:rPr>
              <a:t>Vascular access continues to be a challenging area of practice that requires a commitment of resources, time, and energy to complete the necessary studies to inform some of the issues better. Recent vascular access guidelines also mention it (1). Vascular access is a “lifeline” for End-stage renal disease (ESRD) patients on hemodialysis(HD). </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3600" kern="100" dirty="0">
                <a:effectLst/>
                <a:latin typeface="Arial" panose="020B0604020202020204" pitchFamily="34" charset="0"/>
                <a:ea typeface="Calibri" panose="020F0502020204030204" pitchFamily="34" charset="0"/>
                <a:cs typeface="Times New Roman" panose="02020603050405020304" pitchFamily="18" charset="0"/>
              </a:rPr>
              <a:t>As we know, Autogenous fistulas are associated with a longer time to catheter-free dialysis but better patency, lower infection risk, and lower mortality compared with prosthetic grafts in the general population (10). </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36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3600" kern="100" dirty="0">
                <a:effectLst/>
                <a:latin typeface="Arial" panose="020B0604020202020204" pitchFamily="34" charset="0"/>
                <a:ea typeface="Calibri" panose="020F0502020204030204" pitchFamily="34" charset="0"/>
                <a:cs typeface="Times New Roman" panose="02020603050405020304" pitchFamily="18" charset="0"/>
              </a:rPr>
              <a:t>Innovations in vascular access salvage are needed, supported by extensive clinical trials and discriminations between different available devices, for improved clinical outcomes and justified utilization based on a better understanding of these vascular gadgets.</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eaLnBrk="0" hangingPunct="0"/>
            <a:endParaRPr lang="en-US" sz="5400" b="1" dirty="0"/>
          </a:p>
        </p:txBody>
      </p:sp>
      <p:sp>
        <p:nvSpPr>
          <p:cNvPr id="1049" name="Rectangle 1149"/>
          <p:cNvSpPr>
            <a:spLocks noGrp="1" noChangeArrowheads="1"/>
          </p:cNvSpPr>
          <p:nvPr>
            <p:ph type="body" sz="half" idx="1"/>
          </p:nvPr>
        </p:nvSpPr>
        <p:spPr>
          <a:xfrm>
            <a:off x="3733634" y="5738056"/>
            <a:ext cx="5632450" cy="908958"/>
          </a:xfrm>
          <a:noFill/>
        </p:spPr>
        <p:txBody>
          <a:bodyPr/>
          <a:lstStyle/>
          <a:p>
            <a:pPr marL="0" indent="0" eaLnBrk="1" hangingPunct="1"/>
            <a:r>
              <a:rPr lang="en-US" sz="6200" b="1" dirty="0">
                <a:solidFill>
                  <a:srgbClr val="7030A0"/>
                </a:solidFill>
              </a:rPr>
              <a:t>Introduction</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588" y="1855967"/>
            <a:ext cx="7620000" cy="3104444"/>
          </a:xfrm>
          <a:prstGeom prst="rect">
            <a:avLst/>
          </a:prstGeom>
        </p:spPr>
      </p:pic>
      <p:pic>
        <p:nvPicPr>
          <p:cNvPr id="26" name="Picture 25" descr="LSUHSC_Seal.jpg">
            <a:extLst>
              <a:ext uri="{FF2B5EF4-FFF2-40B4-BE49-F238E27FC236}">
                <a16:creationId xmlns:a16="http://schemas.microsoft.com/office/drawing/2014/main" id="{975DEA4E-58F2-AA4A-BEAB-C3CAEA56B4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04999" y="1554151"/>
            <a:ext cx="3599013" cy="3708076"/>
          </a:xfrm>
          <a:prstGeom prst="rect">
            <a:avLst/>
          </a:prstGeom>
          <a:noFill/>
        </p:spPr>
      </p:pic>
      <p:sp>
        <p:nvSpPr>
          <p:cNvPr id="13" name="TextBox 12">
            <a:extLst>
              <a:ext uri="{FF2B5EF4-FFF2-40B4-BE49-F238E27FC236}">
                <a16:creationId xmlns:a16="http://schemas.microsoft.com/office/drawing/2014/main" id="{B4285C5B-2138-0CF6-A006-0038CD5B7639}"/>
              </a:ext>
            </a:extLst>
          </p:cNvPr>
          <p:cNvSpPr txBox="1"/>
          <p:nvPr/>
        </p:nvSpPr>
        <p:spPr>
          <a:xfrm>
            <a:off x="16249087" y="6475165"/>
            <a:ext cx="7386956" cy="923330"/>
          </a:xfrm>
          <a:prstGeom prst="rect">
            <a:avLst/>
          </a:prstGeom>
          <a:noFill/>
        </p:spPr>
        <p:txBody>
          <a:bodyPr wrap="square" rtlCol="0">
            <a:spAutoFit/>
          </a:bodyPr>
          <a:lstStyle/>
          <a:p>
            <a:pPr algn="ctr"/>
            <a:r>
              <a:rPr lang="en-US" sz="5400" b="1" dirty="0"/>
              <a:t>Penumbra CAT7D</a:t>
            </a:r>
          </a:p>
        </p:txBody>
      </p:sp>
      <p:sp>
        <p:nvSpPr>
          <p:cNvPr id="14" name="TextBox 13">
            <a:extLst>
              <a:ext uri="{FF2B5EF4-FFF2-40B4-BE49-F238E27FC236}">
                <a16:creationId xmlns:a16="http://schemas.microsoft.com/office/drawing/2014/main" id="{CC34D0D7-7F06-B7A9-8CDE-CE6D4E1EF5D2}"/>
              </a:ext>
            </a:extLst>
          </p:cNvPr>
          <p:cNvSpPr txBox="1"/>
          <p:nvPr/>
        </p:nvSpPr>
        <p:spPr>
          <a:xfrm>
            <a:off x="16135055" y="15147938"/>
            <a:ext cx="7386956" cy="1754326"/>
          </a:xfrm>
          <a:prstGeom prst="rect">
            <a:avLst/>
          </a:prstGeom>
          <a:noFill/>
        </p:spPr>
        <p:txBody>
          <a:bodyPr wrap="square" rtlCol="0">
            <a:spAutoFit/>
          </a:bodyPr>
          <a:lstStyle/>
          <a:p>
            <a:pPr algn="ctr"/>
            <a:r>
              <a:rPr lang="en-US" sz="5400" b="1" dirty="0"/>
              <a:t>AVF Before and after procedure:</a:t>
            </a:r>
          </a:p>
        </p:txBody>
      </p:sp>
      <p:sp>
        <p:nvSpPr>
          <p:cNvPr id="17" name="TextBox 16">
            <a:extLst>
              <a:ext uri="{FF2B5EF4-FFF2-40B4-BE49-F238E27FC236}">
                <a16:creationId xmlns:a16="http://schemas.microsoft.com/office/drawing/2014/main" id="{696AEB47-9DDF-6597-DBE3-B0DF21FD42AA}"/>
              </a:ext>
            </a:extLst>
          </p:cNvPr>
          <p:cNvSpPr txBox="1"/>
          <p:nvPr/>
        </p:nvSpPr>
        <p:spPr>
          <a:xfrm>
            <a:off x="17582802" y="22367428"/>
            <a:ext cx="3531736" cy="1277273"/>
          </a:xfrm>
          <a:prstGeom prst="rect">
            <a:avLst/>
          </a:prstGeom>
          <a:noFill/>
        </p:spPr>
        <p:txBody>
          <a:bodyPr wrap="none" rtlCol="0">
            <a:spAutoFit/>
          </a:bodyPr>
          <a:lstStyle/>
          <a:p>
            <a:r>
              <a:rPr lang="en-US" sz="5400" b="1" dirty="0">
                <a:solidFill>
                  <a:srgbClr val="7030A0"/>
                </a:solidFill>
                <a:latin typeface="Arial" charset="0"/>
              </a:rPr>
              <a:t>Reference</a:t>
            </a:r>
          </a:p>
          <a:p>
            <a:endParaRPr lang="en-US" dirty="0"/>
          </a:p>
        </p:txBody>
      </p:sp>
      <p:sp>
        <p:nvSpPr>
          <p:cNvPr id="18" name="Text Box 1167">
            <a:extLst>
              <a:ext uri="{FF2B5EF4-FFF2-40B4-BE49-F238E27FC236}">
                <a16:creationId xmlns:a16="http://schemas.microsoft.com/office/drawing/2014/main" id="{B734266B-E511-68F8-664D-09DC93F6BFF6}"/>
              </a:ext>
            </a:extLst>
          </p:cNvPr>
          <p:cNvSpPr txBox="1">
            <a:spLocks noChangeArrowheads="1"/>
          </p:cNvSpPr>
          <p:nvPr/>
        </p:nvSpPr>
        <p:spPr bwMode="auto">
          <a:xfrm>
            <a:off x="14050287" y="23342731"/>
            <a:ext cx="11784555" cy="7223363"/>
          </a:xfrm>
          <a:prstGeom prst="rect">
            <a:avLst/>
          </a:prstGeom>
          <a:solidFill>
            <a:schemeClr val="bg1"/>
          </a:solidFill>
          <a:ln w="25400">
            <a:solidFill>
              <a:schemeClr val="tx1"/>
            </a:solidFill>
            <a:miter lim="800000"/>
            <a:headEnd type="none" w="sm" len="sm"/>
            <a:tailEnd type="none" w="sm" len="sm"/>
          </a:ln>
        </p:spPr>
        <p:txBody>
          <a:bodyPr lIns="85926" tIns="42963" rIns="85926" bIns="42963"/>
          <a:lstStyle/>
          <a:p>
            <a:pPr marL="0" marR="0">
              <a:spcBef>
                <a:spcPts val="0"/>
              </a:spcBef>
              <a:spcAft>
                <a:spcPts val="0"/>
              </a:spcAft>
            </a:pPr>
            <a:endParaRPr lang="en-US" sz="5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Lok CE, Huber TS, Lee T, et al. National Kidney Foundation. KDOQI clinical practice guideline for vascular access: 2019 update. Am J Kidney Dis 2020;75(4, Suppl 2):S1–S164</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Al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Shakarchi</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J,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Inston</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N, Jones RG,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Maclaine</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G,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Hollinworth</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D. Cost analysis of the hemodialysis reliable outflow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HeRO</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Graft compared to the tunneled dialysis catheter. J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Vasc</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Surg 2016;63(04): 1026–1033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Al-</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Jaishi</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AA, Oliver MJ, Thomas SM, et al. Patency rates of the arteriovenous fistula for hemodialysis: a systematic review and meta-analysis. Am J Kidney Dis 2014;63(03):464–478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Beathard GA. Management of complications of endovascular dialysis access procedures. Semin Dial 2003;16(04):309–313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Al-</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Jaishi</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AA, Liu AR, Lok CE, Zhang JC, Moist LM. Complications of the Arteriovenous Fistula: A Systematic Review. J Am Soc Nephrol. 2017 Jun;28(6):1839-1850.</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Arhuidese</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IJ,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Orandi</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BJ,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Nejim</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B, Malas M. Utilization, patency, and complications associated with vascular access for hemodialysis in the United States. J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Vasc</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Surg. 2018 Oct;68(4):1166-1174.</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Kitrou</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PM,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Katsanos</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K,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Papadimatos</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P,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Spiliopoulos</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S,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Karnaba</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tidis</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D. A survival guide for endovascular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declotting</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in dialysis access: procedures, devices, and a statistical analysis of 3,000 cases. Expert Rev Med Devices 2018;15(04):283-291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Lawson JH,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Niklason</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LE, Roy-Chaudhury P. Challenges and novel therapies for vascular access in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haemodialysis</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Nat Rev Nephrol 2020;16(10):586–602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Clement M, Stephen D, Yann B, Francois P, Nicolas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Grenier</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Jos B, Bella H. Mechanical Thrombectomy in Acute Thrombosis of Dialysis Arteriovenous Fistula and Grafts using a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Vacuume</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-Assisted Thrombectomy Catheter: A multicenter study.JVIR.2018;29(7):993-997.</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Adam H, Anthony G, Jessica S, Jordan B, Charles B, Amit D, and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Abindra</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S. Comparing Patency Rates of Arteriovenous Dialysis Access following Percutaneous Thrombectomy Using Various Catheter Directed Therapies. Ann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Vasc</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Surg 2023; 92: 131–141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eaLnBrk="0" hangingPunct="0"/>
            <a:endParaRPr lang="en-US" sz="5400" b="1" dirty="0"/>
          </a:p>
        </p:txBody>
      </p:sp>
      <p:pic>
        <p:nvPicPr>
          <p:cNvPr id="3" name="Picture 2">
            <a:extLst>
              <a:ext uri="{FF2B5EF4-FFF2-40B4-BE49-F238E27FC236}">
                <a16:creationId xmlns:a16="http://schemas.microsoft.com/office/drawing/2014/main" id="{52741A91-EA52-DA39-D143-7F6F596CA0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95746" y="17539160"/>
            <a:ext cx="4807831" cy="4432270"/>
          </a:xfrm>
          <a:prstGeom prst="rect">
            <a:avLst/>
          </a:prstGeom>
        </p:spPr>
      </p:pic>
      <p:pic>
        <p:nvPicPr>
          <p:cNvPr id="6" name="Picture 5">
            <a:extLst>
              <a:ext uri="{FF2B5EF4-FFF2-40B4-BE49-F238E27FC236}">
                <a16:creationId xmlns:a16="http://schemas.microsoft.com/office/drawing/2014/main" id="{68999C06-FFEF-D23B-D1ED-8C80D64AC5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537043" y="17358084"/>
            <a:ext cx="4400235" cy="4647529"/>
          </a:xfrm>
          <a:prstGeom prst="rect">
            <a:avLst/>
          </a:prstGeom>
        </p:spPr>
      </p:pic>
      <p:pic>
        <p:nvPicPr>
          <p:cNvPr id="8" name="Picture 7">
            <a:extLst>
              <a:ext uri="{FF2B5EF4-FFF2-40B4-BE49-F238E27FC236}">
                <a16:creationId xmlns:a16="http://schemas.microsoft.com/office/drawing/2014/main" id="{A8BFF84D-F719-5FE8-09DD-A9418BDA055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628024" y="7880644"/>
            <a:ext cx="5603709" cy="57022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340"/>
    </mc:Choice>
    <mc:Fallback xmlns="">
      <p:transition spd="slow" advTm="4340"/>
    </mc:Fallback>
  </mc:AlternateContent>
</p:sld>
</file>

<file path=ppt/theme/theme1.xml><?xml version="1.0" encoding="utf-8"?>
<a:theme xmlns:a="http://schemas.openxmlformats.org/drawingml/2006/main" name="Blank Presentation">
  <a:themeElements>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D38AC8AF65FC44A5930A185282003F" ma:contentTypeVersion="16" ma:contentTypeDescription="Create a new document." ma:contentTypeScope="" ma:versionID="c72e11820eafd39577becae5fc2d582c">
  <xsd:schema xmlns:xsd="http://www.w3.org/2001/XMLSchema" xmlns:xs="http://www.w3.org/2001/XMLSchema" xmlns:p="http://schemas.microsoft.com/office/2006/metadata/properties" xmlns:ns2="298685dc-3108-4774-bcc7-e09e36048492" xmlns:ns3="ad1e1e7b-e6e3-4f67-b32e-9611d25e734e" targetNamespace="http://schemas.microsoft.com/office/2006/metadata/properties" ma:root="true" ma:fieldsID="72960a7444922a68309ca9d34688bb3b" ns2:_="" ns3:_="">
    <xsd:import namespace="298685dc-3108-4774-bcc7-e09e36048492"/>
    <xsd:import namespace="ad1e1e7b-e6e3-4f67-b32e-9611d25e734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685dc-3108-4774-bcc7-e09e360484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f5d7b13-30af-4d25-abfc-e38a113a1b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1e1e7b-e6e3-4f67-b32e-9611d25e73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26612f2-7025-46ff-94bc-ac828c41b3e8}" ma:internalName="TaxCatchAll" ma:showField="CatchAllData" ma:web="ad1e1e7b-e6e3-4f67-b32e-9611d25e734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8685dc-3108-4774-bcc7-e09e36048492">
      <Terms xmlns="http://schemas.microsoft.com/office/infopath/2007/PartnerControls"/>
    </lcf76f155ced4ddcb4097134ff3c332f>
    <TaxCatchAll xmlns="ad1e1e7b-e6e3-4f67-b32e-9611d25e734e" xsi:nil="true"/>
  </documentManagement>
</p:properties>
</file>

<file path=customXml/itemProps1.xml><?xml version="1.0" encoding="utf-8"?>
<ds:datastoreItem xmlns:ds="http://schemas.openxmlformats.org/officeDocument/2006/customXml" ds:itemID="{76FA9817-78D4-4569-BB9C-AD26EE83017A}"/>
</file>

<file path=customXml/itemProps2.xml><?xml version="1.0" encoding="utf-8"?>
<ds:datastoreItem xmlns:ds="http://schemas.openxmlformats.org/officeDocument/2006/customXml" ds:itemID="{A4F2D2B3-B4A7-42F3-A025-F8289D7F426A}">
  <ds:schemaRefs>
    <ds:schemaRef ds:uri="http://schemas.microsoft.com/sharepoint/v3/contenttype/forms"/>
  </ds:schemaRefs>
</ds:datastoreItem>
</file>

<file path=customXml/itemProps3.xml><?xml version="1.0" encoding="utf-8"?>
<ds:datastoreItem xmlns:ds="http://schemas.openxmlformats.org/officeDocument/2006/customXml" ds:itemID="{739DB75D-CC89-4941-9236-3681B3BBD0B6}">
  <ds:schemaRefs>
    <ds:schemaRef ds:uri="http://schemas.microsoft.com/office/2006/metadata/properties"/>
    <ds:schemaRef ds:uri="http://schemas.microsoft.com/office/infopath/2007/PartnerControls"/>
    <ds:schemaRef ds:uri="298685dc-3108-4774-bcc7-e09e36048492"/>
    <ds:schemaRef ds:uri="ad1e1e7b-e6e3-4f67-b32e-9611d25e734e"/>
  </ds:schemaRefs>
</ds:datastoreItem>
</file>

<file path=docProps/app.xml><?xml version="1.0" encoding="utf-8"?>
<Properties xmlns="http://schemas.openxmlformats.org/officeDocument/2006/extended-properties" xmlns:vt="http://schemas.openxmlformats.org/officeDocument/2006/docPropsVTypes">
  <Template>C:\MSOffice\Templates\Blank Presentation.pot</Template>
  <TotalTime>33489</TotalTime>
  <Words>2267</Words>
  <Application>Microsoft Macintosh PowerPoint</Application>
  <PresentationFormat>Custom</PresentationFormat>
  <Paragraphs>77</Paragraphs>
  <Slides>1</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Arial</vt:lpstr>
      <vt:lpstr>Calibri</vt:lpstr>
      <vt:lpstr>Symbol</vt:lpstr>
      <vt:lpstr>Times New Roman</vt:lpstr>
      <vt:lpstr>Blank Presentation</vt:lpstr>
      <vt:lpstr>Bitmap Image</vt:lpstr>
      <vt:lpstr>Vascular Access Abandonment Despite Use of a Novel Thrombectomy Device, the Penumbra CAT7D Nahida Baigam1 MD, Farshid Yazdi1 M.D.   Department of Internal Medicine, Louisiana State University Health Sciences Center, New Orleans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Bradley</dc:creator>
  <cp:lastModifiedBy>Nahida Baigam</cp:lastModifiedBy>
  <cp:revision>184</cp:revision>
  <cp:lastPrinted>2000-03-29T22:47:03Z</cp:lastPrinted>
  <dcterms:created xsi:type="dcterms:W3CDTF">1995-06-17T23:31:02Z</dcterms:created>
  <dcterms:modified xsi:type="dcterms:W3CDTF">2024-03-28T03:12:18Z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0x0101007CD38AC8AF65FC44A5930A185282003F</vt:lpwstr>
  </property>
</Properties>
</file>