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7"/>
    <p:restoredTop sz="96126"/>
  </p:normalViewPr>
  <p:slideViewPr>
    <p:cSldViewPr snapToGrid="0">
      <p:cViewPr varScale="1">
        <p:scale>
          <a:sx n="121" d="100"/>
          <a:sy n="121" d="100"/>
        </p:scale>
        <p:origin x="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63C2-738E-5B4B-6872-53204329D2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F6A1C1-0B47-5313-6864-78C21A6F9A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B341C7-BE64-D32C-7909-D33911EF4D90}"/>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5" name="Footer Placeholder 4">
            <a:extLst>
              <a:ext uri="{FF2B5EF4-FFF2-40B4-BE49-F238E27FC236}">
                <a16:creationId xmlns:a16="http://schemas.microsoft.com/office/drawing/2014/main" id="{0BA8C7B3-5634-9C18-D48F-865150BA32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80B03D-D22E-0118-2ED9-3C1DBEFDF9B4}"/>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933009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1C974-8DAD-C277-1B6D-499CAA2FC7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C75288-9808-E4A3-B7C4-597CC6814A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4A9EF4-0E8A-31A8-3EA6-29DE523CB771}"/>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5" name="Footer Placeholder 4">
            <a:extLst>
              <a:ext uri="{FF2B5EF4-FFF2-40B4-BE49-F238E27FC236}">
                <a16:creationId xmlns:a16="http://schemas.microsoft.com/office/drawing/2014/main" id="{14E1A7D6-C8EE-46A2-E0D4-165187289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6EB2B4-2B41-9B23-50B5-CDDC664558B0}"/>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73527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E2DD0F-EDD5-767E-DCAA-65E3D63988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F5184E-165C-9DD9-8EE6-8D7C927856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03C1E-C5B0-1AAF-6A7D-0C3D947845D3}"/>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5" name="Footer Placeholder 4">
            <a:extLst>
              <a:ext uri="{FF2B5EF4-FFF2-40B4-BE49-F238E27FC236}">
                <a16:creationId xmlns:a16="http://schemas.microsoft.com/office/drawing/2014/main" id="{27249C6C-5854-C4E4-9364-2796DD018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ED067-93CD-FA59-390D-72E512CB1A52}"/>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288808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966C-A882-541F-5C0C-F1540CCC8E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CF627F-D3EE-587A-9196-A31FB8E6C0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430120-63D0-BD5C-25DE-631901D6B753}"/>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5" name="Footer Placeholder 4">
            <a:extLst>
              <a:ext uri="{FF2B5EF4-FFF2-40B4-BE49-F238E27FC236}">
                <a16:creationId xmlns:a16="http://schemas.microsoft.com/office/drawing/2014/main" id="{84478B9F-8FD6-EB91-7CC2-362F31BAA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1E857B-22A4-0AB4-9B40-18D794263A42}"/>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3780396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2E033-9345-D07C-11CD-7F3286387B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6AC65E-E65C-E211-0A88-214F7B73704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B6C037-9D3B-167E-0BDC-AAAC723F8906}"/>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5" name="Footer Placeholder 4">
            <a:extLst>
              <a:ext uri="{FF2B5EF4-FFF2-40B4-BE49-F238E27FC236}">
                <a16:creationId xmlns:a16="http://schemas.microsoft.com/office/drawing/2014/main" id="{4626C550-CED6-8B17-EA2E-207C5DEAA4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AC13D-E6BC-3A28-E5AC-BEA58F4C3AFE}"/>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47121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1B0F5-1CA9-669A-8BE6-3489A124AF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2C42F9-8F33-F3AD-D7A0-3902EBF63B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A3877F-1B4A-385D-AE7C-B773DF3E59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0A8CAE-287C-E6AE-9B94-1D15A833E08F}"/>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6" name="Footer Placeholder 5">
            <a:extLst>
              <a:ext uri="{FF2B5EF4-FFF2-40B4-BE49-F238E27FC236}">
                <a16:creationId xmlns:a16="http://schemas.microsoft.com/office/drawing/2014/main" id="{9CAD52A5-4809-9B0F-5743-3AF35438EB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79F0BF-4BE9-C66A-1C82-7C109BBCA4CA}"/>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202786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EBD3C-98CF-E552-F038-B5BDE6C5E2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8EF49A-1EAB-0C2D-956F-61490F2055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60ACC1-67B4-CCB9-E2EE-8BBC4B9CAA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F5B3B4-3B00-27EF-316B-553918BC34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F6194A-F47A-0625-1E50-FFED72507C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EBC909-318B-D636-4137-432A946CC959}"/>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8" name="Footer Placeholder 7">
            <a:extLst>
              <a:ext uri="{FF2B5EF4-FFF2-40B4-BE49-F238E27FC236}">
                <a16:creationId xmlns:a16="http://schemas.microsoft.com/office/drawing/2014/main" id="{79EBE9AC-B081-92F7-B03B-B1A8D714FE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2FCD69-2369-507B-DEF3-6DA5DABADCB5}"/>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328287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FA32-EAEB-88DF-2C79-324BB27D86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B0CCF5-76EE-6E82-A128-0B6D9D8AB622}"/>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4" name="Footer Placeholder 3">
            <a:extLst>
              <a:ext uri="{FF2B5EF4-FFF2-40B4-BE49-F238E27FC236}">
                <a16:creationId xmlns:a16="http://schemas.microsoft.com/office/drawing/2014/main" id="{9E21A8E9-82D2-2A77-CE0B-BF4F3E1C28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7F890-1732-C823-7D90-238BA1ED4262}"/>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1111404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BB97B8-8529-BF84-CD3D-2EE49C678ABE}"/>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3" name="Footer Placeholder 2">
            <a:extLst>
              <a:ext uri="{FF2B5EF4-FFF2-40B4-BE49-F238E27FC236}">
                <a16:creationId xmlns:a16="http://schemas.microsoft.com/office/drawing/2014/main" id="{6C3E3559-D748-0905-510F-0CEB53488B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7A02DB-4ED0-3D8A-1DA4-819FA76FBE50}"/>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218492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F61A5-3CA7-77F7-8122-9DF658303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A98012-40FA-DAD8-79A5-A127F67859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F87FFC-2186-B058-D123-49E94557C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79B89-DA2C-018F-783B-955455E9AD5E}"/>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6" name="Footer Placeholder 5">
            <a:extLst>
              <a:ext uri="{FF2B5EF4-FFF2-40B4-BE49-F238E27FC236}">
                <a16:creationId xmlns:a16="http://schemas.microsoft.com/office/drawing/2014/main" id="{348D8ACF-49F3-71C1-0430-A6A186B6D1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A947F4-9C0D-AF02-7C49-ACF4C6D612A6}"/>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93514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83A65-1441-59E2-538D-718677691C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6953C8-BBB9-2305-F895-A5865F523C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9492EF-A37E-E959-CBDD-BEA4D1CDE6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FB9A6D-1C2F-6C4B-6D30-572C01924E29}"/>
              </a:ext>
            </a:extLst>
          </p:cNvPr>
          <p:cNvSpPr>
            <a:spLocks noGrp="1"/>
          </p:cNvSpPr>
          <p:nvPr>
            <p:ph type="dt" sz="half" idx="10"/>
          </p:nvPr>
        </p:nvSpPr>
        <p:spPr/>
        <p:txBody>
          <a:bodyPr/>
          <a:lstStyle/>
          <a:p>
            <a:fld id="{1C3545EF-AC25-1640-8B98-FF4FB5D78C28}" type="datetimeFigureOut">
              <a:rPr lang="en-US" smtClean="0"/>
              <a:t>3/22/24</a:t>
            </a:fld>
            <a:endParaRPr lang="en-US"/>
          </a:p>
        </p:txBody>
      </p:sp>
      <p:sp>
        <p:nvSpPr>
          <p:cNvPr id="6" name="Footer Placeholder 5">
            <a:extLst>
              <a:ext uri="{FF2B5EF4-FFF2-40B4-BE49-F238E27FC236}">
                <a16:creationId xmlns:a16="http://schemas.microsoft.com/office/drawing/2014/main" id="{30A2CB17-833F-A4EF-F752-49B61EE7DD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5E84E7-F050-DB05-A1A7-FDF9E64852A6}"/>
              </a:ext>
            </a:extLst>
          </p:cNvPr>
          <p:cNvSpPr>
            <a:spLocks noGrp="1"/>
          </p:cNvSpPr>
          <p:nvPr>
            <p:ph type="sldNum" sz="quarter" idx="12"/>
          </p:nvPr>
        </p:nvSpPr>
        <p:spPr/>
        <p:txBody>
          <a:bodyPr/>
          <a:lstStyle/>
          <a:p>
            <a:fld id="{54AB04C6-C271-2540-A045-B4DF7050D972}" type="slidenum">
              <a:rPr lang="en-US" smtClean="0"/>
              <a:t>‹#›</a:t>
            </a:fld>
            <a:endParaRPr lang="en-US"/>
          </a:p>
        </p:txBody>
      </p:sp>
    </p:spTree>
    <p:extLst>
      <p:ext uri="{BB962C8B-B14F-4D97-AF65-F5344CB8AC3E}">
        <p14:creationId xmlns:p14="http://schemas.microsoft.com/office/powerpoint/2010/main" val="156456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FB50DF-D3DA-E7AB-53D2-8F42009D7B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914894-C358-E343-D357-FA4A9EC3E0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8F95FB-1B7D-CCAC-0991-F6DCE8F52C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C3545EF-AC25-1640-8B98-FF4FB5D78C28}" type="datetimeFigureOut">
              <a:rPr lang="en-US" smtClean="0"/>
              <a:t>3/22/24</a:t>
            </a:fld>
            <a:endParaRPr lang="en-US"/>
          </a:p>
        </p:txBody>
      </p:sp>
      <p:sp>
        <p:nvSpPr>
          <p:cNvPr id="5" name="Footer Placeholder 4">
            <a:extLst>
              <a:ext uri="{FF2B5EF4-FFF2-40B4-BE49-F238E27FC236}">
                <a16:creationId xmlns:a16="http://schemas.microsoft.com/office/drawing/2014/main" id="{66C4320F-30EB-0863-23EF-241E87A19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0C694FC-A568-9A05-5B6E-CD0BA6C790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4AB04C6-C271-2540-A045-B4DF7050D972}" type="slidenum">
              <a:rPr lang="en-US" smtClean="0"/>
              <a:t>‹#›</a:t>
            </a:fld>
            <a:endParaRPr lang="en-US"/>
          </a:p>
        </p:txBody>
      </p:sp>
    </p:spTree>
    <p:extLst>
      <p:ext uri="{BB962C8B-B14F-4D97-AF65-F5344CB8AC3E}">
        <p14:creationId xmlns:p14="http://schemas.microsoft.com/office/powerpoint/2010/main" val="3554573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68324" y="1356525"/>
            <a:ext cx="2870184" cy="221738"/>
            <a:chOff x="0" y="0"/>
            <a:chExt cx="16328160" cy="1261440"/>
          </a:xfrm>
        </p:grpSpPr>
        <p:sp>
          <p:nvSpPr>
            <p:cNvPr id="3" name="Freeform 3"/>
            <p:cNvSpPr/>
            <p:nvPr/>
          </p:nvSpPr>
          <p:spPr>
            <a:xfrm>
              <a:off x="0" y="0"/>
              <a:ext cx="16328137" cy="1261491"/>
            </a:xfrm>
            <a:custGeom>
              <a:avLst/>
              <a:gdLst/>
              <a:ahLst/>
              <a:cxnLst/>
              <a:rect l="l" t="t" r="r" b="b"/>
              <a:pathLst>
                <a:path w="16328137" h="1261491">
                  <a:moveTo>
                    <a:pt x="0" y="0"/>
                  </a:moveTo>
                  <a:lnTo>
                    <a:pt x="16328137" y="0"/>
                  </a:lnTo>
                  <a:lnTo>
                    <a:pt x="16328137" y="1261491"/>
                  </a:lnTo>
                  <a:lnTo>
                    <a:pt x="0" y="1261491"/>
                  </a:lnTo>
                  <a:close/>
                </a:path>
              </a:pathLst>
            </a:custGeom>
            <a:solidFill>
              <a:srgbClr val="D6C3EF">
                <a:alpha val="49804"/>
              </a:srgbClr>
            </a:solidFill>
          </p:spPr>
          <p:txBody>
            <a:bodyPr/>
            <a:lstStyle/>
            <a:p>
              <a:endParaRPr lang="en-US" sz="422"/>
            </a:p>
          </p:txBody>
        </p:sp>
      </p:grpSp>
      <p:grpSp>
        <p:nvGrpSpPr>
          <p:cNvPr id="4" name="Group 4"/>
          <p:cNvGrpSpPr/>
          <p:nvPr/>
        </p:nvGrpSpPr>
        <p:grpSpPr>
          <a:xfrm>
            <a:off x="8535481" y="5410937"/>
            <a:ext cx="2878929" cy="208406"/>
            <a:chOff x="0" y="0"/>
            <a:chExt cx="37834560" cy="1185600"/>
          </a:xfrm>
        </p:grpSpPr>
        <p:sp>
          <p:nvSpPr>
            <p:cNvPr id="5" name="Freeform 5"/>
            <p:cNvSpPr/>
            <p:nvPr/>
          </p:nvSpPr>
          <p:spPr>
            <a:xfrm>
              <a:off x="0" y="0"/>
              <a:ext cx="37834571" cy="1185545"/>
            </a:xfrm>
            <a:custGeom>
              <a:avLst/>
              <a:gdLst/>
              <a:ahLst/>
              <a:cxnLst/>
              <a:rect l="l" t="t" r="r" b="b"/>
              <a:pathLst>
                <a:path w="37834571" h="1185545">
                  <a:moveTo>
                    <a:pt x="0" y="0"/>
                  </a:moveTo>
                  <a:lnTo>
                    <a:pt x="37834571" y="0"/>
                  </a:lnTo>
                  <a:lnTo>
                    <a:pt x="37834571" y="1185545"/>
                  </a:lnTo>
                  <a:lnTo>
                    <a:pt x="0" y="1185545"/>
                  </a:lnTo>
                  <a:close/>
                </a:path>
              </a:pathLst>
            </a:custGeom>
            <a:solidFill>
              <a:srgbClr val="D6C3EF">
                <a:alpha val="49804"/>
              </a:srgbClr>
            </a:solidFill>
          </p:spPr>
          <p:txBody>
            <a:bodyPr/>
            <a:lstStyle/>
            <a:p>
              <a:endParaRPr lang="en-US" sz="422"/>
            </a:p>
          </p:txBody>
        </p:sp>
      </p:grpSp>
      <p:grpSp>
        <p:nvGrpSpPr>
          <p:cNvPr id="10" name="Group 10"/>
          <p:cNvGrpSpPr/>
          <p:nvPr/>
        </p:nvGrpSpPr>
        <p:grpSpPr>
          <a:xfrm>
            <a:off x="391443" y="3416315"/>
            <a:ext cx="2870180" cy="228823"/>
            <a:chOff x="-658444" y="474993"/>
            <a:chExt cx="16328137" cy="1301749"/>
          </a:xfrm>
        </p:grpSpPr>
        <p:sp>
          <p:nvSpPr>
            <p:cNvPr id="11" name="Freeform 11"/>
            <p:cNvSpPr/>
            <p:nvPr/>
          </p:nvSpPr>
          <p:spPr>
            <a:xfrm>
              <a:off x="-658444" y="474993"/>
              <a:ext cx="16328137" cy="1301749"/>
            </a:xfrm>
            <a:custGeom>
              <a:avLst/>
              <a:gdLst/>
              <a:ahLst/>
              <a:cxnLst/>
              <a:rect l="l" t="t" r="r" b="b"/>
              <a:pathLst>
                <a:path w="16328137" h="1301750">
                  <a:moveTo>
                    <a:pt x="0" y="0"/>
                  </a:moveTo>
                  <a:lnTo>
                    <a:pt x="16328137" y="0"/>
                  </a:lnTo>
                  <a:lnTo>
                    <a:pt x="16328137" y="1301750"/>
                  </a:lnTo>
                  <a:lnTo>
                    <a:pt x="0" y="1301750"/>
                  </a:lnTo>
                  <a:close/>
                </a:path>
              </a:pathLst>
            </a:custGeom>
            <a:solidFill>
              <a:srgbClr val="D6C3EF">
                <a:alpha val="49804"/>
              </a:srgbClr>
            </a:solidFill>
          </p:spPr>
          <p:txBody>
            <a:bodyPr/>
            <a:lstStyle/>
            <a:p>
              <a:endParaRPr lang="en-US" sz="422" dirty="0"/>
            </a:p>
          </p:txBody>
        </p:sp>
      </p:grpSp>
      <p:grpSp>
        <p:nvGrpSpPr>
          <p:cNvPr id="12" name="Group 12"/>
          <p:cNvGrpSpPr/>
          <p:nvPr/>
        </p:nvGrpSpPr>
        <p:grpSpPr>
          <a:xfrm>
            <a:off x="8519610" y="1383943"/>
            <a:ext cx="2871619" cy="233803"/>
            <a:chOff x="0" y="0"/>
            <a:chExt cx="16336320" cy="1330080"/>
          </a:xfrm>
        </p:grpSpPr>
        <p:sp>
          <p:nvSpPr>
            <p:cNvPr id="13" name="Freeform 13"/>
            <p:cNvSpPr/>
            <p:nvPr/>
          </p:nvSpPr>
          <p:spPr>
            <a:xfrm>
              <a:off x="0" y="0"/>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14" name="TextBox 14"/>
            <p:cNvSpPr txBox="1"/>
            <p:nvPr/>
          </p:nvSpPr>
          <p:spPr>
            <a:xfrm>
              <a:off x="0" y="-104775"/>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Discussion</a:t>
              </a:r>
            </a:p>
          </p:txBody>
        </p:sp>
      </p:grpSp>
      <p:grpSp>
        <p:nvGrpSpPr>
          <p:cNvPr id="20" name="Group 20"/>
          <p:cNvGrpSpPr/>
          <p:nvPr/>
        </p:nvGrpSpPr>
        <p:grpSpPr>
          <a:xfrm>
            <a:off x="10325339" y="4247226"/>
            <a:ext cx="248906" cy="283838"/>
            <a:chOff x="0" y="0"/>
            <a:chExt cx="1416000" cy="1614720"/>
          </a:xfrm>
        </p:grpSpPr>
        <p:sp>
          <p:nvSpPr>
            <p:cNvPr id="21" name="Freeform 21"/>
            <p:cNvSpPr/>
            <p:nvPr/>
          </p:nvSpPr>
          <p:spPr>
            <a:xfrm>
              <a:off x="8382" y="8382"/>
              <a:ext cx="1399159" cy="1597914"/>
            </a:xfrm>
            <a:custGeom>
              <a:avLst/>
              <a:gdLst/>
              <a:ahLst/>
              <a:cxnLst/>
              <a:rect l="l" t="t" r="r" b="b"/>
              <a:pathLst>
                <a:path w="1399159" h="1597914">
                  <a:moveTo>
                    <a:pt x="0" y="0"/>
                  </a:moveTo>
                  <a:lnTo>
                    <a:pt x="1399159" y="0"/>
                  </a:lnTo>
                  <a:lnTo>
                    <a:pt x="1399159" y="1597914"/>
                  </a:lnTo>
                  <a:lnTo>
                    <a:pt x="0" y="1597914"/>
                  </a:lnTo>
                  <a:close/>
                </a:path>
              </a:pathLst>
            </a:custGeom>
            <a:solidFill>
              <a:srgbClr val="FFFFFF"/>
            </a:solidFill>
          </p:spPr>
          <p:txBody>
            <a:bodyPr/>
            <a:lstStyle/>
            <a:p>
              <a:endParaRPr lang="en-US" sz="422"/>
            </a:p>
          </p:txBody>
        </p:sp>
        <p:sp>
          <p:nvSpPr>
            <p:cNvPr id="22" name="Freeform 22"/>
            <p:cNvSpPr/>
            <p:nvPr/>
          </p:nvSpPr>
          <p:spPr>
            <a:xfrm>
              <a:off x="0" y="0"/>
              <a:ext cx="1415923" cy="1614678"/>
            </a:xfrm>
            <a:custGeom>
              <a:avLst/>
              <a:gdLst/>
              <a:ahLst/>
              <a:cxnLst/>
              <a:rect l="l" t="t" r="r" b="b"/>
              <a:pathLst>
                <a:path w="1415923" h="1614678">
                  <a:moveTo>
                    <a:pt x="8382" y="0"/>
                  </a:moveTo>
                  <a:lnTo>
                    <a:pt x="1407541" y="0"/>
                  </a:lnTo>
                  <a:cubicBezTo>
                    <a:pt x="1412240" y="0"/>
                    <a:pt x="1415923" y="3810"/>
                    <a:pt x="1415923" y="8382"/>
                  </a:cubicBezTo>
                  <a:lnTo>
                    <a:pt x="1415923" y="1606296"/>
                  </a:lnTo>
                  <a:cubicBezTo>
                    <a:pt x="1415923" y="1610995"/>
                    <a:pt x="1412113" y="1614678"/>
                    <a:pt x="1407541" y="1614678"/>
                  </a:cubicBezTo>
                  <a:lnTo>
                    <a:pt x="8382" y="1614678"/>
                  </a:lnTo>
                  <a:cubicBezTo>
                    <a:pt x="3683" y="1614678"/>
                    <a:pt x="0" y="1610868"/>
                    <a:pt x="0" y="1606296"/>
                  </a:cubicBezTo>
                  <a:lnTo>
                    <a:pt x="0" y="8382"/>
                  </a:lnTo>
                  <a:cubicBezTo>
                    <a:pt x="0" y="3810"/>
                    <a:pt x="3810" y="0"/>
                    <a:pt x="8382" y="0"/>
                  </a:cubicBezTo>
                  <a:moveTo>
                    <a:pt x="8382" y="16764"/>
                  </a:moveTo>
                  <a:lnTo>
                    <a:pt x="8382" y="8382"/>
                  </a:lnTo>
                  <a:lnTo>
                    <a:pt x="16764" y="8382"/>
                  </a:lnTo>
                  <a:lnTo>
                    <a:pt x="16764" y="1606296"/>
                  </a:lnTo>
                  <a:lnTo>
                    <a:pt x="8382" y="1606296"/>
                  </a:lnTo>
                  <a:lnTo>
                    <a:pt x="8382" y="1597914"/>
                  </a:lnTo>
                  <a:lnTo>
                    <a:pt x="1407541" y="1597914"/>
                  </a:lnTo>
                  <a:lnTo>
                    <a:pt x="1407541" y="1606296"/>
                  </a:lnTo>
                  <a:lnTo>
                    <a:pt x="1399159" y="1606296"/>
                  </a:lnTo>
                  <a:lnTo>
                    <a:pt x="1399159" y="8382"/>
                  </a:lnTo>
                  <a:lnTo>
                    <a:pt x="1407541" y="8382"/>
                  </a:lnTo>
                  <a:lnTo>
                    <a:pt x="1407541" y="16764"/>
                  </a:lnTo>
                  <a:lnTo>
                    <a:pt x="8382" y="16764"/>
                  </a:lnTo>
                  <a:close/>
                </a:path>
              </a:pathLst>
            </a:custGeom>
            <a:solidFill>
              <a:srgbClr val="FFFFFF"/>
            </a:solidFill>
          </p:spPr>
          <p:txBody>
            <a:bodyPr/>
            <a:lstStyle/>
            <a:p>
              <a:endParaRPr lang="en-US" sz="422"/>
            </a:p>
          </p:txBody>
        </p:sp>
      </p:grpSp>
      <p:grpSp>
        <p:nvGrpSpPr>
          <p:cNvPr id="28" name="Group 28"/>
          <p:cNvGrpSpPr/>
          <p:nvPr/>
        </p:nvGrpSpPr>
        <p:grpSpPr>
          <a:xfrm>
            <a:off x="9203911" y="4740567"/>
            <a:ext cx="804769" cy="119391"/>
            <a:chOff x="0" y="0"/>
            <a:chExt cx="4578240" cy="679200"/>
          </a:xfrm>
        </p:grpSpPr>
        <p:sp>
          <p:nvSpPr>
            <p:cNvPr id="29" name="Freeform 29"/>
            <p:cNvSpPr/>
            <p:nvPr/>
          </p:nvSpPr>
          <p:spPr>
            <a:xfrm>
              <a:off x="8382" y="8382"/>
              <a:ext cx="4561459" cy="662432"/>
            </a:xfrm>
            <a:custGeom>
              <a:avLst/>
              <a:gdLst/>
              <a:ahLst/>
              <a:cxnLst/>
              <a:rect l="l" t="t" r="r" b="b"/>
              <a:pathLst>
                <a:path w="4561459" h="662432">
                  <a:moveTo>
                    <a:pt x="0" y="0"/>
                  </a:moveTo>
                  <a:lnTo>
                    <a:pt x="4561459" y="0"/>
                  </a:lnTo>
                  <a:lnTo>
                    <a:pt x="4561459" y="662432"/>
                  </a:lnTo>
                  <a:lnTo>
                    <a:pt x="0" y="662432"/>
                  </a:lnTo>
                  <a:close/>
                </a:path>
              </a:pathLst>
            </a:custGeom>
            <a:solidFill>
              <a:srgbClr val="FFFFFF"/>
            </a:solidFill>
          </p:spPr>
          <p:txBody>
            <a:bodyPr/>
            <a:lstStyle/>
            <a:p>
              <a:endParaRPr lang="en-US" sz="422"/>
            </a:p>
          </p:txBody>
        </p:sp>
        <p:sp>
          <p:nvSpPr>
            <p:cNvPr id="30" name="Freeform 30"/>
            <p:cNvSpPr/>
            <p:nvPr/>
          </p:nvSpPr>
          <p:spPr>
            <a:xfrm>
              <a:off x="0" y="0"/>
              <a:ext cx="4578223" cy="679196"/>
            </a:xfrm>
            <a:custGeom>
              <a:avLst/>
              <a:gdLst/>
              <a:ahLst/>
              <a:cxnLst/>
              <a:rect l="l" t="t" r="r" b="b"/>
              <a:pathLst>
                <a:path w="4578223" h="679196">
                  <a:moveTo>
                    <a:pt x="8382" y="0"/>
                  </a:moveTo>
                  <a:lnTo>
                    <a:pt x="4569841" y="0"/>
                  </a:lnTo>
                  <a:cubicBezTo>
                    <a:pt x="4574540" y="0"/>
                    <a:pt x="4578223" y="3810"/>
                    <a:pt x="4578223" y="8382"/>
                  </a:cubicBezTo>
                  <a:lnTo>
                    <a:pt x="4578223" y="670814"/>
                  </a:lnTo>
                  <a:cubicBezTo>
                    <a:pt x="4578223" y="675513"/>
                    <a:pt x="4574413" y="679196"/>
                    <a:pt x="4569841" y="679196"/>
                  </a:cubicBezTo>
                  <a:lnTo>
                    <a:pt x="8382" y="679196"/>
                  </a:lnTo>
                  <a:cubicBezTo>
                    <a:pt x="3683" y="679196"/>
                    <a:pt x="0" y="675386"/>
                    <a:pt x="0" y="670814"/>
                  </a:cubicBezTo>
                  <a:lnTo>
                    <a:pt x="0" y="8382"/>
                  </a:lnTo>
                  <a:cubicBezTo>
                    <a:pt x="0" y="3810"/>
                    <a:pt x="3810" y="0"/>
                    <a:pt x="8382" y="0"/>
                  </a:cubicBezTo>
                  <a:moveTo>
                    <a:pt x="8382" y="16764"/>
                  </a:moveTo>
                  <a:lnTo>
                    <a:pt x="8382" y="8382"/>
                  </a:lnTo>
                  <a:lnTo>
                    <a:pt x="16764" y="8382"/>
                  </a:lnTo>
                  <a:lnTo>
                    <a:pt x="16764" y="670814"/>
                  </a:lnTo>
                  <a:lnTo>
                    <a:pt x="8382" y="670814"/>
                  </a:lnTo>
                  <a:lnTo>
                    <a:pt x="8382" y="662432"/>
                  </a:lnTo>
                  <a:lnTo>
                    <a:pt x="4569841" y="662432"/>
                  </a:lnTo>
                  <a:lnTo>
                    <a:pt x="4569841" y="670814"/>
                  </a:lnTo>
                  <a:lnTo>
                    <a:pt x="4561459" y="670814"/>
                  </a:lnTo>
                  <a:lnTo>
                    <a:pt x="4561459" y="8382"/>
                  </a:lnTo>
                  <a:lnTo>
                    <a:pt x="4569841" y="8382"/>
                  </a:lnTo>
                  <a:lnTo>
                    <a:pt x="4569841" y="16764"/>
                  </a:lnTo>
                  <a:lnTo>
                    <a:pt x="8382" y="16764"/>
                  </a:lnTo>
                  <a:close/>
                </a:path>
              </a:pathLst>
            </a:custGeom>
            <a:solidFill>
              <a:srgbClr val="FFFFFF"/>
            </a:solidFill>
          </p:spPr>
          <p:txBody>
            <a:bodyPr/>
            <a:lstStyle/>
            <a:p>
              <a:endParaRPr lang="en-US" sz="422"/>
            </a:p>
          </p:txBody>
        </p:sp>
      </p:grpSp>
      <p:grpSp>
        <p:nvGrpSpPr>
          <p:cNvPr id="31" name="Group 31"/>
          <p:cNvGrpSpPr/>
          <p:nvPr/>
        </p:nvGrpSpPr>
        <p:grpSpPr>
          <a:xfrm>
            <a:off x="9239601" y="3308808"/>
            <a:ext cx="804769" cy="55772"/>
            <a:chOff x="0" y="0"/>
            <a:chExt cx="4578240" cy="317280"/>
          </a:xfrm>
        </p:grpSpPr>
        <p:sp>
          <p:nvSpPr>
            <p:cNvPr id="32" name="Freeform 32"/>
            <p:cNvSpPr/>
            <p:nvPr/>
          </p:nvSpPr>
          <p:spPr>
            <a:xfrm>
              <a:off x="8382" y="8382"/>
              <a:ext cx="4561459" cy="300482"/>
            </a:xfrm>
            <a:custGeom>
              <a:avLst/>
              <a:gdLst/>
              <a:ahLst/>
              <a:cxnLst/>
              <a:rect l="l" t="t" r="r" b="b"/>
              <a:pathLst>
                <a:path w="4561459" h="300482">
                  <a:moveTo>
                    <a:pt x="0" y="0"/>
                  </a:moveTo>
                  <a:lnTo>
                    <a:pt x="4561459" y="0"/>
                  </a:lnTo>
                  <a:lnTo>
                    <a:pt x="4561459" y="300482"/>
                  </a:lnTo>
                  <a:lnTo>
                    <a:pt x="0" y="300482"/>
                  </a:lnTo>
                  <a:close/>
                </a:path>
              </a:pathLst>
            </a:custGeom>
            <a:solidFill>
              <a:srgbClr val="FFFFFF"/>
            </a:solidFill>
          </p:spPr>
          <p:txBody>
            <a:bodyPr/>
            <a:lstStyle/>
            <a:p>
              <a:endParaRPr lang="en-US" sz="422"/>
            </a:p>
          </p:txBody>
        </p:sp>
        <p:sp>
          <p:nvSpPr>
            <p:cNvPr id="33" name="Freeform 33"/>
            <p:cNvSpPr/>
            <p:nvPr/>
          </p:nvSpPr>
          <p:spPr>
            <a:xfrm>
              <a:off x="0" y="0"/>
              <a:ext cx="4578223" cy="317246"/>
            </a:xfrm>
            <a:custGeom>
              <a:avLst/>
              <a:gdLst/>
              <a:ahLst/>
              <a:cxnLst/>
              <a:rect l="l" t="t" r="r" b="b"/>
              <a:pathLst>
                <a:path w="4578223" h="317246">
                  <a:moveTo>
                    <a:pt x="8382" y="0"/>
                  </a:moveTo>
                  <a:lnTo>
                    <a:pt x="4569841" y="0"/>
                  </a:lnTo>
                  <a:cubicBezTo>
                    <a:pt x="4574540" y="0"/>
                    <a:pt x="4578223" y="3810"/>
                    <a:pt x="4578223" y="8382"/>
                  </a:cubicBezTo>
                  <a:lnTo>
                    <a:pt x="4578223" y="308864"/>
                  </a:lnTo>
                  <a:cubicBezTo>
                    <a:pt x="4578223" y="313563"/>
                    <a:pt x="4574413" y="317246"/>
                    <a:pt x="4569841" y="317246"/>
                  </a:cubicBezTo>
                  <a:lnTo>
                    <a:pt x="8382" y="317246"/>
                  </a:lnTo>
                  <a:cubicBezTo>
                    <a:pt x="3683" y="317246"/>
                    <a:pt x="0" y="313436"/>
                    <a:pt x="0" y="308864"/>
                  </a:cubicBezTo>
                  <a:lnTo>
                    <a:pt x="0" y="8382"/>
                  </a:lnTo>
                  <a:cubicBezTo>
                    <a:pt x="0" y="3810"/>
                    <a:pt x="3810" y="0"/>
                    <a:pt x="8382" y="0"/>
                  </a:cubicBezTo>
                  <a:moveTo>
                    <a:pt x="8382" y="16764"/>
                  </a:moveTo>
                  <a:lnTo>
                    <a:pt x="8382" y="8382"/>
                  </a:lnTo>
                  <a:lnTo>
                    <a:pt x="16764" y="8382"/>
                  </a:lnTo>
                  <a:lnTo>
                    <a:pt x="16764" y="308864"/>
                  </a:lnTo>
                  <a:lnTo>
                    <a:pt x="8382" y="308864"/>
                  </a:lnTo>
                  <a:lnTo>
                    <a:pt x="8382" y="300482"/>
                  </a:lnTo>
                  <a:lnTo>
                    <a:pt x="4569841" y="300482"/>
                  </a:lnTo>
                  <a:lnTo>
                    <a:pt x="4569841" y="308864"/>
                  </a:lnTo>
                  <a:lnTo>
                    <a:pt x="4561459" y="308864"/>
                  </a:lnTo>
                  <a:lnTo>
                    <a:pt x="4561459" y="8382"/>
                  </a:lnTo>
                  <a:lnTo>
                    <a:pt x="4569841" y="8382"/>
                  </a:lnTo>
                  <a:lnTo>
                    <a:pt x="4569841" y="16764"/>
                  </a:lnTo>
                  <a:lnTo>
                    <a:pt x="8382" y="16764"/>
                  </a:lnTo>
                  <a:close/>
                </a:path>
              </a:pathLst>
            </a:custGeom>
            <a:solidFill>
              <a:srgbClr val="FFFFFF"/>
            </a:solidFill>
          </p:spPr>
          <p:txBody>
            <a:bodyPr/>
            <a:lstStyle/>
            <a:p>
              <a:endParaRPr lang="en-US" sz="422"/>
            </a:p>
          </p:txBody>
        </p:sp>
      </p:grpSp>
      <p:sp>
        <p:nvSpPr>
          <p:cNvPr id="36" name="TextBox 36"/>
          <p:cNvSpPr txBox="1"/>
          <p:nvPr/>
        </p:nvSpPr>
        <p:spPr>
          <a:xfrm>
            <a:off x="928946" y="1401553"/>
            <a:ext cx="1485675" cy="192360"/>
          </a:xfrm>
          <a:prstGeom prst="rect">
            <a:avLst/>
          </a:prstGeom>
        </p:spPr>
        <p:txBody>
          <a:bodyPr lIns="0" tIns="0" rIns="0" bIns="0" rtlCol="0" anchor="t">
            <a:spAutoFit/>
          </a:bodyPr>
          <a:lstStyle/>
          <a:p>
            <a:pPr algn="ctr">
              <a:lnSpc>
                <a:spcPts val="1463"/>
              </a:lnSpc>
            </a:pPr>
            <a:r>
              <a:rPr lang="en-US" sz="1266" b="1" dirty="0">
                <a:solidFill>
                  <a:srgbClr val="000000"/>
                </a:solidFill>
                <a:latin typeface="Arial" panose="020B0604020202020204" pitchFamily="34" charset="0"/>
                <a:cs typeface="Arial" panose="020B0604020202020204" pitchFamily="34" charset="0"/>
              </a:rPr>
              <a:t>Introduction</a:t>
            </a:r>
          </a:p>
        </p:txBody>
      </p:sp>
      <p:sp>
        <p:nvSpPr>
          <p:cNvPr id="40" name="TextBox 40"/>
          <p:cNvSpPr txBox="1"/>
          <p:nvPr/>
        </p:nvSpPr>
        <p:spPr>
          <a:xfrm>
            <a:off x="7543879" y="5449425"/>
            <a:ext cx="4325991" cy="192360"/>
          </a:xfrm>
          <a:prstGeom prst="rect">
            <a:avLst/>
          </a:prstGeom>
        </p:spPr>
        <p:txBody>
          <a:bodyPr lIns="0" tIns="0" rIns="0" bIns="0" rtlCol="0" anchor="t">
            <a:spAutoFit/>
          </a:bodyPr>
          <a:lstStyle/>
          <a:p>
            <a:pPr algn="ctr">
              <a:lnSpc>
                <a:spcPts val="1463"/>
              </a:lnSpc>
            </a:pPr>
            <a:r>
              <a:rPr lang="en-US" sz="1266" b="1" dirty="0">
                <a:solidFill>
                  <a:srgbClr val="000000"/>
                </a:solidFill>
                <a:latin typeface="Arial" panose="020B0604020202020204" pitchFamily="34" charset="0"/>
                <a:cs typeface="Arial" panose="020B0604020202020204" pitchFamily="34" charset="0"/>
              </a:rPr>
              <a:t>References</a:t>
            </a:r>
          </a:p>
        </p:txBody>
      </p:sp>
      <p:sp>
        <p:nvSpPr>
          <p:cNvPr id="43" name="TextBox 43"/>
          <p:cNvSpPr txBox="1"/>
          <p:nvPr/>
        </p:nvSpPr>
        <p:spPr>
          <a:xfrm>
            <a:off x="815673" y="3434546"/>
            <a:ext cx="1712222" cy="192360"/>
          </a:xfrm>
          <a:prstGeom prst="rect">
            <a:avLst/>
          </a:prstGeom>
        </p:spPr>
        <p:txBody>
          <a:bodyPr lIns="0" tIns="0" rIns="0" bIns="0" rtlCol="0" anchor="t">
            <a:spAutoFit/>
          </a:bodyPr>
          <a:lstStyle/>
          <a:p>
            <a:pPr algn="ctr">
              <a:lnSpc>
                <a:spcPts val="1463"/>
              </a:lnSpc>
            </a:pPr>
            <a:r>
              <a:rPr lang="en-US" sz="1266" b="1" dirty="0">
                <a:solidFill>
                  <a:srgbClr val="000000"/>
                </a:solidFill>
                <a:latin typeface="Arial" panose="020B0604020202020204" pitchFamily="34" charset="0"/>
                <a:cs typeface="Arial" panose="020B0604020202020204" pitchFamily="34" charset="0"/>
              </a:rPr>
              <a:t>Case Presentation</a:t>
            </a:r>
          </a:p>
        </p:txBody>
      </p:sp>
      <p:sp>
        <p:nvSpPr>
          <p:cNvPr id="51" name="Freeform 99">
            <a:extLst>
              <a:ext uri="{FF2B5EF4-FFF2-40B4-BE49-F238E27FC236}">
                <a16:creationId xmlns:a16="http://schemas.microsoft.com/office/drawing/2014/main" id="{17F1D104-AE3E-5E98-3D61-09A370485EE6}"/>
              </a:ext>
            </a:extLst>
          </p:cNvPr>
          <p:cNvSpPr/>
          <p:nvPr/>
        </p:nvSpPr>
        <p:spPr>
          <a:xfrm flipV="1">
            <a:off x="-476811" y="-38107"/>
            <a:ext cx="12595761" cy="1402471"/>
          </a:xfrm>
          <a:custGeom>
            <a:avLst/>
            <a:gdLst/>
            <a:ahLst/>
            <a:cxnLst/>
            <a:rect l="l" t="t" r="r" b="b"/>
            <a:pathLst>
              <a:path w="38917139" h="11172462">
                <a:moveTo>
                  <a:pt x="0" y="11172462"/>
                </a:moveTo>
                <a:lnTo>
                  <a:pt x="38917139" y="11172462"/>
                </a:lnTo>
                <a:lnTo>
                  <a:pt x="38917139" y="0"/>
                </a:lnTo>
                <a:lnTo>
                  <a:pt x="0" y="0"/>
                </a:lnTo>
                <a:lnTo>
                  <a:pt x="0" y="11172462"/>
                </a:lnTo>
                <a:close/>
              </a:path>
            </a:pathLst>
          </a:custGeom>
          <a:blipFill>
            <a:blip r:embed="rId2">
              <a:extLst>
                <a:ext uri="{96DAC541-7B7A-43D3-8B79-37D633B846F1}">
                  <asvg:svgBlip xmlns:asvg="http://schemas.microsoft.com/office/drawing/2016/SVG/main" r:embed="rId3"/>
                </a:ext>
              </a:extLst>
            </a:blip>
            <a:stretch>
              <a:fillRect l="3541" t="-467" r="-316" b="-44744"/>
            </a:stretch>
          </a:blipFill>
        </p:spPr>
        <p:txBody>
          <a:bodyPr/>
          <a:lstStyle/>
          <a:p>
            <a:endParaRPr lang="en-US" sz="422" dirty="0"/>
          </a:p>
        </p:txBody>
      </p:sp>
      <p:sp>
        <p:nvSpPr>
          <p:cNvPr id="39" name="Freeform 39"/>
          <p:cNvSpPr/>
          <p:nvPr/>
        </p:nvSpPr>
        <p:spPr>
          <a:xfrm>
            <a:off x="155876" y="93426"/>
            <a:ext cx="702623" cy="286040"/>
          </a:xfrm>
          <a:custGeom>
            <a:avLst/>
            <a:gdLst/>
            <a:ahLst/>
            <a:cxnLst/>
            <a:rect l="l" t="t" r="r" b="b"/>
            <a:pathLst>
              <a:path w="4444819" h="1840830">
                <a:moveTo>
                  <a:pt x="0" y="0"/>
                </a:moveTo>
                <a:lnTo>
                  <a:pt x="4444820" y="0"/>
                </a:lnTo>
                <a:lnTo>
                  <a:pt x="4444820" y="1840830"/>
                </a:lnTo>
                <a:lnTo>
                  <a:pt x="0" y="1840830"/>
                </a:lnTo>
                <a:lnTo>
                  <a:pt x="0" y="0"/>
                </a:lnTo>
                <a:close/>
              </a:path>
            </a:pathLst>
          </a:custGeom>
          <a:blipFill>
            <a:blip r:embed="rId4"/>
            <a:stretch>
              <a:fillRect t="-2564" b="-2564"/>
            </a:stretch>
          </a:blipFill>
        </p:spPr>
        <p:txBody>
          <a:bodyPr/>
          <a:lstStyle/>
          <a:p>
            <a:endParaRPr lang="en-US" sz="422"/>
          </a:p>
        </p:txBody>
      </p:sp>
      <p:sp>
        <p:nvSpPr>
          <p:cNvPr id="50" name="Freeform 50"/>
          <p:cNvSpPr/>
          <p:nvPr/>
        </p:nvSpPr>
        <p:spPr>
          <a:xfrm>
            <a:off x="11158553" y="93426"/>
            <a:ext cx="711317" cy="322373"/>
          </a:xfrm>
          <a:custGeom>
            <a:avLst/>
            <a:gdLst/>
            <a:ahLst/>
            <a:cxnLst/>
            <a:rect l="l" t="t" r="r" b="b"/>
            <a:pathLst>
              <a:path w="4444819" h="1840830">
                <a:moveTo>
                  <a:pt x="0" y="0"/>
                </a:moveTo>
                <a:lnTo>
                  <a:pt x="4444819" y="0"/>
                </a:lnTo>
                <a:lnTo>
                  <a:pt x="4444819" y="1840830"/>
                </a:lnTo>
                <a:lnTo>
                  <a:pt x="0" y="1840830"/>
                </a:lnTo>
                <a:lnTo>
                  <a:pt x="0" y="0"/>
                </a:lnTo>
                <a:close/>
              </a:path>
            </a:pathLst>
          </a:custGeom>
          <a:blipFill>
            <a:blip r:embed="rId4"/>
            <a:stretch>
              <a:fillRect t="-2564" b="-2564"/>
            </a:stretch>
          </a:blipFill>
        </p:spPr>
        <p:txBody>
          <a:bodyPr/>
          <a:lstStyle/>
          <a:p>
            <a:endParaRPr lang="en-US" sz="422"/>
          </a:p>
        </p:txBody>
      </p:sp>
      <p:sp>
        <p:nvSpPr>
          <p:cNvPr id="56" name="TextBox 55">
            <a:extLst>
              <a:ext uri="{FF2B5EF4-FFF2-40B4-BE49-F238E27FC236}">
                <a16:creationId xmlns:a16="http://schemas.microsoft.com/office/drawing/2014/main" id="{F0F78A64-5385-6C7E-C819-4F6AA820495C}"/>
              </a:ext>
            </a:extLst>
          </p:cNvPr>
          <p:cNvSpPr txBox="1"/>
          <p:nvPr/>
        </p:nvSpPr>
        <p:spPr>
          <a:xfrm>
            <a:off x="8401490" y="1642530"/>
            <a:ext cx="3790510" cy="369332"/>
          </a:xfrm>
          <a:prstGeom prst="rect">
            <a:avLst/>
          </a:prstGeom>
          <a:noFill/>
        </p:spPr>
        <p:txBody>
          <a:bodyPr wrap="square" rtlCol="0">
            <a:spAutoFit/>
          </a:bodyPr>
          <a:lstStyle/>
          <a:p>
            <a:pPr rtl="0">
              <a:spcBef>
                <a:spcPts val="0"/>
              </a:spcBef>
              <a:spcAft>
                <a:spcPts val="0"/>
              </a:spcAft>
            </a:pPr>
            <a:br>
              <a:rPr lang="en-US" sz="900" dirty="0"/>
            </a:br>
            <a:endParaRPr lang="en-US" sz="900" dirty="0"/>
          </a:p>
        </p:txBody>
      </p:sp>
      <p:grpSp>
        <p:nvGrpSpPr>
          <p:cNvPr id="57" name="Group 12">
            <a:extLst>
              <a:ext uri="{FF2B5EF4-FFF2-40B4-BE49-F238E27FC236}">
                <a16:creationId xmlns:a16="http://schemas.microsoft.com/office/drawing/2014/main" id="{6C41EB59-F474-22DC-5072-F743B18C828D}"/>
              </a:ext>
            </a:extLst>
          </p:cNvPr>
          <p:cNvGrpSpPr/>
          <p:nvPr/>
        </p:nvGrpSpPr>
        <p:grpSpPr>
          <a:xfrm>
            <a:off x="8442886" y="3676420"/>
            <a:ext cx="2902225" cy="252221"/>
            <a:chOff x="-174172" y="1767413"/>
            <a:chExt cx="16510435" cy="1434855"/>
          </a:xfrm>
        </p:grpSpPr>
        <p:sp>
          <p:nvSpPr>
            <p:cNvPr id="58" name="Freeform 13">
              <a:extLst>
                <a:ext uri="{FF2B5EF4-FFF2-40B4-BE49-F238E27FC236}">
                  <a16:creationId xmlns:a16="http://schemas.microsoft.com/office/drawing/2014/main" id="{329E5DDF-DDA7-D2BD-4C30-19340294E616}"/>
                </a:ext>
              </a:extLst>
            </p:cNvPr>
            <p:cNvSpPr/>
            <p:nvPr/>
          </p:nvSpPr>
          <p:spPr>
            <a:xfrm>
              <a:off x="0" y="1818269"/>
              <a:ext cx="16336263" cy="1330071"/>
            </a:xfrm>
            <a:custGeom>
              <a:avLst/>
              <a:gdLst/>
              <a:ahLst/>
              <a:cxnLst/>
              <a:rect l="l" t="t" r="r" b="b"/>
              <a:pathLst>
                <a:path w="16336263" h="1330071">
                  <a:moveTo>
                    <a:pt x="0" y="0"/>
                  </a:moveTo>
                  <a:lnTo>
                    <a:pt x="16336263" y="0"/>
                  </a:lnTo>
                  <a:lnTo>
                    <a:pt x="16336263" y="1330071"/>
                  </a:lnTo>
                  <a:lnTo>
                    <a:pt x="0" y="1330071"/>
                  </a:lnTo>
                  <a:close/>
                </a:path>
              </a:pathLst>
            </a:custGeom>
            <a:solidFill>
              <a:srgbClr val="D6C3EF">
                <a:alpha val="49804"/>
              </a:srgbClr>
            </a:solidFill>
          </p:spPr>
          <p:txBody>
            <a:bodyPr/>
            <a:lstStyle/>
            <a:p>
              <a:endParaRPr lang="en-US" sz="422"/>
            </a:p>
          </p:txBody>
        </p:sp>
        <p:sp>
          <p:nvSpPr>
            <p:cNvPr id="59" name="TextBox 14">
              <a:extLst>
                <a:ext uri="{FF2B5EF4-FFF2-40B4-BE49-F238E27FC236}">
                  <a16:creationId xmlns:a16="http://schemas.microsoft.com/office/drawing/2014/main" id="{0D80B5D3-00CA-DFB9-E72F-EB47B44AAAD7}"/>
                </a:ext>
              </a:extLst>
            </p:cNvPr>
            <p:cNvSpPr txBox="1"/>
            <p:nvPr/>
          </p:nvSpPr>
          <p:spPr>
            <a:xfrm>
              <a:off x="-174172" y="1767413"/>
              <a:ext cx="16336320" cy="1434855"/>
            </a:xfrm>
            <a:prstGeom prst="rect">
              <a:avLst/>
            </a:prstGeom>
          </p:spPr>
          <p:txBody>
            <a:bodyPr lIns="11906" tIns="11906" rIns="11906" bIns="11906" rtlCol="0" anchor="ctr"/>
            <a:lstStyle/>
            <a:p>
              <a:pPr algn="ctr">
                <a:lnSpc>
                  <a:spcPts val="1491"/>
                </a:lnSpc>
              </a:pPr>
              <a:r>
                <a:rPr lang="en-US" sz="1266" b="1" dirty="0">
                  <a:solidFill>
                    <a:srgbClr val="000000"/>
                  </a:solidFill>
                  <a:latin typeface="Arial" panose="020B0604020202020204" pitchFamily="34" charset="0"/>
                  <a:cs typeface="Arial" panose="020B0604020202020204" pitchFamily="34" charset="0"/>
                </a:rPr>
                <a:t>Conclusion</a:t>
              </a:r>
            </a:p>
          </p:txBody>
        </p:sp>
      </p:grpSp>
      <p:sp>
        <p:nvSpPr>
          <p:cNvPr id="6" name="TextBox 5">
            <a:extLst>
              <a:ext uri="{FF2B5EF4-FFF2-40B4-BE49-F238E27FC236}">
                <a16:creationId xmlns:a16="http://schemas.microsoft.com/office/drawing/2014/main" id="{8DAF81A1-2431-C3C2-50A8-1CCD04F799EB}"/>
              </a:ext>
            </a:extLst>
          </p:cNvPr>
          <p:cNvSpPr txBox="1"/>
          <p:nvPr/>
        </p:nvSpPr>
        <p:spPr>
          <a:xfrm>
            <a:off x="8430387" y="5629932"/>
            <a:ext cx="2927225" cy="727122"/>
          </a:xfrm>
          <a:prstGeom prst="rect">
            <a:avLst/>
          </a:prstGeom>
          <a:noFill/>
        </p:spPr>
        <p:txBody>
          <a:bodyPr wrap="square" rtlCol="0">
            <a:spAutoFit/>
          </a:bodyPr>
          <a:lstStyle/>
          <a:p>
            <a:pPr marL="80376" indent="-80376">
              <a:buAutoNum type="arabicPeriod"/>
            </a:pPr>
            <a:r>
              <a:rPr lang="en-US" sz="375" dirty="0">
                <a:latin typeface="Helvetica Neue" panose="02000503000000020004" pitchFamily="2" charset="0"/>
                <a:ea typeface="Helvetica Neue" panose="02000503000000020004" pitchFamily="2" charset="0"/>
                <a:cs typeface="Helvetica Neue" panose="02000503000000020004" pitchFamily="2" charset="0"/>
              </a:rPr>
              <a:t>Linde HJ, Hahn J, Holler E, </a:t>
            </a:r>
            <a:r>
              <a:rPr lang="en-US" sz="375" dirty="0" err="1">
                <a:latin typeface="Helvetica Neue" panose="02000503000000020004" pitchFamily="2" charset="0"/>
                <a:ea typeface="Helvetica Neue" panose="02000503000000020004" pitchFamily="2" charset="0"/>
                <a:cs typeface="Helvetica Neue" panose="02000503000000020004" pitchFamily="2" charset="0"/>
              </a:rPr>
              <a:t>Reischl</a:t>
            </a:r>
            <a:r>
              <a:rPr lang="en-US" sz="375" dirty="0">
                <a:latin typeface="Helvetica Neue" panose="02000503000000020004" pitchFamily="2" charset="0"/>
                <a:ea typeface="Helvetica Neue" panose="02000503000000020004" pitchFamily="2" charset="0"/>
                <a:cs typeface="Helvetica Neue" panose="02000503000000020004" pitchFamily="2" charset="0"/>
              </a:rPr>
              <a:t> U, Lehn N. Septicemia due to Roseomonas mucosa in a neutropenic patient with leukemia and review of bloodstream infections caused by Roseomonas species. J Clin </a:t>
            </a:r>
            <a:r>
              <a:rPr lang="en-US" sz="375" dirty="0" err="1">
                <a:latin typeface="Helvetica Neue" panose="02000503000000020004" pitchFamily="2" charset="0"/>
                <a:ea typeface="Helvetica Neue" panose="02000503000000020004" pitchFamily="2" charset="0"/>
                <a:cs typeface="Helvetica Neue" panose="02000503000000020004" pitchFamily="2" charset="0"/>
              </a:rPr>
              <a:t>Microbiol</a:t>
            </a:r>
            <a:r>
              <a:rPr lang="en-US" sz="375" dirty="0">
                <a:latin typeface="Helvetica Neue" panose="02000503000000020004" pitchFamily="2" charset="0"/>
                <a:ea typeface="Helvetica Neue" panose="02000503000000020004" pitchFamily="2" charset="0"/>
                <a:cs typeface="Helvetica Neue" panose="02000503000000020004" pitchFamily="2" charset="0"/>
              </a:rPr>
              <a:t>. 2003;41(7):3443-3445. doi:10.1128/jcm.41.7.3443-3445.2003</a:t>
            </a:r>
          </a:p>
          <a:p>
            <a:pPr marL="80376" indent="-80376">
              <a:buAutoNum type="arabicPeriod"/>
            </a:pPr>
            <a:r>
              <a:rPr lang="en-US" sz="375" dirty="0" err="1">
                <a:latin typeface="Helvetica Neue" panose="02000503000000020004" pitchFamily="2" charset="0"/>
                <a:ea typeface="Helvetica Neue" panose="02000503000000020004" pitchFamily="2" charset="0"/>
                <a:cs typeface="Helvetica Neue" panose="02000503000000020004" pitchFamily="2" charset="0"/>
              </a:rPr>
              <a:t>Barbier</a:t>
            </a:r>
            <a:r>
              <a:rPr lang="en-US" sz="375" dirty="0">
                <a:latin typeface="Helvetica Neue" panose="02000503000000020004" pitchFamily="2" charset="0"/>
                <a:ea typeface="Helvetica Neue" panose="02000503000000020004" pitchFamily="2" charset="0"/>
                <a:cs typeface="Helvetica Neue" panose="02000503000000020004" pitchFamily="2" charset="0"/>
              </a:rPr>
              <a:t> F, </a:t>
            </a:r>
            <a:r>
              <a:rPr lang="en-US" sz="375" dirty="0" err="1">
                <a:latin typeface="Helvetica Neue" panose="02000503000000020004" pitchFamily="2" charset="0"/>
                <a:ea typeface="Helvetica Neue" panose="02000503000000020004" pitchFamily="2" charset="0"/>
                <a:cs typeface="Helvetica Neue" panose="02000503000000020004" pitchFamily="2" charset="0"/>
              </a:rPr>
              <a:t>Ruppé</a:t>
            </a:r>
            <a:r>
              <a:rPr lang="en-US" sz="375" dirty="0">
                <a:latin typeface="Helvetica Neue" panose="02000503000000020004" pitchFamily="2" charset="0"/>
                <a:ea typeface="Helvetica Neue" panose="02000503000000020004" pitchFamily="2" charset="0"/>
                <a:cs typeface="Helvetica Neue" panose="02000503000000020004" pitchFamily="2" charset="0"/>
              </a:rPr>
              <a:t> E, Hernandez D, et al. Methicillin-resistant coagulase-negative staphylococci in the community: high homology of </a:t>
            </a:r>
            <a:r>
              <a:rPr lang="en-US" sz="375" dirty="0" err="1">
                <a:latin typeface="Helvetica Neue" panose="02000503000000020004" pitchFamily="2" charset="0"/>
                <a:ea typeface="Helvetica Neue" panose="02000503000000020004" pitchFamily="2" charset="0"/>
                <a:cs typeface="Helvetica Neue" panose="02000503000000020004" pitchFamily="2" charset="0"/>
              </a:rPr>
              <a:t>SCCmec</a:t>
            </a:r>
            <a:r>
              <a:rPr lang="en-US" sz="375" dirty="0">
                <a:latin typeface="Helvetica Neue" panose="02000503000000020004" pitchFamily="2" charset="0"/>
                <a:ea typeface="Helvetica Neue" panose="02000503000000020004" pitchFamily="2" charset="0"/>
                <a:cs typeface="Helvetica Neue" panose="02000503000000020004" pitchFamily="2" charset="0"/>
              </a:rPr>
              <a:t> </a:t>
            </a:r>
            <a:r>
              <a:rPr lang="en-US" sz="375" dirty="0" err="1">
                <a:latin typeface="Helvetica Neue" panose="02000503000000020004" pitchFamily="2" charset="0"/>
                <a:ea typeface="Helvetica Neue" panose="02000503000000020004" pitchFamily="2" charset="0"/>
                <a:cs typeface="Helvetica Neue" panose="02000503000000020004" pitchFamily="2" charset="0"/>
              </a:rPr>
              <a:t>IVa</a:t>
            </a:r>
            <a:r>
              <a:rPr lang="en-US" sz="375" dirty="0">
                <a:latin typeface="Helvetica Neue" panose="02000503000000020004" pitchFamily="2" charset="0"/>
                <a:ea typeface="Helvetica Neue" panose="02000503000000020004" pitchFamily="2" charset="0"/>
                <a:cs typeface="Helvetica Neue" panose="02000503000000020004" pitchFamily="2" charset="0"/>
              </a:rPr>
              <a:t> between Staphylococcus epidermidis and major clones of methicillin-resistant Staphylococcus aureus. J Infect Dis. 2010;202(2):270-281. doi:10.1086/653483</a:t>
            </a:r>
          </a:p>
          <a:p>
            <a:pPr marL="80376" indent="-80376">
              <a:buAutoNum type="arabicPeriod"/>
            </a:pPr>
            <a:r>
              <a:rPr lang="en-US" sz="375" dirty="0">
                <a:latin typeface="Helvetica Neue" panose="02000503000000020004" pitchFamily="2" charset="0"/>
                <a:ea typeface="Helvetica Neue" panose="02000503000000020004" pitchFamily="2" charset="0"/>
                <a:cs typeface="Helvetica Neue" panose="02000503000000020004" pitchFamily="2" charset="0"/>
              </a:rPr>
              <a:t>Brooke JS. Roseomonas. In: Mandell GL, Bennett JE, Dolin R, eds. Mandell, Douglas, and Bennett's Principles and Practice of Infectious Diseases. 8th ed. Elsevier Saunders; 2015:2723-2726.</a:t>
            </a:r>
          </a:p>
          <a:p>
            <a:pPr marL="80376" indent="-80376">
              <a:buAutoNum type="arabicPeriod"/>
            </a:pPr>
            <a:r>
              <a:rPr lang="en-US" sz="375" dirty="0" err="1">
                <a:latin typeface="Helvetica Neue" panose="02000503000000020004" pitchFamily="2" charset="0"/>
                <a:ea typeface="Helvetica Neue" panose="02000503000000020004" pitchFamily="2" charset="0"/>
                <a:cs typeface="Helvetica Neue" panose="02000503000000020004" pitchFamily="2" charset="0"/>
              </a:rPr>
              <a:t>Kämpfer</a:t>
            </a:r>
            <a:r>
              <a:rPr lang="en-US" sz="375" dirty="0">
                <a:latin typeface="Helvetica Neue" panose="02000503000000020004" pitchFamily="2" charset="0"/>
                <a:ea typeface="Helvetica Neue" panose="02000503000000020004" pitchFamily="2" charset="0"/>
                <a:cs typeface="Helvetica Neue" panose="02000503000000020004" pitchFamily="2" charset="0"/>
              </a:rPr>
              <a:t> P, </a:t>
            </a:r>
            <a:r>
              <a:rPr lang="en-US" sz="375" dirty="0" err="1">
                <a:latin typeface="Helvetica Neue" panose="02000503000000020004" pitchFamily="2" charset="0"/>
                <a:ea typeface="Helvetica Neue" panose="02000503000000020004" pitchFamily="2" charset="0"/>
                <a:cs typeface="Helvetica Neue" panose="02000503000000020004" pitchFamily="2" charset="0"/>
              </a:rPr>
              <a:t>Glaeser</a:t>
            </a:r>
            <a:r>
              <a:rPr lang="en-US" sz="375" dirty="0">
                <a:latin typeface="Helvetica Neue" panose="02000503000000020004" pitchFamily="2" charset="0"/>
                <a:ea typeface="Helvetica Neue" panose="02000503000000020004" pitchFamily="2" charset="0"/>
                <a:cs typeface="Helvetica Neue" panose="02000503000000020004" pitchFamily="2" charset="0"/>
              </a:rPr>
              <a:t> SP, </a:t>
            </a:r>
            <a:r>
              <a:rPr lang="en-US" sz="375" dirty="0" err="1">
                <a:latin typeface="Helvetica Neue" panose="02000503000000020004" pitchFamily="2" charset="0"/>
                <a:ea typeface="Helvetica Neue" panose="02000503000000020004" pitchFamily="2" charset="0"/>
                <a:cs typeface="Helvetica Neue" panose="02000503000000020004" pitchFamily="2" charset="0"/>
              </a:rPr>
              <a:t>Busse</a:t>
            </a:r>
            <a:r>
              <a:rPr lang="en-US" sz="375" dirty="0">
                <a:latin typeface="Helvetica Neue" panose="02000503000000020004" pitchFamily="2" charset="0"/>
                <a:ea typeface="Helvetica Neue" panose="02000503000000020004" pitchFamily="2" charset="0"/>
                <a:cs typeface="Helvetica Neue" panose="02000503000000020004" pitchFamily="2" charset="0"/>
              </a:rPr>
              <a:t> HJ, Huber B. Roseomonas, a new genus associated with bacteremia and other human infections. Pathogens. 2019;8(4):265. doi:10.3390/pathogens8040265</a:t>
            </a:r>
          </a:p>
          <a:p>
            <a:pPr marL="80376" indent="-80376">
              <a:buAutoNum type="arabicPeriod"/>
            </a:pPr>
            <a:endParaRPr lang="en-US" sz="375"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6" name="TextBox 15">
            <a:extLst>
              <a:ext uri="{FF2B5EF4-FFF2-40B4-BE49-F238E27FC236}">
                <a16:creationId xmlns:a16="http://schemas.microsoft.com/office/drawing/2014/main" id="{1DB21FB8-492D-5D12-0FC0-9DF956707292}"/>
              </a:ext>
            </a:extLst>
          </p:cNvPr>
          <p:cNvSpPr txBox="1"/>
          <p:nvPr/>
        </p:nvSpPr>
        <p:spPr>
          <a:xfrm>
            <a:off x="815673" y="620427"/>
            <a:ext cx="10440581" cy="661720"/>
          </a:xfrm>
          <a:prstGeom prst="rect">
            <a:avLst/>
          </a:prstGeom>
          <a:noFill/>
        </p:spPr>
        <p:txBody>
          <a:bodyPr wrap="square">
            <a:spAutoFit/>
          </a:bodyPr>
          <a:lstStyle/>
          <a:p>
            <a:pPr algn="ctr" rtl="0">
              <a:spcBef>
                <a:spcPts val="0"/>
              </a:spcBef>
              <a:spcAft>
                <a:spcPts val="0"/>
              </a:spcAft>
            </a:pPr>
            <a:br>
              <a:rPr lang="en-US" sz="1050" b="1" dirty="0">
                <a:effectLst/>
              </a:rPr>
            </a:br>
            <a:endParaRPr lang="en-US" sz="1050" b="1" dirty="0">
              <a:effectLst/>
            </a:endParaRPr>
          </a:p>
          <a:p>
            <a:pPr algn="ctr" rtl="0">
              <a:spcBef>
                <a:spcPts val="0"/>
              </a:spcBef>
              <a:spcAft>
                <a:spcPts val="0"/>
              </a:spcAft>
            </a:pPr>
            <a:endParaRPr lang="en-US" sz="1600" b="0" dirty="0">
              <a:effectLst/>
            </a:endParaRPr>
          </a:p>
        </p:txBody>
      </p:sp>
      <p:pic>
        <p:nvPicPr>
          <p:cNvPr id="7" name="Picture 8" descr="Two Cases of Bacteremia Due to Roseomonas mucosa">
            <a:extLst>
              <a:ext uri="{FF2B5EF4-FFF2-40B4-BE49-F238E27FC236}">
                <a16:creationId xmlns:a16="http://schemas.microsoft.com/office/drawing/2014/main" id="{CAF6A181-9345-DF9D-05E4-683DF5507D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0265" y="1383943"/>
            <a:ext cx="2221608" cy="213429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021FFB0C-6357-6024-BCD1-3FA7C29BFE99}"/>
              </a:ext>
            </a:extLst>
          </p:cNvPr>
          <p:cNvSpPr txBox="1"/>
          <p:nvPr/>
        </p:nvSpPr>
        <p:spPr>
          <a:xfrm>
            <a:off x="329961" y="3773570"/>
            <a:ext cx="3222816" cy="3000821"/>
          </a:xfrm>
          <a:prstGeom prst="rect">
            <a:avLst/>
          </a:prstGeom>
          <a:noFill/>
        </p:spPr>
        <p:txBody>
          <a:bodyPr wrap="square">
            <a:spAutoFit/>
          </a:bodyPr>
          <a:lstStyle/>
          <a:p>
            <a:r>
              <a:rPr lang="en-US" sz="900" b="0" i="0" u="none" strike="noStrike" dirty="0">
                <a:solidFill>
                  <a:srgbClr val="000000"/>
                </a:solidFill>
                <a:effectLst/>
                <a:latin typeface="Arial" panose="020B0604020202020204" pitchFamily="34" charset="0"/>
                <a:cs typeface="Arial" panose="020B0604020202020204" pitchFamily="34" charset="0"/>
              </a:rPr>
              <a:t>A 57-year-old female with a history of recurrent UTIs and multiple myeloma (treated with subsequent stem cell transplant and current chemotherapy) presented to the emergency department with a one-week duration of shortness of breath, body aches, sore throat, and cough. </a:t>
            </a:r>
            <a:r>
              <a:rPr lang="en-US" sz="900" dirty="0">
                <a:solidFill>
                  <a:srgbClr val="000000"/>
                </a:solidFill>
                <a:latin typeface="Arial" panose="020B0604020202020204" pitchFamily="34" charset="0"/>
                <a:cs typeface="Arial" panose="020B0604020202020204" pitchFamily="34" charset="0"/>
              </a:rPr>
              <a:t> </a:t>
            </a:r>
            <a:r>
              <a:rPr lang="en-US" sz="900" b="0" i="0" u="none" strike="noStrike" dirty="0">
                <a:solidFill>
                  <a:srgbClr val="000000"/>
                </a:solidFill>
                <a:effectLst/>
                <a:latin typeface="Arial" panose="020B0604020202020204" pitchFamily="34" charset="0"/>
                <a:cs typeface="Arial" panose="020B0604020202020204" pitchFamily="34" charset="0"/>
              </a:rPr>
              <a:t>She had previously been evaluated at an outside facility where a chest x-ray was concerned for a left lower lung infiltration, but the patient’s symptoms failed to improve with a 7-day levofloxacin course. On cardiopulmonary exam, bibasilar crackles were detected on auscultation. This immunocompromised patient was started on empiric vancomycin and piperacillin-tazobactam for presumptive sepsis. Sputum cultures, urine cultures, respiratory infection PCR, and blood cultures were all negative. However, blood cultures later grew the gram-negative rods </a:t>
            </a:r>
            <a:r>
              <a:rPr lang="en-US" sz="900" b="0" i="1" u="none" strike="noStrike" dirty="0">
                <a:solidFill>
                  <a:srgbClr val="000000"/>
                </a:solidFill>
                <a:effectLst/>
                <a:latin typeface="Arial" panose="020B0604020202020204" pitchFamily="34" charset="0"/>
                <a:cs typeface="Arial" panose="020B0604020202020204" pitchFamily="34" charset="0"/>
              </a:rPr>
              <a:t>Roseomonas mucosa</a:t>
            </a:r>
            <a:r>
              <a:rPr lang="en-US" sz="900" b="0" i="0" u="none" strike="noStrike" dirty="0">
                <a:solidFill>
                  <a:srgbClr val="000000"/>
                </a:solidFill>
                <a:effectLst/>
                <a:latin typeface="Arial" panose="020B0604020202020204" pitchFamily="34" charset="0"/>
                <a:cs typeface="Arial" panose="020B0604020202020204" pitchFamily="34" charset="0"/>
              </a:rPr>
              <a:t>. Infectious Disease was consulted and recommended de</a:t>
            </a:r>
            <a:r>
              <a:rPr lang="en-US" sz="900" b="0" i="0" u="none" strike="noStrike" dirty="0">
                <a:solidFill>
                  <a:srgbClr val="D13438"/>
                </a:solidFill>
                <a:effectLst/>
                <a:latin typeface="Arial" panose="020B0604020202020204" pitchFamily="34" charset="0"/>
                <a:cs typeface="Arial" panose="020B0604020202020204" pitchFamily="34" charset="0"/>
              </a:rPr>
              <a:t>-</a:t>
            </a:r>
            <a:r>
              <a:rPr lang="en-US" sz="900" b="0" i="0" u="none" strike="noStrike" dirty="0">
                <a:solidFill>
                  <a:srgbClr val="000000"/>
                </a:solidFill>
                <a:effectLst/>
                <a:latin typeface="Arial" panose="020B0604020202020204" pitchFamily="34" charset="0"/>
                <a:cs typeface="Arial" panose="020B0604020202020204" pitchFamily="34" charset="0"/>
              </a:rPr>
              <a:t>escalating antibiotics to cefepime. With follow up blood cultures negative one week later, current antibiotics were deemed sufficient, and the patient was discharged with home health to complete a 21-day course of IV cefepime</a:t>
            </a:r>
            <a:endParaRPr lang="en-US" sz="900" dirty="0"/>
          </a:p>
        </p:txBody>
      </p:sp>
      <p:sp>
        <p:nvSpPr>
          <p:cNvPr id="24" name="TextBox 23">
            <a:extLst>
              <a:ext uri="{FF2B5EF4-FFF2-40B4-BE49-F238E27FC236}">
                <a16:creationId xmlns:a16="http://schemas.microsoft.com/office/drawing/2014/main" id="{217A2291-DBA1-9D6E-B63E-E99554AED8C8}"/>
              </a:ext>
            </a:extLst>
          </p:cNvPr>
          <p:cNvSpPr txBox="1"/>
          <p:nvPr/>
        </p:nvSpPr>
        <p:spPr>
          <a:xfrm>
            <a:off x="329960" y="1600451"/>
            <a:ext cx="2766597" cy="1754326"/>
          </a:xfrm>
          <a:prstGeom prst="rect">
            <a:avLst/>
          </a:prstGeom>
          <a:noFill/>
        </p:spPr>
        <p:txBody>
          <a:bodyPr wrap="square">
            <a:spAutoFit/>
          </a:bodyPr>
          <a:lstStyle/>
          <a:p>
            <a:r>
              <a:rPr lang="en-US" sz="900" i="1" dirty="0">
                <a:latin typeface="Arial" panose="020B0604020202020204" pitchFamily="34" charset="0"/>
                <a:cs typeface="Arial" panose="020B0604020202020204" pitchFamily="34" charset="0"/>
              </a:rPr>
              <a:t>Roseomonas mucosa </a:t>
            </a:r>
            <a:r>
              <a:rPr lang="en-US" sz="900" dirty="0">
                <a:latin typeface="Arial" panose="020B0604020202020204" pitchFamily="34" charset="0"/>
                <a:cs typeface="Arial" panose="020B0604020202020204" pitchFamily="34" charset="0"/>
              </a:rPr>
              <a:t>is a rare slow-growing Gram-negative coccobacillus typically isolated from moist environments and skin flora.  While it has low pathogenicity, it has been shown to be clinically significant in immunocompromised patients. It is particularly associated with peritoneal dialysis, catheter, and chemotherapy patients. There is limited literature focusing on the prevalence and clinical implications of this pathogen. Therefore, we presented a case of a 57-year-old patient whose battle with cancer was complicated by an infective </a:t>
            </a:r>
            <a:r>
              <a:rPr lang="en-US" sz="900" i="1" dirty="0">
                <a:latin typeface="Arial" panose="020B0604020202020204" pitchFamily="34" charset="0"/>
                <a:cs typeface="Arial" panose="020B0604020202020204" pitchFamily="34" charset="0"/>
              </a:rPr>
              <a:t>Roseomonas mucosa. </a:t>
            </a:r>
            <a:endParaRPr lang="en-US" i="1" dirty="0"/>
          </a:p>
        </p:txBody>
      </p:sp>
      <p:pic>
        <p:nvPicPr>
          <p:cNvPr id="3074" name="Picture 2" descr="Roseomonas mucosa">
            <a:extLst>
              <a:ext uri="{FF2B5EF4-FFF2-40B4-BE49-F238E27FC236}">
                <a16:creationId xmlns:a16="http://schemas.microsoft.com/office/drawing/2014/main" id="{8A0E9D01-FD9F-FA67-A6E6-9C2E6BCBB6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3272" y="3676420"/>
            <a:ext cx="3972417" cy="2496947"/>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1211958E-F5D4-F2E4-009C-3A402BEB23C3}"/>
              </a:ext>
            </a:extLst>
          </p:cNvPr>
          <p:cNvSpPr txBox="1"/>
          <p:nvPr/>
        </p:nvSpPr>
        <p:spPr>
          <a:xfrm>
            <a:off x="1244185" y="368489"/>
            <a:ext cx="9051672" cy="892552"/>
          </a:xfrm>
          <a:prstGeom prst="rect">
            <a:avLst/>
          </a:prstGeom>
          <a:noFill/>
        </p:spPr>
        <p:txBody>
          <a:bodyPr wrap="square">
            <a:spAutoFit/>
          </a:bodyPr>
          <a:lstStyle/>
          <a:p>
            <a:pPr algn="ctr"/>
            <a:r>
              <a:rPr lang="en-US" sz="1600" b="1" dirty="0">
                <a:latin typeface="Times New Roman" panose="02020603050405020304" pitchFamily="18" charset="0"/>
                <a:cs typeface="Times New Roman" panose="02020603050405020304" pitchFamily="18" charset="0"/>
              </a:rPr>
              <a:t>Roseomonas Mucosa, an Unwanted Valentine’s Day Gift </a:t>
            </a:r>
          </a:p>
          <a:p>
            <a:pPr algn="ctr"/>
            <a:r>
              <a:rPr lang="en-US" sz="1200" b="1" dirty="0">
                <a:latin typeface="Times New Roman" panose="02020603050405020304" pitchFamily="18" charset="0"/>
                <a:cs typeface="Times New Roman" panose="02020603050405020304" pitchFamily="18" charset="0"/>
              </a:rPr>
              <a:t>Asad Mussarat, MD; Alexandra Anderson, MD; Ashley Van, MD; Jamie Tran, MD; Chris </a:t>
            </a:r>
            <a:r>
              <a:rPr lang="en-US" sz="1200" b="1" dirty="0" err="1">
                <a:latin typeface="Times New Roman" panose="02020603050405020304" pitchFamily="18" charset="0"/>
                <a:cs typeface="Times New Roman" panose="02020603050405020304" pitchFamily="18" charset="0"/>
              </a:rPr>
              <a:t>VanDreumel</a:t>
            </a:r>
            <a:r>
              <a:rPr lang="en-US" sz="1200" b="1" dirty="0">
                <a:latin typeface="Times New Roman" panose="02020603050405020304" pitchFamily="18" charset="0"/>
                <a:cs typeface="Times New Roman" panose="02020603050405020304" pitchFamily="18" charset="0"/>
              </a:rPr>
              <a:t>, MD; Fernanda Correa, MD; Keenan Hurst; Mark Maier; Hope </a:t>
            </a:r>
            <a:r>
              <a:rPr lang="en-US" sz="1200" b="1" dirty="0" err="1">
                <a:latin typeface="Times New Roman" panose="02020603050405020304" pitchFamily="18" charset="0"/>
                <a:cs typeface="Times New Roman" panose="02020603050405020304" pitchFamily="18" charset="0"/>
              </a:rPr>
              <a:t>Oddo</a:t>
            </a:r>
            <a:r>
              <a:rPr lang="en-US" sz="1200" b="1" dirty="0">
                <a:latin typeface="Times New Roman" panose="02020603050405020304" pitchFamily="18" charset="0"/>
                <a:cs typeface="Times New Roman" panose="02020603050405020304" pitchFamily="18" charset="0"/>
              </a:rPr>
              <a:t> Moise, MD; Ross McCarron, MD;  </a:t>
            </a:r>
          </a:p>
          <a:p>
            <a:pPr algn="ctr"/>
            <a:r>
              <a:rPr lang="en-US" sz="1200" b="1" dirty="0">
                <a:latin typeface="Times New Roman" panose="02020603050405020304" pitchFamily="18" charset="0"/>
                <a:cs typeface="Times New Roman" panose="02020603050405020304" pitchFamily="18" charset="0"/>
              </a:rPr>
              <a:t>Department of Internal Medicine; LSU Health Sciences Center, New Orleans, LA </a:t>
            </a:r>
          </a:p>
        </p:txBody>
      </p:sp>
      <p:sp>
        <p:nvSpPr>
          <p:cNvPr id="34" name="TextBox 33">
            <a:extLst>
              <a:ext uri="{FF2B5EF4-FFF2-40B4-BE49-F238E27FC236}">
                <a16:creationId xmlns:a16="http://schemas.microsoft.com/office/drawing/2014/main" id="{3DD85198-0676-57A6-A843-90382697CDDB}"/>
              </a:ext>
            </a:extLst>
          </p:cNvPr>
          <p:cNvSpPr txBox="1"/>
          <p:nvPr/>
        </p:nvSpPr>
        <p:spPr>
          <a:xfrm>
            <a:off x="8392411" y="1600451"/>
            <a:ext cx="3222816" cy="1954381"/>
          </a:xfrm>
          <a:prstGeom prst="rect">
            <a:avLst/>
          </a:prstGeom>
          <a:noFill/>
        </p:spPr>
        <p:txBody>
          <a:bodyPr wrap="square">
            <a:spAutoFit/>
          </a:bodyPr>
          <a:lstStyle/>
          <a:p>
            <a:r>
              <a:rPr lang="en-US" sz="1000" dirty="0">
                <a:latin typeface="Arial" panose="020B0604020202020204" pitchFamily="34" charset="0"/>
                <a:cs typeface="Arial" panose="020B0604020202020204" pitchFamily="34" charset="0"/>
              </a:rPr>
              <a:t>Systematic review has suggested a 1% mortality associated with </a:t>
            </a:r>
            <a:r>
              <a:rPr lang="en-US" sz="1000" i="1" dirty="0">
                <a:latin typeface="Arial" panose="020B0604020202020204" pitchFamily="34" charset="0"/>
                <a:cs typeface="Arial" panose="020B0604020202020204" pitchFamily="34" charset="0"/>
              </a:rPr>
              <a:t>Roseomonas mucosa</a:t>
            </a:r>
            <a:r>
              <a:rPr lang="en-US" sz="1000" dirty="0">
                <a:latin typeface="Arial" panose="020B0604020202020204" pitchFamily="34" charset="0"/>
                <a:cs typeface="Arial" panose="020B0604020202020204" pitchFamily="34" charset="0"/>
              </a:rPr>
              <a:t>. The organism's inherent resistance to many antibiotics, coupled with its slow growth rate and unusual clinical presentations, often lead to delayed diagnosis and inappropriate treatment.  While Roseomonas mucosa has been shown to be sensitive to carbapenems and fluoroquinolones and more resistant to B-lactam antibiotics, this patient showed gradual improvement on IV cefepime. With it being a rarely isolated pathogen, recommended treatment duration expands to up to three week, as in this patient</a:t>
            </a:r>
            <a:r>
              <a:rPr lang="en-US" sz="1100" dirty="0">
                <a:latin typeface="Arial" panose="020B0604020202020204" pitchFamily="34" charset="0"/>
                <a:cs typeface="Arial" panose="020B0604020202020204" pitchFamily="34" charset="0"/>
              </a:rPr>
              <a:t>. </a:t>
            </a:r>
          </a:p>
        </p:txBody>
      </p:sp>
      <p:sp>
        <p:nvSpPr>
          <p:cNvPr id="44" name="TextBox 43">
            <a:extLst>
              <a:ext uri="{FF2B5EF4-FFF2-40B4-BE49-F238E27FC236}">
                <a16:creationId xmlns:a16="http://schemas.microsoft.com/office/drawing/2014/main" id="{61CD3A8D-666E-A461-799F-7B9224DFFE6E}"/>
              </a:ext>
            </a:extLst>
          </p:cNvPr>
          <p:cNvSpPr txBox="1"/>
          <p:nvPr/>
        </p:nvSpPr>
        <p:spPr>
          <a:xfrm>
            <a:off x="8401490" y="3957650"/>
            <a:ext cx="3165070" cy="1338828"/>
          </a:xfrm>
          <a:prstGeom prst="rect">
            <a:avLst/>
          </a:prstGeom>
          <a:noFill/>
        </p:spPr>
        <p:txBody>
          <a:bodyPr wrap="square">
            <a:spAutoFit/>
          </a:bodyPr>
          <a:lstStyle/>
          <a:p>
            <a:r>
              <a:rPr lang="en-US" sz="900" dirty="0">
                <a:latin typeface="Arial" panose="020B0604020202020204" pitchFamily="34" charset="0"/>
                <a:cs typeface="Arial" panose="020B0604020202020204" pitchFamily="34" charset="0"/>
              </a:rPr>
              <a:t>Clinicians should maintain a high index of suspicion for </a:t>
            </a:r>
            <a:r>
              <a:rPr lang="en-US" sz="900" i="1" dirty="0">
                <a:latin typeface="Arial" panose="020B0604020202020204" pitchFamily="34" charset="0"/>
                <a:cs typeface="Arial" panose="020B0604020202020204" pitchFamily="34" charset="0"/>
              </a:rPr>
              <a:t>Roseomonas mucosa </a:t>
            </a:r>
            <a:r>
              <a:rPr lang="en-US" sz="900" dirty="0">
                <a:latin typeface="Arial" panose="020B0604020202020204" pitchFamily="34" charset="0"/>
                <a:cs typeface="Arial" panose="020B0604020202020204" pitchFamily="34" charset="0"/>
              </a:rPr>
              <a:t>infection in immunocompromised patients presenting with respiratory symptoms, especially in the setting of treatment failure with conventional antibiotics. However, given its low incidence, further research is needed to elucidate optimal diagnostic and therapeutic strategies, as well as preventive measures, to effectively manage these infections and improve patient outcomes</a:t>
            </a:r>
          </a:p>
        </p:txBody>
      </p:sp>
    </p:spTree>
    <p:extLst>
      <p:ext uri="{BB962C8B-B14F-4D97-AF65-F5344CB8AC3E}">
        <p14:creationId xmlns:p14="http://schemas.microsoft.com/office/powerpoint/2010/main" val="3915384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2C7CB943-6D7F-4968-A1A1-E953D3B50301}"/>
</file>

<file path=customXml/itemProps2.xml><?xml version="1.0" encoding="utf-8"?>
<ds:datastoreItem xmlns:ds="http://schemas.openxmlformats.org/officeDocument/2006/customXml" ds:itemID="{6788FFD5-8DF3-4ACE-8EF7-5DD13403D19E}"/>
</file>

<file path=customXml/itemProps3.xml><?xml version="1.0" encoding="utf-8"?>
<ds:datastoreItem xmlns:ds="http://schemas.openxmlformats.org/officeDocument/2006/customXml" ds:itemID="{40113F52-2997-4381-90BD-8D4E1656B514}"/>
</file>

<file path=docProps/app.xml><?xml version="1.0" encoding="utf-8"?>
<Properties xmlns="http://schemas.openxmlformats.org/officeDocument/2006/extended-properties" xmlns:vt="http://schemas.openxmlformats.org/officeDocument/2006/docPropsVTypes">
  <TotalTime>2</TotalTime>
  <Words>671</Words>
  <Application>Microsoft Macintosh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Helvetica Neue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Mussarat, Asad (New Orleans)</dc:creator>
  <cp:lastModifiedBy>Mussarat, Asad (New Orleans)</cp:lastModifiedBy>
  <cp:revision>1</cp:revision>
  <dcterms:created xsi:type="dcterms:W3CDTF">2024-03-22T21:56:31Z</dcterms:created>
  <dcterms:modified xsi:type="dcterms:W3CDTF">2024-03-22T21:59:27Z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