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03"/>
    <p:restoredTop sz="96159"/>
  </p:normalViewPr>
  <p:slideViewPr>
    <p:cSldViewPr snapToGrid="0">
      <p:cViewPr>
        <p:scale>
          <a:sx n="107" d="100"/>
          <a:sy n="107" d="100"/>
        </p:scale>
        <p:origin x="416"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8B11-6DD0-D72C-9724-69D068DAAE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CF3A6F-9FF7-FA42-9ADA-E9EAEF112B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A42589-DE27-6CDB-89B9-380CC2BA5057}"/>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E5B50684-04C0-3B5A-86B4-AAFB2A9E7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038A9-A4FF-9FE8-6CDB-ECAF61F7CB15}"/>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50609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9719-BD6B-D0F4-AB65-C410829314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92F99B-6242-9730-102E-551569F76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F5BE77-0BB6-D776-51D5-9700A2B210E0}"/>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0A74905C-E158-4AEC-1611-CA5168A2C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D73C8-6D54-8B72-7EBB-2C7B94296730}"/>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239203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7B25F-AD90-1675-517E-7A4EC0E659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061E83-9141-2678-5C0B-74EE359F99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823BF-702A-0F9C-A740-4B302FAF1CF2}"/>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A2E84ACE-6172-F7D8-0F56-A094F7D53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3264B-B70A-86F7-EA1C-708BD2D32243}"/>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77653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E39D4-EE7C-0AE6-4B41-00916A12E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A4D59-856D-FD1D-3BCC-BB0B99D05D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3EECE-0FAC-90B9-5CDE-B0C5A656181F}"/>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712F0CBE-0971-0161-CBB3-7928F19E07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A1125-74BA-6D73-CAFC-B8CF9BD8DE85}"/>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414034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08A2-5EE7-D680-B6B7-5E0B35E5E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CBE344-594F-64B5-D5C2-29D3FCD7B7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8EBD6D-4057-CC28-9A7C-737F6FBA92C0}"/>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927B680D-022A-5769-E27C-F7EFC32D2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81C0C-BE74-3988-0AAB-ADE31EAAE5DF}"/>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137554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9B34-3985-8C7E-B9DE-9E87FD4DA7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DCB79C-F1D9-EFA2-22F3-E59E7A841A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DD2FA1-45CB-C412-7B08-CDC84F71A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578D4D-04D7-4DD5-46E0-8B30290C4F0D}"/>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6" name="Footer Placeholder 5">
            <a:extLst>
              <a:ext uri="{FF2B5EF4-FFF2-40B4-BE49-F238E27FC236}">
                <a16:creationId xmlns:a16="http://schemas.microsoft.com/office/drawing/2014/main" id="{A6E57AA9-1BAC-90D6-39A6-7B33153F6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1AE81-3DF0-9737-91B9-D703C068B0B2}"/>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18469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9E18-78D5-858F-C5DE-C22FB73C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0A2F84-D311-CBF8-7C9E-D712DE8E8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AA4759-9EF4-772E-86C4-37AC3011B5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09C8FD-EDB3-D5B7-9776-1A59CF68B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64B9BF-C4D8-021E-EC70-8E24B97A0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12B16-4CD0-C90D-1CF4-BC865FE9CD0A}"/>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8" name="Footer Placeholder 7">
            <a:extLst>
              <a:ext uri="{FF2B5EF4-FFF2-40B4-BE49-F238E27FC236}">
                <a16:creationId xmlns:a16="http://schemas.microsoft.com/office/drawing/2014/main" id="{CEBDEAC5-9B5D-F648-D15C-EF2B46DBE2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3E74BF-0770-7BC5-094D-2F0C10155C03}"/>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9607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CE408-5851-3C96-EE08-C1B3F0F5C0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024D17-07EF-450B-D5EA-236B22C27A14}"/>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4" name="Footer Placeholder 3">
            <a:extLst>
              <a:ext uri="{FF2B5EF4-FFF2-40B4-BE49-F238E27FC236}">
                <a16:creationId xmlns:a16="http://schemas.microsoft.com/office/drawing/2014/main" id="{DFE37302-1E5C-DFF9-457B-ABCFDF65FC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199254-6C3C-4E62-02BC-0EED376FA29E}"/>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53466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DD61AF-25ED-F05B-A748-C7C23B3AB620}"/>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3" name="Footer Placeholder 2">
            <a:extLst>
              <a:ext uri="{FF2B5EF4-FFF2-40B4-BE49-F238E27FC236}">
                <a16:creationId xmlns:a16="http://schemas.microsoft.com/office/drawing/2014/main" id="{E5EDE312-10AD-08FD-0A45-4D008E01ED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F370DD-BF33-8B26-CAD7-B60B75F149AF}"/>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351240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ED72-D9ED-5BEF-538C-41DEE6AEBD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B42BC1-86CD-F42F-E7EC-4D12FCA17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4F94B9-0CE4-3106-B616-ADEB6024A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635B38-AAC3-D885-FB76-4FCA49B5C93D}"/>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6" name="Footer Placeholder 5">
            <a:extLst>
              <a:ext uri="{FF2B5EF4-FFF2-40B4-BE49-F238E27FC236}">
                <a16:creationId xmlns:a16="http://schemas.microsoft.com/office/drawing/2014/main" id="{E5DCEEBC-F8A2-7ECA-93F4-DA716AC35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17036-B18C-D11D-A6E7-C53795CEE81B}"/>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43336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45AAD-B864-237C-10CE-83418E07A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F6BDC6-D5CA-A6AE-CC1B-BE14A9D966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523EA0-FAE9-DAD0-A71F-AC4AC8006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F7A27C-7F9A-8797-7DD2-DE15ED0B96CA}"/>
              </a:ext>
            </a:extLst>
          </p:cNvPr>
          <p:cNvSpPr>
            <a:spLocks noGrp="1"/>
          </p:cNvSpPr>
          <p:nvPr>
            <p:ph type="dt" sz="half" idx="10"/>
          </p:nvPr>
        </p:nvSpPr>
        <p:spPr/>
        <p:txBody>
          <a:bodyPr/>
          <a:lstStyle/>
          <a:p>
            <a:fld id="{F23D8011-F46C-1448-BA83-13FB4D2DA1EB}" type="datetimeFigureOut">
              <a:rPr lang="en-US" smtClean="0"/>
              <a:t>3/31/24</a:t>
            </a:fld>
            <a:endParaRPr lang="en-US"/>
          </a:p>
        </p:txBody>
      </p:sp>
      <p:sp>
        <p:nvSpPr>
          <p:cNvPr id="6" name="Footer Placeholder 5">
            <a:extLst>
              <a:ext uri="{FF2B5EF4-FFF2-40B4-BE49-F238E27FC236}">
                <a16:creationId xmlns:a16="http://schemas.microsoft.com/office/drawing/2014/main" id="{FE95CA2A-6A04-60E4-41E0-B05C6DCFAB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5F977-41EF-8132-D287-497EDDE7012D}"/>
              </a:ext>
            </a:extLst>
          </p:cNvPr>
          <p:cNvSpPr>
            <a:spLocks noGrp="1"/>
          </p:cNvSpPr>
          <p:nvPr>
            <p:ph type="sldNum" sz="quarter" idx="12"/>
          </p:nvPr>
        </p:nvSpPr>
        <p:spPr/>
        <p:txBody>
          <a:bodyPr/>
          <a:lstStyle/>
          <a:p>
            <a:fld id="{CEB2B7F4-81DF-704B-9947-0B5B62552B83}" type="slidenum">
              <a:rPr lang="en-US" smtClean="0"/>
              <a:t>‹#›</a:t>
            </a:fld>
            <a:endParaRPr lang="en-US"/>
          </a:p>
        </p:txBody>
      </p:sp>
    </p:spTree>
    <p:extLst>
      <p:ext uri="{BB962C8B-B14F-4D97-AF65-F5344CB8AC3E}">
        <p14:creationId xmlns:p14="http://schemas.microsoft.com/office/powerpoint/2010/main" val="410505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C276FE-B1C7-BEEC-0A72-0ECAF4299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CD0D44-D4D1-196F-9AA3-BE92D2B3F3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907B6-9132-0FEA-70C6-0ADCEC7964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3D8011-F46C-1448-BA83-13FB4D2DA1EB}" type="datetimeFigureOut">
              <a:rPr lang="en-US" smtClean="0"/>
              <a:t>3/31/24</a:t>
            </a:fld>
            <a:endParaRPr lang="en-US"/>
          </a:p>
        </p:txBody>
      </p:sp>
      <p:sp>
        <p:nvSpPr>
          <p:cNvPr id="5" name="Footer Placeholder 4">
            <a:extLst>
              <a:ext uri="{FF2B5EF4-FFF2-40B4-BE49-F238E27FC236}">
                <a16:creationId xmlns:a16="http://schemas.microsoft.com/office/drawing/2014/main" id="{1366D977-2980-593B-646A-5D75874834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BC172C1-260D-8A7B-659F-5FFB255AE4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B2B7F4-81DF-704B-9947-0B5B62552B83}" type="slidenum">
              <a:rPr lang="en-US" smtClean="0"/>
              <a:t>‹#›</a:t>
            </a:fld>
            <a:endParaRPr lang="en-US"/>
          </a:p>
        </p:txBody>
      </p:sp>
    </p:spTree>
    <p:extLst>
      <p:ext uri="{BB962C8B-B14F-4D97-AF65-F5344CB8AC3E}">
        <p14:creationId xmlns:p14="http://schemas.microsoft.com/office/powerpoint/2010/main" val="3071260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35638" y="1530844"/>
            <a:ext cx="2870184" cy="221738"/>
            <a:chOff x="0" y="0"/>
            <a:chExt cx="16328160" cy="1261440"/>
          </a:xfrm>
        </p:grpSpPr>
        <p:sp>
          <p:nvSpPr>
            <p:cNvPr id="3" name="Freeform 3"/>
            <p:cNvSpPr/>
            <p:nvPr/>
          </p:nvSpPr>
          <p:spPr>
            <a:xfrm>
              <a:off x="0" y="0"/>
              <a:ext cx="16328137" cy="1261491"/>
            </a:xfrm>
            <a:custGeom>
              <a:avLst/>
              <a:gdLst/>
              <a:ahLst/>
              <a:cxnLst/>
              <a:rect l="l" t="t" r="r" b="b"/>
              <a:pathLst>
                <a:path w="16328137" h="1261491">
                  <a:moveTo>
                    <a:pt x="0" y="0"/>
                  </a:moveTo>
                  <a:lnTo>
                    <a:pt x="16328137" y="0"/>
                  </a:lnTo>
                  <a:lnTo>
                    <a:pt x="16328137" y="1261491"/>
                  </a:lnTo>
                  <a:lnTo>
                    <a:pt x="0" y="1261491"/>
                  </a:lnTo>
                  <a:close/>
                </a:path>
              </a:pathLst>
            </a:custGeom>
            <a:solidFill>
              <a:srgbClr val="D6C3EF">
                <a:alpha val="49804"/>
              </a:srgbClr>
            </a:solidFill>
          </p:spPr>
          <p:txBody>
            <a:bodyPr/>
            <a:lstStyle/>
            <a:p>
              <a:endParaRPr lang="en-US" sz="422"/>
            </a:p>
          </p:txBody>
        </p:sp>
      </p:grpSp>
      <p:grpSp>
        <p:nvGrpSpPr>
          <p:cNvPr id="10" name="Group 10"/>
          <p:cNvGrpSpPr/>
          <p:nvPr/>
        </p:nvGrpSpPr>
        <p:grpSpPr>
          <a:xfrm>
            <a:off x="371503" y="3073065"/>
            <a:ext cx="2870180" cy="228823"/>
            <a:chOff x="11" y="547157"/>
            <a:chExt cx="16328137" cy="1301749"/>
          </a:xfrm>
        </p:grpSpPr>
        <p:sp>
          <p:nvSpPr>
            <p:cNvPr id="11" name="Freeform 11"/>
            <p:cNvSpPr/>
            <p:nvPr/>
          </p:nvSpPr>
          <p:spPr>
            <a:xfrm>
              <a:off x="11" y="547157"/>
              <a:ext cx="16328137" cy="1301749"/>
            </a:xfrm>
            <a:custGeom>
              <a:avLst/>
              <a:gdLst/>
              <a:ahLst/>
              <a:cxnLst/>
              <a:rect l="l" t="t" r="r" b="b"/>
              <a:pathLst>
                <a:path w="16328137" h="1301750">
                  <a:moveTo>
                    <a:pt x="0" y="0"/>
                  </a:moveTo>
                  <a:lnTo>
                    <a:pt x="16328137" y="0"/>
                  </a:lnTo>
                  <a:lnTo>
                    <a:pt x="16328137" y="1301750"/>
                  </a:lnTo>
                  <a:lnTo>
                    <a:pt x="0" y="1301750"/>
                  </a:lnTo>
                  <a:close/>
                </a:path>
              </a:pathLst>
            </a:custGeom>
            <a:solidFill>
              <a:srgbClr val="D6C3EF">
                <a:alpha val="49804"/>
              </a:srgbClr>
            </a:solidFill>
          </p:spPr>
          <p:txBody>
            <a:bodyPr/>
            <a:lstStyle/>
            <a:p>
              <a:endParaRPr lang="en-US" sz="422" dirty="0"/>
            </a:p>
          </p:txBody>
        </p:sp>
      </p:grpSp>
      <p:grpSp>
        <p:nvGrpSpPr>
          <p:cNvPr id="12" name="Group 12"/>
          <p:cNvGrpSpPr/>
          <p:nvPr/>
        </p:nvGrpSpPr>
        <p:grpSpPr>
          <a:xfrm>
            <a:off x="8494215" y="1419054"/>
            <a:ext cx="2871619" cy="233803"/>
            <a:chOff x="0" y="0"/>
            <a:chExt cx="16336320" cy="1330080"/>
          </a:xfrm>
        </p:grpSpPr>
        <p:sp>
          <p:nvSpPr>
            <p:cNvPr id="13" name="Freeform 13"/>
            <p:cNvSpPr/>
            <p:nvPr/>
          </p:nvSpPr>
          <p:spPr>
            <a:xfrm>
              <a:off x="0" y="0"/>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14" name="TextBox 14"/>
            <p:cNvSpPr txBox="1"/>
            <p:nvPr/>
          </p:nvSpPr>
          <p:spPr>
            <a:xfrm>
              <a:off x="0" y="-104775"/>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Discussion</a:t>
              </a:r>
            </a:p>
          </p:txBody>
        </p:sp>
      </p:grpSp>
      <p:grpSp>
        <p:nvGrpSpPr>
          <p:cNvPr id="20" name="Group 20"/>
          <p:cNvGrpSpPr/>
          <p:nvPr/>
        </p:nvGrpSpPr>
        <p:grpSpPr>
          <a:xfrm>
            <a:off x="10325339" y="4247226"/>
            <a:ext cx="248906" cy="283838"/>
            <a:chOff x="0" y="0"/>
            <a:chExt cx="1416000" cy="1614720"/>
          </a:xfrm>
        </p:grpSpPr>
        <p:sp>
          <p:nvSpPr>
            <p:cNvPr id="21" name="Freeform 21"/>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endParaRPr lang="en-US" sz="422"/>
            </a:p>
          </p:txBody>
        </p:sp>
        <p:sp>
          <p:nvSpPr>
            <p:cNvPr id="22" name="Freeform 22"/>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endParaRPr lang="en-US" sz="422"/>
            </a:p>
          </p:txBody>
        </p:sp>
      </p:grpSp>
      <p:grpSp>
        <p:nvGrpSpPr>
          <p:cNvPr id="28" name="Group 28"/>
          <p:cNvGrpSpPr/>
          <p:nvPr/>
        </p:nvGrpSpPr>
        <p:grpSpPr>
          <a:xfrm>
            <a:off x="9203911" y="4740567"/>
            <a:ext cx="804769" cy="119391"/>
            <a:chOff x="0" y="0"/>
            <a:chExt cx="4578240" cy="679200"/>
          </a:xfrm>
        </p:grpSpPr>
        <p:sp>
          <p:nvSpPr>
            <p:cNvPr id="29" name="Freeform 29"/>
            <p:cNvSpPr/>
            <p:nvPr/>
          </p:nvSpPr>
          <p:spPr>
            <a:xfrm>
              <a:off x="8382" y="8382"/>
              <a:ext cx="4561459" cy="662432"/>
            </a:xfrm>
            <a:custGeom>
              <a:avLst/>
              <a:gdLst/>
              <a:ahLst/>
              <a:cxnLst/>
              <a:rect l="l" t="t" r="r" b="b"/>
              <a:pathLst>
                <a:path w="4561459" h="662432">
                  <a:moveTo>
                    <a:pt x="0" y="0"/>
                  </a:moveTo>
                  <a:lnTo>
                    <a:pt x="4561459" y="0"/>
                  </a:lnTo>
                  <a:lnTo>
                    <a:pt x="4561459" y="662432"/>
                  </a:lnTo>
                  <a:lnTo>
                    <a:pt x="0" y="662432"/>
                  </a:lnTo>
                  <a:close/>
                </a:path>
              </a:pathLst>
            </a:custGeom>
            <a:solidFill>
              <a:srgbClr val="FFFFFF"/>
            </a:solidFill>
          </p:spPr>
          <p:txBody>
            <a:bodyPr/>
            <a:lstStyle/>
            <a:p>
              <a:endParaRPr lang="en-US" sz="422"/>
            </a:p>
          </p:txBody>
        </p:sp>
        <p:sp>
          <p:nvSpPr>
            <p:cNvPr id="30" name="Freeform 30"/>
            <p:cNvSpPr/>
            <p:nvPr/>
          </p:nvSpPr>
          <p:spPr>
            <a:xfrm>
              <a:off x="0" y="0"/>
              <a:ext cx="4578223" cy="679196"/>
            </a:xfrm>
            <a:custGeom>
              <a:avLst/>
              <a:gdLst/>
              <a:ahLst/>
              <a:cxnLst/>
              <a:rect l="l" t="t" r="r" b="b"/>
              <a:pathLst>
                <a:path w="4578223" h="679196">
                  <a:moveTo>
                    <a:pt x="8382" y="0"/>
                  </a:moveTo>
                  <a:lnTo>
                    <a:pt x="4569841" y="0"/>
                  </a:lnTo>
                  <a:cubicBezTo>
                    <a:pt x="4574540" y="0"/>
                    <a:pt x="4578223" y="3810"/>
                    <a:pt x="4578223" y="8382"/>
                  </a:cubicBezTo>
                  <a:lnTo>
                    <a:pt x="4578223" y="670814"/>
                  </a:lnTo>
                  <a:cubicBezTo>
                    <a:pt x="4578223" y="675513"/>
                    <a:pt x="4574413" y="679196"/>
                    <a:pt x="4569841" y="679196"/>
                  </a:cubicBezTo>
                  <a:lnTo>
                    <a:pt x="8382" y="679196"/>
                  </a:lnTo>
                  <a:cubicBezTo>
                    <a:pt x="3683" y="679196"/>
                    <a:pt x="0" y="675386"/>
                    <a:pt x="0" y="670814"/>
                  </a:cubicBezTo>
                  <a:lnTo>
                    <a:pt x="0" y="8382"/>
                  </a:lnTo>
                  <a:cubicBezTo>
                    <a:pt x="0" y="3810"/>
                    <a:pt x="3810" y="0"/>
                    <a:pt x="8382" y="0"/>
                  </a:cubicBezTo>
                  <a:moveTo>
                    <a:pt x="8382" y="16764"/>
                  </a:moveTo>
                  <a:lnTo>
                    <a:pt x="8382" y="8382"/>
                  </a:lnTo>
                  <a:lnTo>
                    <a:pt x="16764" y="8382"/>
                  </a:lnTo>
                  <a:lnTo>
                    <a:pt x="16764" y="670814"/>
                  </a:lnTo>
                  <a:lnTo>
                    <a:pt x="8382" y="670814"/>
                  </a:lnTo>
                  <a:lnTo>
                    <a:pt x="8382" y="662432"/>
                  </a:lnTo>
                  <a:lnTo>
                    <a:pt x="4569841" y="662432"/>
                  </a:lnTo>
                  <a:lnTo>
                    <a:pt x="4569841" y="670814"/>
                  </a:lnTo>
                  <a:lnTo>
                    <a:pt x="4561459" y="67081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grpSp>
        <p:nvGrpSpPr>
          <p:cNvPr id="31" name="Group 31"/>
          <p:cNvGrpSpPr/>
          <p:nvPr/>
        </p:nvGrpSpPr>
        <p:grpSpPr>
          <a:xfrm>
            <a:off x="9239601" y="3308808"/>
            <a:ext cx="804769" cy="55772"/>
            <a:chOff x="0" y="0"/>
            <a:chExt cx="4578240" cy="317280"/>
          </a:xfrm>
        </p:grpSpPr>
        <p:sp>
          <p:nvSpPr>
            <p:cNvPr id="32" name="Freeform 32"/>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endParaRPr lang="en-US" sz="422"/>
            </a:p>
          </p:txBody>
        </p:sp>
        <p:sp>
          <p:nvSpPr>
            <p:cNvPr id="33" name="Freeform 33"/>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sp>
        <p:nvSpPr>
          <p:cNvPr id="36" name="TextBox 36"/>
          <p:cNvSpPr txBox="1"/>
          <p:nvPr/>
        </p:nvSpPr>
        <p:spPr>
          <a:xfrm>
            <a:off x="903089" y="1537336"/>
            <a:ext cx="1485675"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Helvetica" pitchFamily="2" charset="0"/>
              </a:rPr>
              <a:t>Introduction</a:t>
            </a:r>
          </a:p>
        </p:txBody>
      </p:sp>
      <p:sp>
        <p:nvSpPr>
          <p:cNvPr id="43" name="TextBox 43"/>
          <p:cNvSpPr txBox="1"/>
          <p:nvPr/>
        </p:nvSpPr>
        <p:spPr>
          <a:xfrm>
            <a:off x="828893" y="3096897"/>
            <a:ext cx="1712222"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Arial" panose="020B0604020202020204" pitchFamily="34" charset="0"/>
                <a:cs typeface="Arial" panose="020B0604020202020204" pitchFamily="34" charset="0"/>
              </a:rPr>
              <a:t>Case Presentation</a:t>
            </a:r>
          </a:p>
        </p:txBody>
      </p:sp>
      <p:sp>
        <p:nvSpPr>
          <p:cNvPr id="51" name="Freeform 99">
            <a:extLst>
              <a:ext uri="{FF2B5EF4-FFF2-40B4-BE49-F238E27FC236}">
                <a16:creationId xmlns:a16="http://schemas.microsoft.com/office/drawing/2014/main" id="{17F1D104-AE3E-5E98-3D61-09A370485EE6}"/>
              </a:ext>
            </a:extLst>
          </p:cNvPr>
          <p:cNvSpPr/>
          <p:nvPr/>
        </p:nvSpPr>
        <p:spPr>
          <a:xfrm flipV="1">
            <a:off x="-403761" y="23768"/>
            <a:ext cx="12595761" cy="1402471"/>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endParaRPr lang="en-US" sz="422" dirty="0"/>
          </a:p>
        </p:txBody>
      </p:sp>
      <p:sp>
        <p:nvSpPr>
          <p:cNvPr id="39" name="Freeform 39"/>
          <p:cNvSpPr/>
          <p:nvPr/>
        </p:nvSpPr>
        <p:spPr>
          <a:xfrm>
            <a:off x="155876" y="93426"/>
            <a:ext cx="702623" cy="286040"/>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endParaRPr lang="en-US" sz="422"/>
          </a:p>
        </p:txBody>
      </p:sp>
      <p:sp>
        <p:nvSpPr>
          <p:cNvPr id="50" name="Freeform 50"/>
          <p:cNvSpPr/>
          <p:nvPr/>
        </p:nvSpPr>
        <p:spPr>
          <a:xfrm>
            <a:off x="11158553" y="93426"/>
            <a:ext cx="711317" cy="322373"/>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endParaRPr lang="en-US" sz="422"/>
          </a:p>
        </p:txBody>
      </p:sp>
      <p:sp>
        <p:nvSpPr>
          <p:cNvPr id="16" name="TextBox 15">
            <a:extLst>
              <a:ext uri="{FF2B5EF4-FFF2-40B4-BE49-F238E27FC236}">
                <a16:creationId xmlns:a16="http://schemas.microsoft.com/office/drawing/2014/main" id="{1DB21FB8-492D-5D12-0FC0-9DF956707292}"/>
              </a:ext>
            </a:extLst>
          </p:cNvPr>
          <p:cNvSpPr txBox="1"/>
          <p:nvPr/>
        </p:nvSpPr>
        <p:spPr>
          <a:xfrm>
            <a:off x="620486" y="-78794"/>
            <a:ext cx="9711561" cy="1769715"/>
          </a:xfrm>
          <a:prstGeom prst="rect">
            <a:avLst/>
          </a:prstGeom>
          <a:noFill/>
        </p:spPr>
        <p:txBody>
          <a:bodyPr wrap="square">
            <a:spAutoFit/>
          </a:bodyPr>
          <a:lstStyle/>
          <a:p>
            <a:pPr algn="ctr"/>
            <a:br>
              <a:rPr lang="en-US" sz="1600" b="1" dirty="0">
                <a:latin typeface="Times New Roman" panose="02020603050405020304" pitchFamily="18" charset="0"/>
                <a:cs typeface="Times New Roman" panose="02020603050405020304" pitchFamily="18" charset="0"/>
              </a:rPr>
            </a:br>
            <a:endParaRPr lang="en-US" sz="1600" b="1" dirty="0">
              <a:latin typeface="Times New Roman" panose="02020603050405020304" pitchFamily="18" charset="0"/>
              <a:cs typeface="Times New Roman" panose="02020603050405020304" pitchFamily="18" charset="0"/>
            </a:endParaRPr>
          </a:p>
          <a:p>
            <a:pPr algn="ctr"/>
            <a:r>
              <a:rPr lang="en-US" sz="1600" b="1" dirty="0">
                <a:latin typeface="Times New Roman" panose="02020603050405020304" pitchFamily="18" charset="0"/>
                <a:cs typeface="Times New Roman" panose="02020603050405020304" pitchFamily="18" charset="0"/>
              </a:rPr>
              <a:t> Methotrexate toxicity: The Systemic Impact on the Human Body </a:t>
            </a:r>
          </a:p>
          <a:p>
            <a:pPr algn="ctr"/>
            <a:r>
              <a:rPr lang="en-US" sz="1200" b="1" dirty="0" err="1">
                <a:latin typeface="Times New Roman" panose="02020603050405020304" pitchFamily="18" charset="0"/>
                <a:cs typeface="Times New Roman" panose="02020603050405020304" pitchFamily="18" charset="0"/>
              </a:rPr>
              <a:t>Asad</a:t>
            </a:r>
            <a:r>
              <a:rPr lang="en-US" sz="1200" b="1" dirty="0">
                <a:latin typeface="Times New Roman" panose="02020603050405020304" pitchFamily="18" charset="0"/>
                <a:cs typeface="Times New Roman" panose="02020603050405020304" pitchFamily="18" charset="0"/>
              </a:rPr>
              <a:t> Mussarat, MD;  Luke </a:t>
            </a:r>
            <a:r>
              <a:rPr lang="en-US" sz="1200" b="1" dirty="0" err="1">
                <a:latin typeface="Times New Roman" panose="02020603050405020304" pitchFamily="18" charset="0"/>
                <a:cs typeface="Times New Roman" panose="02020603050405020304" pitchFamily="18" charset="0"/>
              </a:rPr>
              <a:t>Yesbeck</a:t>
            </a:r>
            <a:r>
              <a:rPr lang="en-US" sz="1200" b="1" dirty="0">
                <a:latin typeface="Times New Roman" panose="02020603050405020304" pitchFamily="18" charset="0"/>
                <a:cs typeface="Times New Roman" panose="02020603050405020304" pitchFamily="18" charset="0"/>
              </a:rPr>
              <a:t>, DO; Angus Harper, MD; Ahmed Fazal-</a:t>
            </a:r>
            <a:r>
              <a:rPr lang="en-US" sz="1200" b="1" dirty="0" err="1">
                <a:latin typeface="Times New Roman" panose="02020603050405020304" pitchFamily="18" charset="0"/>
                <a:cs typeface="Times New Roman" panose="02020603050405020304" pitchFamily="18" charset="0"/>
              </a:rPr>
              <a:t>ur</a:t>
            </a:r>
            <a:r>
              <a:rPr lang="en-US" sz="1200" b="1" dirty="0">
                <a:latin typeface="Times New Roman" panose="02020603050405020304" pitchFamily="18" charset="0"/>
                <a:cs typeface="Times New Roman" panose="02020603050405020304" pitchFamily="18" charset="0"/>
              </a:rPr>
              <a:t>-</a:t>
            </a:r>
            <a:r>
              <a:rPr lang="en-US" sz="1200" b="1" dirty="0" err="1">
                <a:latin typeface="Times New Roman" panose="02020603050405020304" pitchFamily="18" charset="0"/>
                <a:cs typeface="Times New Roman" panose="02020603050405020304" pitchFamily="18" charset="0"/>
              </a:rPr>
              <a:t>rehman</a:t>
            </a:r>
            <a:r>
              <a:rPr lang="en-US" sz="1200" b="1" dirty="0">
                <a:latin typeface="Times New Roman" panose="02020603050405020304" pitchFamily="18" charset="0"/>
                <a:cs typeface="Times New Roman" panose="02020603050405020304" pitchFamily="18" charset="0"/>
              </a:rPr>
              <a:t>; Rebecca </a:t>
            </a:r>
            <a:r>
              <a:rPr lang="en-US" sz="1200" b="1" dirty="0" err="1">
                <a:latin typeface="Times New Roman" panose="02020603050405020304" pitchFamily="18" charset="0"/>
                <a:cs typeface="Times New Roman" panose="02020603050405020304" pitchFamily="18" charset="0"/>
              </a:rPr>
              <a:t>Maitski</a:t>
            </a:r>
            <a:r>
              <a:rPr lang="en-US" sz="1200" b="1" dirty="0">
                <a:latin typeface="Times New Roman" panose="02020603050405020304" pitchFamily="18" charset="0"/>
                <a:cs typeface="Times New Roman" panose="02020603050405020304" pitchFamily="18" charset="0"/>
              </a:rPr>
              <a:t>; Seth </a:t>
            </a:r>
            <a:r>
              <a:rPr lang="en-US" sz="1200" b="1" dirty="0" err="1">
                <a:latin typeface="Times New Roman" panose="02020603050405020304" pitchFamily="18" charset="0"/>
                <a:cs typeface="Times New Roman" panose="02020603050405020304" pitchFamily="18" charset="0"/>
              </a:rPr>
              <a:t>Vignes</a:t>
            </a:r>
            <a:r>
              <a:rPr lang="en-US" sz="1200" b="1" dirty="0">
                <a:latin typeface="Times New Roman" panose="02020603050405020304" pitchFamily="18" charset="0"/>
                <a:cs typeface="Times New Roman" panose="02020603050405020304" pitchFamily="18" charset="0"/>
              </a:rPr>
              <a:t>, MD; Brian </a:t>
            </a:r>
            <a:r>
              <a:rPr lang="en-US" sz="1200" b="1" dirty="0" err="1">
                <a:latin typeface="Times New Roman" panose="02020603050405020304" pitchFamily="18" charset="0"/>
                <a:cs typeface="Times New Roman" panose="02020603050405020304" pitchFamily="18" charset="0"/>
              </a:rPr>
              <a:t>Mackel</a:t>
            </a:r>
            <a:r>
              <a:rPr lang="en-US" sz="1200" b="1" dirty="0">
                <a:latin typeface="Times New Roman" panose="02020603050405020304" pitchFamily="18" charset="0"/>
                <a:cs typeface="Times New Roman" panose="02020603050405020304" pitchFamily="18" charset="0"/>
              </a:rPr>
              <a:t>, MD </a:t>
            </a:r>
          </a:p>
          <a:p>
            <a:pPr algn="ctr"/>
            <a:r>
              <a:rPr lang="en-US" sz="1200" b="1" dirty="0">
                <a:latin typeface="Times New Roman" panose="02020603050405020304" pitchFamily="18" charset="0"/>
                <a:cs typeface="Times New Roman" panose="02020603050405020304" pitchFamily="18" charset="0"/>
              </a:rPr>
              <a:t>LSU Health Science Center, Department of Internal Medicine</a:t>
            </a:r>
          </a:p>
          <a:p>
            <a:pPr algn="ctr" rtl="0">
              <a:spcBef>
                <a:spcPts val="0"/>
              </a:spcBef>
              <a:spcAft>
                <a:spcPts val="0"/>
              </a:spcAft>
            </a:pPr>
            <a:br>
              <a:rPr lang="en-US" sz="1050" b="1" dirty="0">
                <a:effectLst/>
              </a:rPr>
            </a:br>
            <a:endParaRPr lang="en-US" sz="1050" b="1" dirty="0">
              <a:effectLst/>
            </a:endParaRPr>
          </a:p>
          <a:p>
            <a:pPr algn="ctr" rtl="0">
              <a:spcBef>
                <a:spcPts val="0"/>
              </a:spcBef>
              <a:spcAft>
                <a:spcPts val="0"/>
              </a:spcAft>
            </a:pPr>
            <a:endParaRPr lang="en-US" sz="1600" b="0" dirty="0">
              <a:effectLst/>
            </a:endParaRPr>
          </a:p>
        </p:txBody>
      </p:sp>
      <p:sp>
        <p:nvSpPr>
          <p:cNvPr id="8" name="TextBox 7">
            <a:extLst>
              <a:ext uri="{FF2B5EF4-FFF2-40B4-BE49-F238E27FC236}">
                <a16:creationId xmlns:a16="http://schemas.microsoft.com/office/drawing/2014/main" id="{D467286D-65B0-9E84-7A2E-7B841F33652A}"/>
              </a:ext>
            </a:extLst>
          </p:cNvPr>
          <p:cNvSpPr txBox="1"/>
          <p:nvPr/>
        </p:nvSpPr>
        <p:spPr>
          <a:xfrm>
            <a:off x="286692" y="3363100"/>
            <a:ext cx="3510781" cy="3100849"/>
          </a:xfrm>
          <a:prstGeom prst="rect">
            <a:avLst/>
          </a:prstGeom>
          <a:noFill/>
        </p:spPr>
        <p:txBody>
          <a:bodyPr wrap="square">
            <a:spAutoFit/>
          </a:bodyPr>
          <a:lstStyle/>
          <a:p>
            <a:r>
              <a:rPr lang="en-US" sz="850" dirty="0">
                <a:effectLst/>
                <a:latin typeface="Arial" panose="020B0604020202020204" pitchFamily="34" charset="0"/>
              </a:rPr>
              <a:t>A 74-year-old female with </a:t>
            </a:r>
            <a:r>
              <a:rPr lang="en-US" sz="850" dirty="0">
                <a:latin typeface="Arial" panose="020B0604020202020204" pitchFamily="34" charset="0"/>
              </a:rPr>
              <a:t>PMH </a:t>
            </a:r>
            <a:r>
              <a:rPr lang="en-US" sz="850" dirty="0">
                <a:effectLst/>
                <a:latin typeface="Arial" panose="020B0604020202020204" pitchFamily="34" charset="0"/>
              </a:rPr>
              <a:t>of psoriatic arthritis and recent right AKA, who presented with urinary incontinence and generalized weakness for 5 months. She had multiple UTIs within that time period. For the past month, she had bloody diarrhea, nausea, and vomiting. She later developed dysphagia and odynophagia one week prior to admission. She also reported bleeding from her gums, and slowly healing abrasions on her upper extremities from a fall one week prior. Patient’s medications include methotrexate (MTX), and hydroxychloroquine for seven years. Non-scrapable leukoplakia was present on the surface of her tongue, and mucosal injuries were appreciated on the upper and lower lip. The left lower extremity was erythematous while right lower extremity amputation site showed purulent, poorly healing wounds. She was had a low WBC of 3, hemoglobin 8.8, and a platelet 21.The ferritin level was 955. C-reactive protein was 19.1 mg/dL. The reticulocyte count was 0.59 %, and folic acid levels were 2.9 ng/</a:t>
            </a:r>
            <a:r>
              <a:rPr lang="en-US" sz="850" dirty="0" err="1">
                <a:effectLst/>
                <a:latin typeface="Arial" panose="020B0604020202020204" pitchFamily="34" charset="0"/>
              </a:rPr>
              <a:t>mL.</a:t>
            </a:r>
            <a:r>
              <a:rPr lang="en-US" sz="850" dirty="0">
                <a:latin typeface="Arial" panose="020B0604020202020204" pitchFamily="34" charset="0"/>
              </a:rPr>
              <a:t> MTX </a:t>
            </a:r>
            <a:r>
              <a:rPr lang="en-US" sz="850" dirty="0">
                <a:effectLst/>
                <a:latin typeface="Arial" panose="020B0604020202020204" pitchFamily="34" charset="0"/>
              </a:rPr>
              <a:t>levels were &lt;.20 </a:t>
            </a:r>
            <a:r>
              <a:rPr lang="el-GR" sz="850" dirty="0">
                <a:effectLst/>
                <a:latin typeface="Arial" panose="020B0604020202020204" pitchFamily="34" charset="0"/>
              </a:rPr>
              <a:t>μ</a:t>
            </a:r>
            <a:r>
              <a:rPr lang="en-US" sz="850" dirty="0">
                <a:effectLst/>
                <a:latin typeface="Arial" panose="020B0604020202020204" pitchFamily="34" charset="0"/>
              </a:rPr>
              <a:t>mol/L (reference &lt;0.01 </a:t>
            </a:r>
            <a:r>
              <a:rPr lang="el-GR" sz="850" dirty="0">
                <a:effectLst/>
                <a:latin typeface="Arial" panose="020B0604020202020204" pitchFamily="34" charset="0"/>
              </a:rPr>
              <a:t>μ</a:t>
            </a:r>
            <a:r>
              <a:rPr lang="en-US" sz="850" dirty="0">
                <a:effectLst/>
                <a:latin typeface="Arial" panose="020B0604020202020204" pitchFamily="34" charset="0"/>
              </a:rPr>
              <a:t>mol/L). Urine cultures were concerning for </a:t>
            </a:r>
            <a:r>
              <a:rPr lang="en-US" sz="850" i="1" dirty="0">
                <a:effectLst/>
                <a:latin typeface="Arial" panose="020B0604020202020204" pitchFamily="34" charset="0"/>
              </a:rPr>
              <a:t>E. Coli. </a:t>
            </a:r>
            <a:r>
              <a:rPr lang="en-US" sz="850" dirty="0">
                <a:effectLst/>
                <a:latin typeface="Arial" panose="020B0604020202020204" pitchFamily="34" charset="0"/>
              </a:rPr>
              <a:t>Superficial wound cultures from amputation stump were positive for </a:t>
            </a:r>
            <a:r>
              <a:rPr lang="en-US" sz="850" i="1" dirty="0">
                <a:effectLst/>
                <a:latin typeface="Arial" panose="020B0604020202020204" pitchFamily="34" charset="0"/>
              </a:rPr>
              <a:t>Streptococcus agalactiae. </a:t>
            </a:r>
            <a:r>
              <a:rPr lang="en-US" sz="850" dirty="0">
                <a:effectLst/>
                <a:latin typeface="Arial" panose="020B0604020202020204" pitchFamily="34" charset="0"/>
              </a:rPr>
              <a:t>With concerns for MTX toxicity, DMARD</a:t>
            </a:r>
            <a:r>
              <a:rPr lang="en-US" sz="850" dirty="0">
                <a:latin typeface="Arial" panose="020B0604020202020204" pitchFamily="34" charset="0"/>
              </a:rPr>
              <a:t>s </a:t>
            </a:r>
            <a:r>
              <a:rPr lang="en-US" sz="850" dirty="0">
                <a:effectLst/>
                <a:latin typeface="Arial" panose="020B0604020202020204" pitchFamily="34" charset="0"/>
              </a:rPr>
              <a:t>were held and patient was started on a 7-day course of Leucovorin therapy and broad-spectrum antibiotics. The patient’s labs significantly improved closer to baseline within one week and her mucositis and wounds started to heal appropriately. </a:t>
            </a:r>
            <a:endParaRPr lang="en-US" sz="850" dirty="0">
              <a:latin typeface="Arial" panose="020B0604020202020204" pitchFamily="34" charset="0"/>
              <a:cs typeface="Arial" panose="020B0604020202020204" pitchFamily="34" charset="0"/>
            </a:endParaRPr>
          </a:p>
        </p:txBody>
      </p:sp>
      <p:grpSp>
        <p:nvGrpSpPr>
          <p:cNvPr id="47" name="Group 12">
            <a:extLst>
              <a:ext uri="{FF2B5EF4-FFF2-40B4-BE49-F238E27FC236}">
                <a16:creationId xmlns:a16="http://schemas.microsoft.com/office/drawing/2014/main" id="{2A4E686D-89A3-81ED-7DA7-7D5349D8C95F}"/>
              </a:ext>
            </a:extLst>
          </p:cNvPr>
          <p:cNvGrpSpPr/>
          <p:nvPr/>
        </p:nvGrpSpPr>
        <p:grpSpPr>
          <a:xfrm>
            <a:off x="8283695" y="4113514"/>
            <a:ext cx="2977380" cy="264208"/>
            <a:chOff x="-666528" y="468340"/>
            <a:chExt cx="16937983" cy="1503048"/>
          </a:xfrm>
        </p:grpSpPr>
        <p:sp>
          <p:nvSpPr>
            <p:cNvPr id="48" name="Freeform 13">
              <a:extLst>
                <a:ext uri="{FF2B5EF4-FFF2-40B4-BE49-F238E27FC236}">
                  <a16:creationId xmlns:a16="http://schemas.microsoft.com/office/drawing/2014/main" id="{E4D35581-1D97-F1D7-F7B3-FD9B868B5CA6}"/>
                </a:ext>
              </a:extLst>
            </p:cNvPr>
            <p:cNvSpPr/>
            <p:nvPr/>
          </p:nvSpPr>
          <p:spPr>
            <a:xfrm>
              <a:off x="-64809" y="468340"/>
              <a:ext cx="16336264"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52" name="TextBox 14">
              <a:extLst>
                <a:ext uri="{FF2B5EF4-FFF2-40B4-BE49-F238E27FC236}">
                  <a16:creationId xmlns:a16="http://schemas.microsoft.com/office/drawing/2014/main" id="{E8F38711-4993-03BE-6BF5-FB753170144A}"/>
                </a:ext>
              </a:extLst>
            </p:cNvPr>
            <p:cNvSpPr txBox="1"/>
            <p:nvPr/>
          </p:nvSpPr>
          <p:spPr>
            <a:xfrm>
              <a:off x="-666528" y="536533"/>
              <a:ext cx="16336321"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References</a:t>
              </a:r>
            </a:p>
          </p:txBody>
        </p:sp>
      </p:grpSp>
      <p:sp>
        <p:nvSpPr>
          <p:cNvPr id="5" name="TextBox 4">
            <a:extLst>
              <a:ext uri="{FF2B5EF4-FFF2-40B4-BE49-F238E27FC236}">
                <a16:creationId xmlns:a16="http://schemas.microsoft.com/office/drawing/2014/main" id="{FE10BAD6-C9E2-0442-220F-1A10054C60CF}"/>
              </a:ext>
            </a:extLst>
          </p:cNvPr>
          <p:cNvSpPr txBox="1"/>
          <p:nvPr/>
        </p:nvSpPr>
        <p:spPr>
          <a:xfrm>
            <a:off x="8283695" y="1385165"/>
            <a:ext cx="3447016" cy="2600712"/>
          </a:xfrm>
          <a:prstGeom prst="rect">
            <a:avLst/>
          </a:prstGeom>
          <a:noFill/>
        </p:spPr>
        <p:txBody>
          <a:bodyPr wrap="square">
            <a:spAutoFit/>
          </a:bodyPr>
          <a:lstStyle/>
          <a:p>
            <a:br>
              <a:rPr lang="en-US" sz="900" dirty="0"/>
            </a:br>
            <a:endParaRPr lang="en-US" sz="10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The pathophysiology of MTX toxicity involves interference with folate metabolism, leading to impaired DNA synthesis and cell proliferation, prompting systemic adverse effects on multiple organ systems. Folate supplementation mitigates these effects by providing a substrate for essential cellular processes, thereby reducing the risk of adverse events. Close monitoring of serum MTX levels and renal function guides treatment decisions, with consideration given to dose adjustment or drug discontinuation in severe cases. Methotrexate toxicity is a potentially life-threatening complication of MTX therapy that requires prompt recognition and intervention. Clinicians should be vigilant for signs and symptoms of toxicity, particularly in patients with risk factors predisposing to adverse drug regarding the importance of folate supplementation and regular follow-up is essential for optimizing therapeutic outcomes and minimizing the risk of MTX toxicity.</a:t>
            </a:r>
          </a:p>
        </p:txBody>
      </p:sp>
      <p:sp>
        <p:nvSpPr>
          <p:cNvPr id="23" name="TextBox 22">
            <a:extLst>
              <a:ext uri="{FF2B5EF4-FFF2-40B4-BE49-F238E27FC236}">
                <a16:creationId xmlns:a16="http://schemas.microsoft.com/office/drawing/2014/main" id="{F6B48FBB-CFB1-026E-6CD2-3A31F8F2324D}"/>
              </a:ext>
            </a:extLst>
          </p:cNvPr>
          <p:cNvSpPr txBox="1"/>
          <p:nvPr/>
        </p:nvSpPr>
        <p:spPr>
          <a:xfrm>
            <a:off x="8392705" y="3680243"/>
            <a:ext cx="3003680" cy="230832"/>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 </a:t>
            </a:r>
          </a:p>
        </p:txBody>
      </p:sp>
      <p:sp>
        <p:nvSpPr>
          <p:cNvPr id="26" name="TextBox 25">
            <a:extLst>
              <a:ext uri="{FF2B5EF4-FFF2-40B4-BE49-F238E27FC236}">
                <a16:creationId xmlns:a16="http://schemas.microsoft.com/office/drawing/2014/main" id="{77C5768C-DAD2-5370-86DE-6F69D26E5F16}"/>
              </a:ext>
            </a:extLst>
          </p:cNvPr>
          <p:cNvSpPr txBox="1"/>
          <p:nvPr/>
        </p:nvSpPr>
        <p:spPr>
          <a:xfrm>
            <a:off x="279236" y="1764498"/>
            <a:ext cx="2862961" cy="1284967"/>
          </a:xfrm>
          <a:prstGeom prst="rect">
            <a:avLst/>
          </a:prstGeom>
          <a:noFill/>
        </p:spPr>
        <p:txBody>
          <a:bodyPr wrap="square">
            <a:spAutoFit/>
          </a:bodyPr>
          <a:lstStyle/>
          <a:p>
            <a:r>
              <a:rPr lang="en-US" sz="850" dirty="0">
                <a:latin typeface="Arial" panose="020B0604020202020204" pitchFamily="34" charset="0"/>
                <a:cs typeface="Arial" panose="020B0604020202020204" pitchFamily="34" charset="0"/>
              </a:rPr>
              <a:t>Methotrexate toxicity encompasses a broad spectrum of adverse effects ranging from gastrointestinal symptoms to life-threatening complications such as myelosuppression. The incidence of MTX toxicity varies depending on factors such as pharmacokinetics, concomitant medications, and individual patient characteristics. We present a case of a 74-year-old female who has had multi-organ toxicity from methotrexate </a:t>
            </a:r>
            <a:r>
              <a:rPr lang="en-US" sz="900" dirty="0">
                <a:latin typeface="Arial" panose="020B0604020202020204" pitchFamily="34" charset="0"/>
                <a:cs typeface="Arial" panose="020B0604020202020204" pitchFamily="34" charset="0"/>
              </a:rPr>
              <a:t>use.</a:t>
            </a:r>
            <a:endParaRPr lang="en-US" sz="900" dirty="0"/>
          </a:p>
        </p:txBody>
      </p:sp>
      <p:pic>
        <p:nvPicPr>
          <p:cNvPr id="1026" name="Picture 2" descr="The main mechanisms of MTX toxicity in experimental disease models of... |  Download Scientific Diagram">
            <a:extLst>
              <a:ext uri="{FF2B5EF4-FFF2-40B4-BE49-F238E27FC236}">
                <a16:creationId xmlns:a16="http://schemas.microsoft.com/office/drawing/2014/main" id="{38CED23F-6718-20C3-2D8B-05257BB1BC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0603" y="1304189"/>
            <a:ext cx="3964480" cy="2287436"/>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2FA78CA2-46AB-D644-A670-E5CAFD10EDA0}"/>
              </a:ext>
            </a:extLst>
          </p:cNvPr>
          <p:cNvSpPr txBox="1"/>
          <p:nvPr/>
        </p:nvSpPr>
        <p:spPr>
          <a:xfrm>
            <a:off x="4113760" y="3706573"/>
            <a:ext cx="3964480"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Figure 1: The pathophysiology of Methotrexate toxicity on multiple organ systems</a:t>
            </a:r>
          </a:p>
        </p:txBody>
      </p:sp>
      <p:sp>
        <p:nvSpPr>
          <p:cNvPr id="40" name="TextBox 39">
            <a:extLst>
              <a:ext uri="{FF2B5EF4-FFF2-40B4-BE49-F238E27FC236}">
                <a16:creationId xmlns:a16="http://schemas.microsoft.com/office/drawing/2014/main" id="{AFA77196-1BCD-43D0-9B31-979B7BC8FE0C}"/>
              </a:ext>
            </a:extLst>
          </p:cNvPr>
          <p:cNvSpPr txBox="1"/>
          <p:nvPr/>
        </p:nvSpPr>
        <p:spPr>
          <a:xfrm>
            <a:off x="3841533" y="6191630"/>
            <a:ext cx="4164812" cy="215444"/>
          </a:xfrm>
          <a:prstGeom prst="rect">
            <a:avLst/>
          </a:prstGeom>
          <a:noFill/>
        </p:spPr>
        <p:txBody>
          <a:bodyPr wrap="square" rtlCol="0">
            <a:spAutoFit/>
          </a:bodyPr>
          <a:lstStyle/>
          <a:p>
            <a:pPr algn="ctr"/>
            <a:r>
              <a:rPr lang="en-US" sz="800" dirty="0">
                <a:latin typeface="Arial" panose="020B0604020202020204" pitchFamily="34" charset="0"/>
                <a:cs typeface="Arial" panose="020B0604020202020204" pitchFamily="34" charset="0"/>
              </a:rPr>
              <a:t>Figure 2: Poorly healing chronic infected skin wounds </a:t>
            </a:r>
          </a:p>
        </p:txBody>
      </p:sp>
      <p:sp>
        <p:nvSpPr>
          <p:cNvPr id="42" name="TextBox 41">
            <a:extLst>
              <a:ext uri="{FF2B5EF4-FFF2-40B4-BE49-F238E27FC236}">
                <a16:creationId xmlns:a16="http://schemas.microsoft.com/office/drawing/2014/main" id="{F6C4C811-7C59-FB23-D56E-B673E5BE4951}"/>
              </a:ext>
            </a:extLst>
          </p:cNvPr>
          <p:cNvSpPr txBox="1"/>
          <p:nvPr/>
        </p:nvSpPr>
        <p:spPr>
          <a:xfrm rot="10800000" flipV="1">
            <a:off x="8325677" y="4282490"/>
            <a:ext cx="3058185" cy="2215991"/>
          </a:xfrm>
          <a:prstGeom prst="rect">
            <a:avLst/>
          </a:prstGeom>
          <a:noFill/>
        </p:spPr>
        <p:txBody>
          <a:bodyPr wrap="square" rtlCol="0">
            <a:spAutoFit/>
          </a:bodyPr>
          <a:lstStyle/>
          <a:p>
            <a:endParaRPr lang="en-US" sz="600" dirty="0">
              <a:latin typeface="Arial" panose="020B0604020202020204" pitchFamily="34" charset="0"/>
              <a:cs typeface="Arial" panose="020B0604020202020204" pitchFamily="34" charset="0"/>
            </a:endParaRPr>
          </a:p>
          <a:p>
            <a:r>
              <a:rPr lang="en-US" sz="700" dirty="0">
                <a:latin typeface="Arial" panose="020B0604020202020204" pitchFamily="34" charset="0"/>
                <a:cs typeface="Arial" panose="020B0604020202020204" pitchFamily="34" charset="0"/>
              </a:rPr>
              <a:t>1. </a:t>
            </a:r>
            <a:r>
              <a:rPr lang="en-US" sz="700" dirty="0" err="1">
                <a:latin typeface="Arial" panose="020B0604020202020204" pitchFamily="34" charset="0"/>
                <a:cs typeface="Arial" panose="020B0604020202020204" pitchFamily="34" charset="0"/>
              </a:rPr>
              <a:t>Widemann</a:t>
            </a:r>
            <a:r>
              <a:rPr lang="en-US" sz="700" dirty="0">
                <a:latin typeface="Arial" panose="020B0604020202020204" pitchFamily="34" charset="0"/>
                <a:cs typeface="Arial" panose="020B0604020202020204" pitchFamily="34" charset="0"/>
              </a:rPr>
              <a:t> BC, Adamson PC. Understanding and managing methotrexate nephrotoxicity. Oncologist. 2006;11(6):694-703.</a:t>
            </a:r>
          </a:p>
          <a:p>
            <a:r>
              <a:rPr lang="en-US" sz="700" dirty="0">
                <a:latin typeface="Arial" panose="020B0604020202020204" pitchFamily="34" charset="0"/>
                <a:cs typeface="Arial" panose="020B0604020202020204" pitchFamily="34" charset="0"/>
              </a:rPr>
              <a:t>2. Visser K, van der </a:t>
            </a:r>
            <a:r>
              <a:rPr lang="en-US" sz="700" dirty="0" err="1">
                <a:latin typeface="Arial" panose="020B0604020202020204" pitchFamily="34" charset="0"/>
                <a:cs typeface="Arial" panose="020B0604020202020204" pitchFamily="34" charset="0"/>
              </a:rPr>
              <a:t>Heijde</a:t>
            </a:r>
            <a:r>
              <a:rPr lang="en-US" sz="700" dirty="0">
                <a:latin typeface="Arial" panose="020B0604020202020204" pitchFamily="34" charset="0"/>
                <a:cs typeface="Arial" panose="020B0604020202020204" pitchFamily="34" charset="0"/>
              </a:rPr>
              <a:t> D. Optimal dosage and route of administration of methotrexate in rheumatoid arthritis: a systematic review of the literature. Ann Rheum Dis. 2009;68(7):1094-1099.</a:t>
            </a:r>
          </a:p>
          <a:p>
            <a:r>
              <a:rPr lang="en-US" sz="700" dirty="0">
                <a:latin typeface="Arial" panose="020B0604020202020204" pitchFamily="34" charset="0"/>
                <a:cs typeface="Arial" panose="020B0604020202020204" pitchFamily="34" charset="0"/>
              </a:rPr>
              <a:t>3. </a:t>
            </a:r>
            <a:r>
              <a:rPr lang="en-US" sz="700" dirty="0" err="1">
                <a:latin typeface="Arial" panose="020B0604020202020204" pitchFamily="34" charset="0"/>
                <a:cs typeface="Arial" panose="020B0604020202020204" pitchFamily="34" charset="0"/>
              </a:rPr>
              <a:t>Chabner</a:t>
            </a:r>
            <a:r>
              <a:rPr lang="en-US" sz="700" dirty="0">
                <a:latin typeface="Arial" panose="020B0604020202020204" pitchFamily="34" charset="0"/>
                <a:cs typeface="Arial" panose="020B0604020202020204" pitchFamily="34" charset="0"/>
              </a:rPr>
              <a:t> BA, Allegra CJ, Curt GA, et al. </a:t>
            </a:r>
            <a:r>
              <a:rPr lang="en-US" sz="700" dirty="0" err="1">
                <a:latin typeface="Arial" panose="020B0604020202020204" pitchFamily="34" charset="0"/>
                <a:cs typeface="Arial" panose="020B0604020202020204" pitchFamily="34" charset="0"/>
              </a:rPr>
              <a:t>Polyglutamation</a:t>
            </a:r>
            <a:r>
              <a:rPr lang="en-US" sz="700" dirty="0">
                <a:latin typeface="Arial" panose="020B0604020202020204" pitchFamily="34" charset="0"/>
                <a:cs typeface="Arial" panose="020B0604020202020204" pitchFamily="34" charset="0"/>
              </a:rPr>
              <a:t> of methotrexate. Is methotrexate a prodrug? J Clin Invest. 1985;76(3):907-912.</a:t>
            </a:r>
          </a:p>
          <a:p>
            <a:r>
              <a:rPr lang="en-US" sz="700" dirty="0">
                <a:latin typeface="Arial" panose="020B0604020202020204" pitchFamily="34" charset="0"/>
                <a:cs typeface="Arial" panose="020B0604020202020204" pitchFamily="34" charset="0"/>
              </a:rPr>
              <a:t>4. Marin G-E, Neag M-A, </a:t>
            </a:r>
            <a:r>
              <a:rPr lang="en-US" sz="700" dirty="0" err="1">
                <a:latin typeface="Arial" panose="020B0604020202020204" pitchFamily="34" charset="0"/>
                <a:cs typeface="Arial" panose="020B0604020202020204" pitchFamily="34" charset="0"/>
              </a:rPr>
              <a:t>Burlacu</a:t>
            </a:r>
            <a:r>
              <a:rPr lang="en-US" sz="700" dirty="0">
                <a:latin typeface="Arial" panose="020B0604020202020204" pitchFamily="34" charset="0"/>
                <a:cs typeface="Arial" panose="020B0604020202020204" pitchFamily="34" charset="0"/>
              </a:rPr>
              <a:t> C-C, </a:t>
            </a:r>
            <a:r>
              <a:rPr lang="en-US" sz="700" dirty="0" err="1">
                <a:latin typeface="Arial" panose="020B0604020202020204" pitchFamily="34" charset="0"/>
                <a:cs typeface="Arial" panose="020B0604020202020204" pitchFamily="34" charset="0"/>
              </a:rPr>
              <a:t>Buzoianu</a:t>
            </a:r>
            <a:r>
              <a:rPr lang="en-US" sz="700" dirty="0">
                <a:latin typeface="Arial" panose="020B0604020202020204" pitchFamily="34" charset="0"/>
                <a:cs typeface="Arial" panose="020B0604020202020204" pitchFamily="34" charset="0"/>
              </a:rPr>
              <a:t> A-D. The Protective Effects of Nutraceutical Components in Methotrexate-Induced Toxicity Models—An Overview. Microorganisms. 2022. </a:t>
            </a:r>
          </a:p>
          <a:p>
            <a:r>
              <a:rPr lang="en-US" sz="700" dirty="0">
                <a:latin typeface="Arial" panose="020B0604020202020204" pitchFamily="34" charset="0"/>
                <a:cs typeface="Arial" panose="020B0604020202020204" pitchFamily="34" charset="0"/>
              </a:rPr>
              <a:t>5. </a:t>
            </a:r>
            <a:r>
              <a:rPr lang="en-US" sz="700" dirty="0" err="1">
                <a:latin typeface="Arial" panose="020B0604020202020204" pitchFamily="34" charset="0"/>
                <a:cs typeface="Arial" panose="020B0604020202020204" pitchFamily="34" charset="0"/>
              </a:rPr>
              <a:t>Weidmann</a:t>
            </a:r>
            <a:r>
              <a:rPr lang="en-US" sz="700" dirty="0">
                <a:latin typeface="Arial" panose="020B0604020202020204" pitchFamily="34" charset="0"/>
                <a:cs typeface="Arial" panose="020B0604020202020204" pitchFamily="34" charset="0"/>
              </a:rPr>
              <a:t>, A., Foulkes, A.C., Kirkham, N. et al. Methotrexate Toxicity During Treatment of Chronic Plaque Psoriasis: A Case Report and Review of the Literature. Dermatol </a:t>
            </a:r>
            <a:r>
              <a:rPr lang="en-US" sz="700" dirty="0" err="1">
                <a:latin typeface="Arial" panose="020B0604020202020204" pitchFamily="34" charset="0"/>
                <a:cs typeface="Arial" panose="020B0604020202020204" pitchFamily="34" charset="0"/>
              </a:rPr>
              <a:t>Ther</a:t>
            </a:r>
            <a:r>
              <a:rPr lang="en-US" sz="700" dirty="0">
                <a:latin typeface="Arial" panose="020B0604020202020204" pitchFamily="34" charset="0"/>
                <a:cs typeface="Arial" panose="020B0604020202020204" pitchFamily="34" charset="0"/>
              </a:rPr>
              <a:t> (</a:t>
            </a:r>
            <a:r>
              <a:rPr lang="en-US" sz="700" dirty="0" err="1">
                <a:latin typeface="Arial" panose="020B0604020202020204" pitchFamily="34" charset="0"/>
                <a:cs typeface="Arial" panose="020B0604020202020204" pitchFamily="34" charset="0"/>
              </a:rPr>
              <a:t>Heidelb</a:t>
            </a:r>
            <a:r>
              <a:rPr lang="en-US" sz="700" dirty="0">
                <a:latin typeface="Arial" panose="020B0604020202020204" pitchFamily="34" charset="0"/>
                <a:cs typeface="Arial" panose="020B0604020202020204" pitchFamily="34" charset="0"/>
              </a:rPr>
              <a:t>) 4, 145–156 (2014). </a:t>
            </a:r>
          </a:p>
          <a:p>
            <a:r>
              <a:rPr lang="en-US" sz="700" dirty="0">
                <a:latin typeface="Arial" panose="020B0604020202020204" pitchFamily="34" charset="0"/>
                <a:cs typeface="Arial" panose="020B0604020202020204" pitchFamily="34" charset="0"/>
              </a:rPr>
              <a:t>6. </a:t>
            </a:r>
            <a:r>
              <a:rPr lang="en-US" sz="700" dirty="0" err="1">
                <a:latin typeface="Arial" panose="020B0604020202020204" pitchFamily="34" charset="0"/>
                <a:cs typeface="Arial" panose="020B0604020202020204" pitchFamily="34" charset="0"/>
              </a:rPr>
              <a:t>Cronstein</a:t>
            </a:r>
            <a:r>
              <a:rPr lang="en-US" sz="700" dirty="0">
                <a:latin typeface="Arial" panose="020B0604020202020204" pitchFamily="34" charset="0"/>
                <a:cs typeface="Arial" panose="020B0604020202020204" pitchFamily="34" charset="0"/>
              </a:rPr>
              <a:t> BN. Low-dose methotrexate: a mainstay in the treatment of rheumatoid arthritis. </a:t>
            </a:r>
            <a:r>
              <a:rPr lang="en-US" sz="700" dirty="0" err="1">
                <a:latin typeface="Arial" panose="020B0604020202020204" pitchFamily="34" charset="0"/>
                <a:cs typeface="Arial" panose="020B0604020202020204" pitchFamily="34" charset="0"/>
              </a:rPr>
              <a:t>Pharmacol</a:t>
            </a:r>
            <a:r>
              <a:rPr lang="en-US" sz="700" dirty="0">
                <a:latin typeface="Arial" panose="020B0604020202020204" pitchFamily="34" charset="0"/>
                <a:cs typeface="Arial" panose="020B0604020202020204" pitchFamily="34" charset="0"/>
              </a:rPr>
              <a:t> Rev. 2005;57(2):163-172.</a:t>
            </a:r>
          </a:p>
          <a:p>
            <a:endParaRPr lang="en-US" sz="600" dirty="0">
              <a:latin typeface="Arial" panose="020B0604020202020204" pitchFamily="34" charset="0"/>
              <a:cs typeface="Arial" panose="020B0604020202020204" pitchFamily="34" charset="0"/>
            </a:endParaRPr>
          </a:p>
          <a:p>
            <a:endParaRPr lang="en-US" sz="600" dirty="0">
              <a:latin typeface="Arial" panose="020B0604020202020204" pitchFamily="34" charset="0"/>
              <a:cs typeface="Arial" panose="020B0604020202020204" pitchFamily="34" charset="0"/>
            </a:endParaRPr>
          </a:p>
          <a:p>
            <a:pPr marL="228600" indent="-228600">
              <a:buAutoNum type="arabicPeriod"/>
            </a:pPr>
            <a:endParaRPr lang="en-US" sz="800" dirty="0">
              <a:latin typeface="Arial" panose="020B0604020202020204" pitchFamily="34" charset="0"/>
              <a:cs typeface="Arial" panose="020B0604020202020204" pitchFamily="34" charset="0"/>
            </a:endParaRPr>
          </a:p>
        </p:txBody>
      </p:sp>
      <p:pic>
        <p:nvPicPr>
          <p:cNvPr id="60" name="Picture 59" descr="A close-up of a wound&#10;&#10;Description automatically generated">
            <a:extLst>
              <a:ext uri="{FF2B5EF4-FFF2-40B4-BE49-F238E27FC236}">
                <a16:creationId xmlns:a16="http://schemas.microsoft.com/office/drawing/2014/main" id="{092EE541-5659-331A-863A-3E3A3A64C63F}"/>
              </a:ext>
            </a:extLst>
          </p:cNvPr>
          <p:cNvPicPr>
            <a:picLocks noChangeAspect="1"/>
          </p:cNvPicPr>
          <p:nvPr/>
        </p:nvPicPr>
        <p:blipFill>
          <a:blip r:embed="rId6"/>
          <a:stretch>
            <a:fillRect/>
          </a:stretch>
        </p:blipFill>
        <p:spPr>
          <a:xfrm>
            <a:off x="4116805" y="4028726"/>
            <a:ext cx="1910055" cy="2079334"/>
          </a:xfrm>
          <a:prstGeom prst="rect">
            <a:avLst/>
          </a:prstGeom>
        </p:spPr>
      </p:pic>
      <p:pic>
        <p:nvPicPr>
          <p:cNvPr id="62" name="Picture 61" descr="A person with a cut on their stomach&#10;&#10;Description automatically generated with medium confidence">
            <a:extLst>
              <a:ext uri="{FF2B5EF4-FFF2-40B4-BE49-F238E27FC236}">
                <a16:creationId xmlns:a16="http://schemas.microsoft.com/office/drawing/2014/main" id="{6FD7F209-3514-D0F5-8AE0-C46CE33F9281}"/>
              </a:ext>
            </a:extLst>
          </p:cNvPr>
          <p:cNvPicPr>
            <a:picLocks noChangeAspect="1"/>
          </p:cNvPicPr>
          <p:nvPr/>
        </p:nvPicPr>
        <p:blipFill>
          <a:blip r:embed="rId7"/>
          <a:stretch>
            <a:fillRect/>
          </a:stretch>
        </p:blipFill>
        <p:spPr>
          <a:xfrm>
            <a:off x="6036514" y="4038397"/>
            <a:ext cx="1789365" cy="2047211"/>
          </a:xfrm>
          <a:prstGeom prst="rect">
            <a:avLst/>
          </a:prstGeom>
        </p:spPr>
      </p:pic>
    </p:spTree>
    <p:extLst>
      <p:ext uri="{BB962C8B-B14F-4D97-AF65-F5344CB8AC3E}">
        <p14:creationId xmlns:p14="http://schemas.microsoft.com/office/powerpoint/2010/main" val="2264403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E18FBD95-8E76-4BE2-B3B9-44D4118272E9}"/>
</file>

<file path=customXml/itemProps2.xml><?xml version="1.0" encoding="utf-8"?>
<ds:datastoreItem xmlns:ds="http://schemas.openxmlformats.org/officeDocument/2006/customXml" ds:itemID="{F08D5331-C613-496D-9470-B9BD41DA61A3}"/>
</file>

<file path=customXml/itemProps3.xml><?xml version="1.0" encoding="utf-8"?>
<ds:datastoreItem xmlns:ds="http://schemas.openxmlformats.org/officeDocument/2006/customXml" ds:itemID="{C4F76CB5-BA2F-4871-A599-B71FE45C6A17}"/>
</file>

<file path=docProps/app.xml><?xml version="1.0" encoding="utf-8"?>
<Properties xmlns="http://schemas.openxmlformats.org/officeDocument/2006/extended-properties" xmlns:vt="http://schemas.openxmlformats.org/officeDocument/2006/docPropsVTypes">
  <TotalTime>280</TotalTime>
  <Words>738</Words>
  <Application>Microsoft Macintosh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Helvetica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Mussarat, Asad (New Orleans)</dc:creator>
  <cp:lastModifiedBy>Mussarat, Asad (New Orleans)</cp:lastModifiedBy>
  <cp:revision>4</cp:revision>
  <dcterms:created xsi:type="dcterms:W3CDTF">2024-03-31T22:21:23Z</dcterms:created>
  <dcterms:modified xsi:type="dcterms:W3CDTF">2024-04-01T06:40:19Z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