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29260800"/>
  <p:notesSz cx="32461200" cy="3977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1pPr>
    <a:lvl2pPr marL="365760"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2pPr>
    <a:lvl3pPr marL="731520"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3pPr>
    <a:lvl4pPr marL="1097280"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4pPr>
    <a:lvl5pPr marL="1463040" algn="l" rtl="0" eaLnBrk="0" fontAlgn="base" hangingPunct="0">
      <a:spcBef>
        <a:spcPct val="0"/>
      </a:spcBef>
      <a:spcAft>
        <a:spcPct val="0"/>
      </a:spcAft>
      <a:defRPr sz="2880" b="1" kern="1200">
        <a:solidFill>
          <a:schemeClr val="tx1"/>
        </a:solidFill>
        <a:latin typeface="Arial" charset="0"/>
        <a:ea typeface="+mn-ea"/>
        <a:cs typeface="+mn-cs"/>
      </a:defRPr>
    </a:lvl5pPr>
    <a:lvl6pPr marL="1828800" algn="l" defTabSz="731520" rtl="0" eaLnBrk="1" latinLnBrk="0" hangingPunct="1">
      <a:defRPr sz="2880" b="1" kern="1200">
        <a:solidFill>
          <a:schemeClr val="tx1"/>
        </a:solidFill>
        <a:latin typeface="Arial" charset="0"/>
        <a:ea typeface="+mn-ea"/>
        <a:cs typeface="+mn-cs"/>
      </a:defRPr>
    </a:lvl6pPr>
    <a:lvl7pPr marL="2194560" algn="l" defTabSz="731520" rtl="0" eaLnBrk="1" latinLnBrk="0" hangingPunct="1">
      <a:defRPr sz="2880" b="1" kern="1200">
        <a:solidFill>
          <a:schemeClr val="tx1"/>
        </a:solidFill>
        <a:latin typeface="Arial" charset="0"/>
        <a:ea typeface="+mn-ea"/>
        <a:cs typeface="+mn-cs"/>
      </a:defRPr>
    </a:lvl7pPr>
    <a:lvl8pPr marL="2560320" algn="l" defTabSz="731520" rtl="0" eaLnBrk="1" latinLnBrk="0" hangingPunct="1">
      <a:defRPr sz="2880" b="1" kern="1200">
        <a:solidFill>
          <a:schemeClr val="tx1"/>
        </a:solidFill>
        <a:latin typeface="Arial" charset="0"/>
        <a:ea typeface="+mn-ea"/>
        <a:cs typeface="+mn-cs"/>
      </a:defRPr>
    </a:lvl8pPr>
    <a:lvl9pPr marL="2926080" algn="l" defTabSz="731520" rtl="0" eaLnBrk="1" latinLnBrk="0" hangingPunct="1">
      <a:defRPr sz="288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9" userDrawn="1">
          <p15:clr>
            <a:srgbClr val="A4A3A4"/>
          </p15:clr>
        </p15:guide>
        <p15:guide id="2" pos="214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8F9"/>
    <a:srgbClr val="DCF7F8"/>
    <a:srgbClr val="C0F1F2"/>
    <a:srgbClr val="AFEDEF"/>
    <a:srgbClr val="135F61"/>
    <a:srgbClr val="E7F5F9"/>
    <a:srgbClr val="C3E5EF"/>
    <a:srgbClr val="BDE2ED"/>
    <a:srgbClr val="B7DFEB"/>
    <a:srgbClr val="1B4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AA7EE5-4436-4FC3-AB63-17A746228229}" v="9" dt="2024-04-04T20:28:45.2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93" autoAdjust="0"/>
    <p:restoredTop sz="96698" autoAdjust="0"/>
  </p:normalViewPr>
  <p:slideViewPr>
    <p:cSldViewPr snapToGrid="0">
      <p:cViewPr varScale="1">
        <p:scale>
          <a:sx n="18" d="100"/>
          <a:sy n="18" d="100"/>
        </p:scale>
        <p:origin x="1372" y="128"/>
      </p:cViewPr>
      <p:guideLst>
        <p:guide orient="horz" pos="1229"/>
        <p:guide pos="214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Schafer" userId="720c763bc3acb658" providerId="LiveId" clId="{33AA7EE5-4436-4FC3-AB63-17A746228229}"/>
    <pc:docChg chg="undo custSel modSld">
      <pc:chgData name="Alison Schafer" userId="720c763bc3acb658" providerId="LiveId" clId="{33AA7EE5-4436-4FC3-AB63-17A746228229}" dt="2024-04-04T22:27:02.088" v="1371" actId="20577"/>
      <pc:docMkLst>
        <pc:docMk/>
      </pc:docMkLst>
      <pc:sldChg chg="addSp delSp modSp mod">
        <pc:chgData name="Alison Schafer" userId="720c763bc3acb658" providerId="LiveId" clId="{33AA7EE5-4436-4FC3-AB63-17A746228229}" dt="2024-04-04T22:27:02.088" v="1371" actId="20577"/>
        <pc:sldMkLst>
          <pc:docMk/>
          <pc:sldMk cId="0" sldId="256"/>
        </pc:sldMkLst>
        <pc:spChg chg="del">
          <ac:chgData name="Alison Schafer" userId="720c763bc3acb658" providerId="LiveId" clId="{33AA7EE5-4436-4FC3-AB63-17A746228229}" dt="2024-04-04T20:09:58.509" v="59" actId="478"/>
          <ac:spMkLst>
            <pc:docMk/>
            <pc:sldMk cId="0" sldId="256"/>
            <ac:spMk id="2" creationId="{7C5471E4-FE60-5B1D-0110-BD257A9B3945}"/>
          </ac:spMkLst>
        </pc:spChg>
        <pc:spChg chg="mod">
          <ac:chgData name="Alison Schafer" userId="720c763bc3acb658" providerId="LiveId" clId="{33AA7EE5-4436-4FC3-AB63-17A746228229}" dt="2024-04-04T20:10:15.118" v="61" actId="1076"/>
          <ac:spMkLst>
            <pc:docMk/>
            <pc:sldMk cId="0" sldId="256"/>
            <ac:spMk id="3" creationId="{00000000-0000-0000-0000-000000000000}"/>
          </ac:spMkLst>
        </pc:spChg>
        <pc:spChg chg="mod">
          <ac:chgData name="Alison Schafer" userId="720c763bc3acb658" providerId="LiveId" clId="{33AA7EE5-4436-4FC3-AB63-17A746228229}" dt="2024-04-04T20:48:14.962" v="264"/>
          <ac:spMkLst>
            <pc:docMk/>
            <pc:sldMk cId="0" sldId="256"/>
            <ac:spMk id="4" creationId="{6A076875-9719-9B00-20DC-EEA2126B0FF9}"/>
          </ac:spMkLst>
        </pc:spChg>
        <pc:spChg chg="del mod">
          <ac:chgData name="Alison Schafer" userId="720c763bc3acb658" providerId="LiveId" clId="{33AA7EE5-4436-4FC3-AB63-17A746228229}" dt="2024-04-04T20:49:04.649" v="296" actId="478"/>
          <ac:spMkLst>
            <pc:docMk/>
            <pc:sldMk cId="0" sldId="256"/>
            <ac:spMk id="6" creationId="{E08EC91D-DEA2-52A9-BD85-F02040B6652A}"/>
          </ac:spMkLst>
        </pc:spChg>
        <pc:spChg chg="del mod">
          <ac:chgData name="Alison Schafer" userId="720c763bc3acb658" providerId="LiveId" clId="{33AA7EE5-4436-4FC3-AB63-17A746228229}" dt="2024-04-04T20:48:15.587" v="266"/>
          <ac:spMkLst>
            <pc:docMk/>
            <pc:sldMk cId="0" sldId="256"/>
            <ac:spMk id="8" creationId="{16E7A99A-A22B-B0B1-54D9-E47265055F63}"/>
          </ac:spMkLst>
        </pc:spChg>
        <pc:spChg chg="del">
          <ac:chgData name="Alison Schafer" userId="720c763bc3acb658" providerId="LiveId" clId="{33AA7EE5-4436-4FC3-AB63-17A746228229}" dt="2024-04-04T20:38:14.366" v="235" actId="478"/>
          <ac:spMkLst>
            <pc:docMk/>
            <pc:sldMk cId="0" sldId="256"/>
            <ac:spMk id="9" creationId="{0CC9ADFC-AE6C-DCBE-1E62-F6E252E5929B}"/>
          </ac:spMkLst>
        </pc:spChg>
        <pc:spChg chg="add del mod">
          <ac:chgData name="Alison Schafer" userId="720c763bc3acb658" providerId="LiveId" clId="{33AA7EE5-4436-4FC3-AB63-17A746228229}" dt="2024-04-04T20:22:00.543" v="157" actId="21"/>
          <ac:spMkLst>
            <pc:docMk/>
            <pc:sldMk cId="0" sldId="256"/>
            <ac:spMk id="10" creationId="{E503A548-819B-B3AB-C801-2D1C9960CF30}"/>
          </ac:spMkLst>
        </pc:spChg>
        <pc:spChg chg="add mod">
          <ac:chgData name="Alison Schafer" userId="720c763bc3acb658" providerId="LiveId" clId="{33AA7EE5-4436-4FC3-AB63-17A746228229}" dt="2024-04-04T20:21:28.007" v="155" actId="1076"/>
          <ac:spMkLst>
            <pc:docMk/>
            <pc:sldMk cId="0" sldId="256"/>
            <ac:spMk id="13" creationId="{33C504CD-8791-E358-0D2C-098C2F042954}"/>
          </ac:spMkLst>
        </pc:spChg>
        <pc:spChg chg="add mod">
          <ac:chgData name="Alison Schafer" userId="720c763bc3acb658" providerId="LiveId" clId="{33AA7EE5-4436-4FC3-AB63-17A746228229}" dt="2024-04-04T21:47:47.132" v="958" actId="1076"/>
          <ac:spMkLst>
            <pc:docMk/>
            <pc:sldMk cId="0" sldId="256"/>
            <ac:spMk id="14" creationId="{E503A548-819B-B3AB-C801-2D1C9960CF30}"/>
          </ac:spMkLst>
        </pc:spChg>
        <pc:spChg chg="add del mod">
          <ac:chgData name="Alison Schafer" userId="720c763bc3acb658" providerId="LiveId" clId="{33AA7EE5-4436-4FC3-AB63-17A746228229}" dt="2024-04-04T20:50:59.921" v="333"/>
          <ac:spMkLst>
            <pc:docMk/>
            <pc:sldMk cId="0" sldId="256"/>
            <ac:spMk id="16" creationId="{F816BE7D-31D1-18DE-7D6B-226701581A2A}"/>
          </ac:spMkLst>
        </pc:spChg>
        <pc:spChg chg="add mod">
          <ac:chgData name="Alison Schafer" userId="720c763bc3acb658" providerId="LiveId" clId="{33AA7EE5-4436-4FC3-AB63-17A746228229}" dt="2024-04-04T20:46:04.556" v="254" actId="14100"/>
          <ac:spMkLst>
            <pc:docMk/>
            <pc:sldMk cId="0" sldId="256"/>
            <ac:spMk id="17" creationId="{70374706-94BB-0948-DBBF-B86B54D45569}"/>
          </ac:spMkLst>
        </pc:spChg>
        <pc:spChg chg="add mod">
          <ac:chgData name="Alison Schafer" userId="720c763bc3acb658" providerId="LiveId" clId="{33AA7EE5-4436-4FC3-AB63-17A746228229}" dt="2024-04-04T22:04:21.878" v="1268" actId="1036"/>
          <ac:spMkLst>
            <pc:docMk/>
            <pc:sldMk cId="0" sldId="256"/>
            <ac:spMk id="18" creationId="{4CBF6253-81CE-9529-FE5D-AA4D989A84F3}"/>
          </ac:spMkLst>
        </pc:spChg>
        <pc:spChg chg="del">
          <ac:chgData name="Alison Schafer" userId="720c763bc3acb658" providerId="LiveId" clId="{33AA7EE5-4436-4FC3-AB63-17A746228229}" dt="2024-04-04T20:21:46.794" v="156" actId="478"/>
          <ac:spMkLst>
            <pc:docMk/>
            <pc:sldMk cId="0" sldId="256"/>
            <ac:spMk id="19" creationId="{50A6CE44-27BA-8966-D291-2D36A361D672}"/>
          </ac:spMkLst>
        </pc:spChg>
        <pc:spChg chg="add mod">
          <ac:chgData name="Alison Schafer" userId="720c763bc3acb658" providerId="LiveId" clId="{33AA7EE5-4436-4FC3-AB63-17A746228229}" dt="2024-04-04T22:14:05.124" v="1309" actId="20577"/>
          <ac:spMkLst>
            <pc:docMk/>
            <pc:sldMk cId="0" sldId="256"/>
            <ac:spMk id="20" creationId="{E8771091-467B-1A1A-C70E-F64AC80F4E91}"/>
          </ac:spMkLst>
        </pc:spChg>
        <pc:spChg chg="add mod">
          <ac:chgData name="Alison Schafer" userId="720c763bc3acb658" providerId="LiveId" clId="{33AA7EE5-4436-4FC3-AB63-17A746228229}" dt="2024-04-04T20:49:44.795" v="314" actId="20577"/>
          <ac:spMkLst>
            <pc:docMk/>
            <pc:sldMk cId="0" sldId="256"/>
            <ac:spMk id="21" creationId="{F2132AA7-885B-BCC2-53A6-A0A22B2CBFF9}"/>
          </ac:spMkLst>
        </pc:spChg>
        <pc:spChg chg="add del mod">
          <ac:chgData name="Alison Schafer" userId="720c763bc3acb658" providerId="LiveId" clId="{33AA7EE5-4436-4FC3-AB63-17A746228229}" dt="2024-04-04T20:50:56.160" v="330"/>
          <ac:spMkLst>
            <pc:docMk/>
            <pc:sldMk cId="0" sldId="256"/>
            <ac:spMk id="22" creationId="{3A392555-00CE-2C8A-EAAD-667407AA8EEC}"/>
          </ac:spMkLst>
        </pc:spChg>
        <pc:spChg chg="del mod">
          <ac:chgData name="Alison Schafer" userId="720c763bc3acb658" providerId="LiveId" clId="{33AA7EE5-4436-4FC3-AB63-17A746228229}" dt="2024-04-04T20:56:51.074" v="361" actId="478"/>
          <ac:spMkLst>
            <pc:docMk/>
            <pc:sldMk cId="0" sldId="256"/>
            <ac:spMk id="26" creationId="{96838374-A666-5071-1C3E-4DAB122F66F4}"/>
          </ac:spMkLst>
        </pc:spChg>
        <pc:spChg chg="add del mod">
          <ac:chgData name="Alison Schafer" userId="720c763bc3acb658" providerId="LiveId" clId="{33AA7EE5-4436-4FC3-AB63-17A746228229}" dt="2024-04-04T20:52:04.405" v="340" actId="478"/>
          <ac:spMkLst>
            <pc:docMk/>
            <pc:sldMk cId="0" sldId="256"/>
            <ac:spMk id="30" creationId="{6515460A-A7E4-518B-026A-FB4796DAE668}"/>
          </ac:spMkLst>
        </pc:spChg>
        <pc:spChg chg="mod">
          <ac:chgData name="Alison Schafer" userId="720c763bc3acb658" providerId="LiveId" clId="{33AA7EE5-4436-4FC3-AB63-17A746228229}" dt="2024-04-04T20:48:19.314" v="276" actId="20577"/>
          <ac:spMkLst>
            <pc:docMk/>
            <pc:sldMk cId="0" sldId="256"/>
            <ac:spMk id="41" creationId="{5209548E-A993-47ED-880F-F438F0C85031}"/>
          </ac:spMkLst>
        </pc:spChg>
        <pc:spChg chg="mod">
          <ac:chgData name="Alison Schafer" userId="720c763bc3acb658" providerId="LiveId" clId="{33AA7EE5-4436-4FC3-AB63-17A746228229}" dt="2024-04-04T20:07:34.331" v="35" actId="1076"/>
          <ac:spMkLst>
            <pc:docMk/>
            <pc:sldMk cId="0" sldId="256"/>
            <ac:spMk id="42" creationId="{F30552DC-A62B-4A42-AC2C-168204EDA454}"/>
          </ac:spMkLst>
        </pc:spChg>
        <pc:spChg chg="del">
          <ac:chgData name="Alison Schafer" userId="720c763bc3acb658" providerId="LiveId" clId="{33AA7EE5-4436-4FC3-AB63-17A746228229}" dt="2024-04-04T20:09:24.477" v="46" actId="478"/>
          <ac:spMkLst>
            <pc:docMk/>
            <pc:sldMk cId="0" sldId="256"/>
            <ac:spMk id="43" creationId="{D2AE0965-ADCD-4528-89CA-261B87AF78EA}"/>
          </ac:spMkLst>
        </pc:spChg>
        <pc:spChg chg="del mod">
          <ac:chgData name="Alison Schafer" userId="720c763bc3acb658" providerId="LiveId" clId="{33AA7EE5-4436-4FC3-AB63-17A746228229}" dt="2024-04-04T20:49:01.206" v="295" actId="478"/>
          <ac:spMkLst>
            <pc:docMk/>
            <pc:sldMk cId="0" sldId="256"/>
            <ac:spMk id="44" creationId="{91CA5CDC-C4E2-4E80-AD6D-FAE3FD118582}"/>
          </ac:spMkLst>
        </pc:spChg>
        <pc:spChg chg="add mod">
          <ac:chgData name="Alison Schafer" userId="720c763bc3acb658" providerId="LiveId" clId="{33AA7EE5-4436-4FC3-AB63-17A746228229}" dt="2024-04-04T22:27:02.088" v="1371" actId="20577"/>
          <ac:spMkLst>
            <pc:docMk/>
            <pc:sldMk cId="0" sldId="256"/>
            <ac:spMk id="2048" creationId="{047595D2-DFF1-3F55-149E-1D0D74B1E27C}"/>
          </ac:spMkLst>
        </pc:spChg>
        <pc:spChg chg="add mod">
          <ac:chgData name="Alison Schafer" userId="720c763bc3acb658" providerId="LiveId" clId="{33AA7EE5-4436-4FC3-AB63-17A746228229}" dt="2024-04-04T22:14:41.931" v="1312" actId="1076"/>
          <ac:spMkLst>
            <pc:docMk/>
            <pc:sldMk cId="0" sldId="256"/>
            <ac:spMk id="2049" creationId="{B26FF927-BE65-0FA5-CF2F-B78850DCA8D8}"/>
          </ac:spMkLst>
        </pc:spChg>
        <pc:spChg chg="add mod">
          <ac:chgData name="Alison Schafer" userId="720c763bc3acb658" providerId="LiveId" clId="{33AA7EE5-4436-4FC3-AB63-17A746228229}" dt="2024-04-04T22:03:29.832" v="1262" actId="1076"/>
          <ac:spMkLst>
            <pc:docMk/>
            <pc:sldMk cId="0" sldId="256"/>
            <ac:spMk id="2053" creationId="{806CDE63-254F-D281-8EE4-6DD11CDECF6A}"/>
          </ac:spMkLst>
        </pc:spChg>
        <pc:spChg chg="mod">
          <ac:chgData name="Alison Schafer" userId="720c763bc3acb658" providerId="LiveId" clId="{33AA7EE5-4436-4FC3-AB63-17A746228229}" dt="2024-04-04T19:58:37.638" v="11" actId="57"/>
          <ac:spMkLst>
            <pc:docMk/>
            <pc:sldMk cId="0" sldId="256"/>
            <ac:spMk id="2054" creationId="{00000000-0000-0000-0000-000000000000}"/>
          </ac:spMkLst>
        </pc:spChg>
        <pc:spChg chg="add mod">
          <ac:chgData name="Alison Schafer" userId="720c763bc3acb658" providerId="LiveId" clId="{33AA7EE5-4436-4FC3-AB63-17A746228229}" dt="2024-04-04T21:56:06.418" v="1244" actId="1076"/>
          <ac:spMkLst>
            <pc:docMk/>
            <pc:sldMk cId="0" sldId="256"/>
            <ac:spMk id="2055" creationId="{C42969CD-6613-D0C4-14A6-3CEAF90E1725}"/>
          </ac:spMkLst>
        </pc:spChg>
        <pc:spChg chg="mod">
          <ac:chgData name="Alison Schafer" userId="720c763bc3acb658" providerId="LiveId" clId="{33AA7EE5-4436-4FC3-AB63-17A746228229}" dt="2024-04-04T19:45:45.752" v="9" actId="20577"/>
          <ac:spMkLst>
            <pc:docMk/>
            <pc:sldMk cId="0" sldId="256"/>
            <ac:spMk id="2056" creationId="{00000000-0000-0000-0000-000000000000}"/>
          </ac:spMkLst>
        </pc:spChg>
        <pc:spChg chg="add mod">
          <ac:chgData name="Alison Schafer" userId="720c763bc3acb658" providerId="LiveId" clId="{33AA7EE5-4436-4FC3-AB63-17A746228229}" dt="2024-04-04T22:03:58.956" v="1264" actId="1076"/>
          <ac:spMkLst>
            <pc:docMk/>
            <pc:sldMk cId="0" sldId="256"/>
            <ac:spMk id="2058" creationId="{9DCF2364-3F6F-2017-EAF9-444AA4E93250}"/>
          </ac:spMkLst>
        </pc:spChg>
        <pc:spChg chg="del mod">
          <ac:chgData name="Alison Schafer" userId="720c763bc3acb658" providerId="LiveId" clId="{33AA7EE5-4436-4FC3-AB63-17A746228229}" dt="2024-04-04T20:08:46.494" v="40"/>
          <ac:spMkLst>
            <pc:docMk/>
            <pc:sldMk cId="0" sldId="256"/>
            <ac:spMk id="2071" creationId="{00000000-0000-0000-0000-000000000000}"/>
          </ac:spMkLst>
        </pc:spChg>
        <pc:spChg chg="mod">
          <ac:chgData name="Alison Schafer" userId="720c763bc3acb658" providerId="LiveId" clId="{33AA7EE5-4436-4FC3-AB63-17A746228229}" dt="2024-04-04T20:10:24.321" v="62" actId="1076"/>
          <ac:spMkLst>
            <pc:docMk/>
            <pc:sldMk cId="0" sldId="256"/>
            <ac:spMk id="2073" creationId="{00000000-0000-0000-0000-000000000000}"/>
          </ac:spMkLst>
        </pc:spChg>
        <pc:grpChg chg="del">
          <ac:chgData name="Alison Schafer" userId="720c763bc3acb658" providerId="LiveId" clId="{33AA7EE5-4436-4FC3-AB63-17A746228229}" dt="2024-04-04T20:05:53.372" v="33" actId="478"/>
          <ac:grpSpMkLst>
            <pc:docMk/>
            <pc:sldMk cId="0" sldId="256"/>
            <ac:grpSpMk id="27" creationId="{ACC36CF5-B9F8-52F6-289E-E9D8127B535C}"/>
          </ac:grpSpMkLst>
        </pc:grpChg>
        <pc:graphicFrameChg chg="add mod modGraphic">
          <ac:chgData name="Alison Schafer" userId="720c763bc3acb658" providerId="LiveId" clId="{33AA7EE5-4436-4FC3-AB63-17A746228229}" dt="2024-04-04T21:38:18.775" v="901" actId="207"/>
          <ac:graphicFrameMkLst>
            <pc:docMk/>
            <pc:sldMk cId="0" sldId="256"/>
            <ac:graphicFrameMk id="7" creationId="{F85E047A-4A03-B1AB-583B-15722837F69E}"/>
          </ac:graphicFrameMkLst>
        </pc:graphicFrameChg>
        <pc:graphicFrameChg chg="add mod modGraphic">
          <ac:chgData name="Alison Schafer" userId="720c763bc3acb658" providerId="LiveId" clId="{33AA7EE5-4436-4FC3-AB63-17A746228229}" dt="2024-04-04T22:03:29.832" v="1262" actId="1076"/>
          <ac:graphicFrameMkLst>
            <pc:docMk/>
            <pc:sldMk cId="0" sldId="256"/>
            <ac:graphicFrameMk id="12" creationId="{8FA0BFB2-6331-B48F-1FA5-861502C1B754}"/>
          </ac:graphicFrameMkLst>
        </pc:graphicFrameChg>
        <pc:graphicFrameChg chg="del modGraphic">
          <ac:chgData name="Alison Schafer" userId="720c763bc3acb658" providerId="LiveId" clId="{33AA7EE5-4436-4FC3-AB63-17A746228229}" dt="2024-04-04T20:19:34.569" v="147" actId="478"/>
          <ac:graphicFrameMkLst>
            <pc:docMk/>
            <pc:sldMk cId="0" sldId="256"/>
            <ac:graphicFrameMk id="25" creationId="{4773B669-4C74-E541-5250-3573EABF2B91}"/>
          </ac:graphicFrameMkLst>
        </pc:graphicFrameChg>
        <pc:graphicFrameChg chg="add mod modGraphic">
          <ac:chgData name="Alison Schafer" userId="720c763bc3acb658" providerId="LiveId" clId="{33AA7EE5-4436-4FC3-AB63-17A746228229}" dt="2024-04-04T22:02:58.670" v="1259" actId="14100"/>
          <ac:graphicFrameMkLst>
            <pc:docMk/>
            <pc:sldMk cId="0" sldId="256"/>
            <ac:graphicFrameMk id="2052" creationId="{C5531BF4-B08D-0012-5D07-A0444D92364C}"/>
          </ac:graphicFrameMkLst>
        </pc:graphicFrameChg>
        <pc:picChg chg="add del mod">
          <ac:chgData name="Alison Schafer" userId="720c763bc3acb658" providerId="LiveId" clId="{33AA7EE5-4436-4FC3-AB63-17A746228229}" dt="2024-04-04T20:12:00.608" v="66" actId="478"/>
          <ac:picMkLst>
            <pc:docMk/>
            <pc:sldMk cId="0" sldId="256"/>
            <ac:picMk id="5" creationId="{2C367DA3-DC65-3D2C-D400-98994B43FA76}"/>
          </ac:picMkLst>
        </pc:picChg>
        <pc:picChg chg="del">
          <ac:chgData name="Alison Schafer" userId="720c763bc3acb658" providerId="LiveId" clId="{33AA7EE5-4436-4FC3-AB63-17A746228229}" dt="2024-04-04T20:06:00.081" v="34" actId="478"/>
          <ac:picMkLst>
            <pc:docMk/>
            <pc:sldMk cId="0" sldId="256"/>
            <ac:picMk id="24" creationId="{AB9CB769-5AC6-6F39-88DE-9B093602194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4231737" cy="189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3084" tIns="196544" rIns="393084" bIns="196544" numCol="1" anchor="t" anchorCtr="0" compatLnSpc="1">
            <a:prstTxWarp prst="textNoShape">
              <a:avLst/>
            </a:prstTxWarp>
          </a:bodyPr>
          <a:lstStyle>
            <a:lvl1pPr defTabSz="3905349" eaLnBrk="0" hangingPunct="0">
              <a:defRPr sz="5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296521" y="0"/>
            <a:ext cx="14231737" cy="189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3084" tIns="196544" rIns="393084" bIns="196544" numCol="1" anchor="t" anchorCtr="0" compatLnSpc="1">
            <a:prstTxWarp prst="textNoShape">
              <a:avLst/>
            </a:prstTxWarp>
          </a:bodyPr>
          <a:lstStyle>
            <a:lvl1pPr algn="r" defTabSz="3905349" eaLnBrk="0" hangingPunct="0">
              <a:defRPr sz="5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7628688"/>
            <a:ext cx="14231737" cy="221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3084" tIns="196544" rIns="393084" bIns="196544" numCol="1" anchor="b" anchorCtr="0" compatLnSpc="1">
            <a:prstTxWarp prst="textNoShape">
              <a:avLst/>
            </a:prstTxWarp>
          </a:bodyPr>
          <a:lstStyle>
            <a:lvl1pPr defTabSz="3905349" eaLnBrk="0" hangingPunct="0">
              <a:defRPr sz="5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296521" y="37628688"/>
            <a:ext cx="14231737" cy="221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3084" tIns="196544" rIns="393084" bIns="196544" numCol="1" anchor="b" anchorCtr="0" compatLnSpc="1">
            <a:prstTxWarp prst="textNoShape">
              <a:avLst/>
            </a:prstTxWarp>
          </a:bodyPr>
          <a:lstStyle>
            <a:lvl1pPr algn="r" defTabSz="3905014">
              <a:defRPr sz="5000" b="0">
                <a:latin typeface="Times New Roman" pitchFamily="18" charset="0"/>
              </a:defRPr>
            </a:lvl1pPr>
          </a:lstStyle>
          <a:p>
            <a:pPr>
              <a:defRPr/>
            </a:pPr>
            <a:fld id="{208C43C5-0F9F-41B8-9A87-07BEB46E8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40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779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65760"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31520"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97280"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63040" algn="l" rtl="0" eaLnBrk="0" fontAlgn="base" hangingPunct="0">
      <a:spcBef>
        <a:spcPct val="30000"/>
      </a:spcBef>
      <a:spcAft>
        <a:spcPct val="0"/>
      </a:spcAft>
      <a:defRPr sz="96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82880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9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843588" y="2859088"/>
            <a:ext cx="20848637" cy="151622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2922" y="18972097"/>
            <a:ext cx="23722415" cy="177062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3084" tIns="196544" rIns="393084" bIns="196544"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37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9090299"/>
            <a:ext cx="34198560" cy="62716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6581120"/>
            <a:ext cx="28163520" cy="7477760"/>
          </a:xfrm>
        </p:spPr>
        <p:txBody>
          <a:bodyPr/>
          <a:lstStyle>
            <a:lvl1pPr marL="0" indent="0" algn="ctr">
              <a:buNone/>
              <a:defRPr/>
            </a:lvl1pPr>
            <a:lvl2pPr marL="365760" indent="0" algn="ctr">
              <a:buNone/>
              <a:defRPr/>
            </a:lvl2pPr>
            <a:lvl3pPr marL="731520" indent="0" algn="ctr">
              <a:buNone/>
              <a:defRPr/>
            </a:lvl3pPr>
            <a:lvl4pPr marL="1097280" indent="0" algn="ctr">
              <a:buNone/>
              <a:defRPr/>
            </a:lvl4pPr>
            <a:lvl5pPr marL="1463040" indent="0" algn="ctr">
              <a:buNone/>
              <a:defRPr/>
            </a:lvl5pPr>
            <a:lvl6pPr marL="1828800" indent="0" algn="ctr">
              <a:buNone/>
              <a:defRPr/>
            </a:lvl6pPr>
            <a:lvl7pPr marL="2194560" indent="0" algn="ctr">
              <a:buNone/>
              <a:defRPr/>
            </a:lvl7pPr>
            <a:lvl8pPr marL="2560320" indent="0" algn="ctr">
              <a:buNone/>
              <a:defRPr/>
            </a:lvl8pPr>
            <a:lvl9pPr marL="292608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6EA2-AF3E-4B61-9A92-AF1DB2EBE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73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FA205-9ACC-4E34-A832-E0D6EA7ACC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20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264613" y="34835"/>
            <a:ext cx="9146540" cy="259747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2450" y="34835"/>
            <a:ext cx="27320240" cy="259747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32F06-0957-48E0-96BC-7F188D111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26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320" y="34837"/>
            <a:ext cx="31048960" cy="30218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2453" y="4808584"/>
            <a:ext cx="18233390" cy="212010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0177760" y="4808583"/>
            <a:ext cx="18233390" cy="10530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0177760" y="15478035"/>
            <a:ext cx="18233390" cy="105315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E599F-DAFC-421B-B6CB-C10E1DDDE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0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C97BD-B796-4312-BCD4-C555103D6A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31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810" y="18803258"/>
            <a:ext cx="34198560" cy="5811520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810" y="12402459"/>
            <a:ext cx="34198560" cy="6400800"/>
          </a:xfrm>
        </p:spPr>
        <p:txBody>
          <a:bodyPr anchor="b"/>
          <a:lstStyle>
            <a:lvl1pPr marL="0" indent="0">
              <a:buNone/>
              <a:defRPr sz="1600"/>
            </a:lvl1pPr>
            <a:lvl2pPr marL="365760" indent="0">
              <a:buNone/>
              <a:defRPr sz="1440"/>
            </a:lvl2pPr>
            <a:lvl3pPr marL="731520" indent="0">
              <a:buNone/>
              <a:defRPr sz="1280"/>
            </a:lvl3pPr>
            <a:lvl4pPr marL="1097280" indent="0">
              <a:buNone/>
              <a:defRPr sz="1120"/>
            </a:lvl4pPr>
            <a:lvl5pPr marL="1463040" indent="0">
              <a:buNone/>
              <a:defRPr sz="1120"/>
            </a:lvl5pPr>
            <a:lvl6pPr marL="1828800" indent="0">
              <a:buNone/>
              <a:defRPr sz="1120"/>
            </a:lvl6pPr>
            <a:lvl7pPr marL="2194560" indent="0">
              <a:buNone/>
              <a:defRPr sz="1120"/>
            </a:lvl7pPr>
            <a:lvl8pPr marL="2560320" indent="0">
              <a:buNone/>
              <a:defRPr sz="1120"/>
            </a:lvl8pPr>
            <a:lvl9pPr marL="2926080" indent="0">
              <a:buNone/>
              <a:defRPr sz="11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57522-2F25-49A4-9F82-7A15304F5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41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2453" y="4808584"/>
            <a:ext cx="18233390" cy="21201017"/>
          </a:xfrm>
        </p:spPr>
        <p:txBody>
          <a:bodyPr/>
          <a:lstStyle>
            <a:lvl1pPr>
              <a:defRPr sz="2240"/>
            </a:lvl1pPr>
            <a:lvl2pPr>
              <a:defRPr sz="1920"/>
            </a:lvl2pPr>
            <a:lvl3pPr>
              <a:defRPr sz="160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7760" y="4808584"/>
            <a:ext cx="18233390" cy="21201017"/>
          </a:xfrm>
        </p:spPr>
        <p:txBody>
          <a:bodyPr/>
          <a:lstStyle>
            <a:lvl1pPr>
              <a:defRPr sz="2240"/>
            </a:lvl1pPr>
            <a:lvl2pPr>
              <a:defRPr sz="1920"/>
            </a:lvl2pPr>
            <a:lvl3pPr>
              <a:defRPr sz="160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2D5E8-0C98-4679-9A27-20B874366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0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171303"/>
            <a:ext cx="3621024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6550298"/>
            <a:ext cx="17777460" cy="2728686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0" y="9278984"/>
            <a:ext cx="17777460" cy="16859794"/>
          </a:xfrm>
        </p:spPr>
        <p:txBody>
          <a:bodyPr/>
          <a:lstStyle>
            <a:lvl1pPr>
              <a:defRPr sz="192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0" y="6550298"/>
            <a:ext cx="17783810" cy="2728686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0" y="9278984"/>
            <a:ext cx="17783810" cy="16859794"/>
          </a:xfrm>
        </p:spPr>
        <p:txBody>
          <a:bodyPr/>
          <a:lstStyle>
            <a:lvl1pPr>
              <a:defRPr sz="192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770A9-3B13-4556-A1C4-B9BA7FDB85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18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9C683-265D-44BF-B93C-31065270B5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59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7B043-0E3F-4D60-973F-7B0F3BA77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25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165498"/>
            <a:ext cx="13237210" cy="49580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3" y="1165499"/>
            <a:ext cx="22491700" cy="24973280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3" y="6123579"/>
            <a:ext cx="13237210" cy="20015200"/>
          </a:xfrm>
        </p:spPr>
        <p:txBody>
          <a:bodyPr/>
          <a:lstStyle>
            <a:lvl1pPr marL="0" indent="0">
              <a:buNone/>
              <a:defRPr sz="1120"/>
            </a:lvl1pPr>
            <a:lvl2pPr marL="365760" indent="0">
              <a:buNone/>
              <a:defRPr sz="96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02DD3-294E-4A20-A8F6-E5E582EB00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76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0" y="20482562"/>
            <a:ext cx="24140160" cy="24180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700" y="2614023"/>
            <a:ext cx="24140160" cy="17556480"/>
          </a:xfrm>
        </p:spPr>
        <p:txBody>
          <a:bodyPr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700" y="22900642"/>
            <a:ext cx="24140160" cy="3434080"/>
          </a:xfrm>
        </p:spPr>
        <p:txBody>
          <a:bodyPr/>
          <a:lstStyle>
            <a:lvl1pPr marL="0" indent="0">
              <a:buNone/>
              <a:defRPr sz="1120"/>
            </a:lvl1pPr>
            <a:lvl2pPr marL="365760" indent="0">
              <a:buNone/>
              <a:defRPr sz="96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29F48-5486-4F88-A0CE-BD3A048149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28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92320" y="34290"/>
            <a:ext cx="3104896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5404" tIns="212701" rIns="425404" bIns="2127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2451" y="4808220"/>
            <a:ext cx="36588700" cy="2120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8790" y="26659840"/>
            <a:ext cx="8382000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25404" tIns="212701" rIns="425404" bIns="212701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512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5211" y="26659840"/>
            <a:ext cx="12743180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25404" tIns="212701" rIns="425404" bIns="212701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512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2810" y="26659840"/>
            <a:ext cx="8382000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25404" tIns="212701" rIns="425404" bIns="212701" numCol="1" anchor="ctr" anchorCtr="0" compatLnSpc="1">
            <a:prstTxWarp prst="textNoShape">
              <a:avLst/>
            </a:prstTxWarp>
          </a:bodyPr>
          <a:lstStyle>
            <a:lvl1pPr algn="r">
              <a:defRPr sz="5120" b="0">
                <a:latin typeface="Times New Roman" pitchFamily="18" charset="0"/>
              </a:defRPr>
            </a:lvl1pPr>
          </a:lstStyle>
          <a:p>
            <a:pPr>
              <a:defRPr/>
            </a:pPr>
            <a:fld id="{EE4A02AE-C491-45B0-93EA-0F56D85A1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2pPr>
      <a:lvl3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3pPr>
      <a:lvl4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4pPr>
      <a:lvl5pPr algn="ctr" defTabSz="14888210" rtl="0" eaLnBrk="0" fontAlgn="base" hangingPunct="0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5pPr>
      <a:lvl6pPr marL="365760" algn="ctr" defTabSz="14888210" rtl="0" fontAlgn="base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6pPr>
      <a:lvl7pPr marL="731520" algn="ctr" defTabSz="14888210" rtl="0" fontAlgn="base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7pPr>
      <a:lvl8pPr marL="1097280" algn="ctr" defTabSz="14888210" rtl="0" fontAlgn="base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8pPr>
      <a:lvl9pPr marL="1463040" algn="ctr" defTabSz="14888210" rtl="0" fontAlgn="base">
        <a:spcBef>
          <a:spcPct val="0"/>
        </a:spcBef>
        <a:spcAft>
          <a:spcPct val="0"/>
        </a:spcAft>
        <a:defRPr sz="6480" b="1">
          <a:solidFill>
            <a:schemeClr val="bg1"/>
          </a:solidFill>
          <a:latin typeface="Arial" charset="0"/>
        </a:defRPr>
      </a:lvl9pPr>
    </p:titleStyle>
    <p:bodyStyle>
      <a:lvl1pPr marL="1270000" indent="-1270000" algn="l" defTabSz="14888210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2747010" indent="-1055370" algn="l" defTabSz="14888210" rtl="0" eaLnBrk="0" fontAlgn="base" hangingPunct="0">
        <a:spcBef>
          <a:spcPct val="20000"/>
        </a:spcBef>
        <a:spcAft>
          <a:spcPct val="0"/>
        </a:spcAft>
        <a:defRPr sz="10880">
          <a:solidFill>
            <a:schemeClr val="tx1"/>
          </a:solidFill>
          <a:latin typeface="Times New Roman" pitchFamily="18" charset="0"/>
        </a:defRPr>
      </a:lvl2pPr>
      <a:lvl3pPr marL="4229100" indent="-844550" algn="l" defTabSz="14888210" rtl="0" eaLnBrk="0" fontAlgn="base" hangingPunct="0">
        <a:spcBef>
          <a:spcPct val="20000"/>
        </a:spcBef>
        <a:spcAft>
          <a:spcPct val="0"/>
        </a:spcAft>
        <a:defRPr sz="9280">
          <a:solidFill>
            <a:schemeClr val="tx1"/>
          </a:solidFill>
          <a:latin typeface="Times New Roman" pitchFamily="18" charset="0"/>
        </a:defRPr>
      </a:lvl3pPr>
      <a:lvl4pPr marL="5919470" indent="-845820" algn="l" defTabSz="14888210" rtl="0" eaLnBrk="0" fontAlgn="base" hangingPunct="0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4pPr>
      <a:lvl5pPr marL="7613650" indent="-849630" algn="l" defTabSz="14888210" rtl="0" eaLnBrk="0" fontAlgn="base" hangingPunct="0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5pPr>
      <a:lvl6pPr marL="7979410" indent="-849630" algn="l" defTabSz="14888210" rtl="0" fontAlgn="base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6pPr>
      <a:lvl7pPr marL="8345170" indent="-849630" algn="l" defTabSz="14888210" rtl="0" fontAlgn="base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7pPr>
      <a:lvl8pPr marL="8710930" indent="-849630" algn="l" defTabSz="14888210" rtl="0" fontAlgn="base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8pPr>
      <a:lvl9pPr marL="9076690" indent="-849630" algn="l" defTabSz="14888210" rtl="0" fontAlgn="base">
        <a:spcBef>
          <a:spcPct val="20000"/>
        </a:spcBef>
        <a:spcAft>
          <a:spcPct val="0"/>
        </a:spcAft>
        <a:defRPr sz="776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665839" y="883823"/>
            <a:ext cx="28651971" cy="3777633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sz="2880" dirty="0">
              <a:highlight>
                <a:srgbClr val="800080"/>
              </a:highlight>
            </a:endParaRPr>
          </a:p>
        </p:txBody>
      </p:sp>
      <p:sp>
        <p:nvSpPr>
          <p:cNvPr id="2051" name="Rectangle 1148"/>
          <p:cNvSpPr>
            <a:spLocks noChangeArrowheads="1"/>
          </p:cNvSpPr>
          <p:nvPr/>
        </p:nvSpPr>
        <p:spPr bwMode="auto">
          <a:xfrm>
            <a:off x="798595" y="5098099"/>
            <a:ext cx="10782300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Introduction</a:t>
            </a:r>
          </a:p>
        </p:txBody>
      </p:sp>
      <p:sp>
        <p:nvSpPr>
          <p:cNvPr id="2054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5665839" y="2873902"/>
            <a:ext cx="28651972" cy="1600438"/>
          </a:xfr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4000" b="0" dirty="0">
                <a:solidFill>
                  <a:srgbClr val="FDD023"/>
                </a:solidFill>
              </a:rPr>
              <a:t>Alison Schafer BS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4000" b="0" dirty="0">
                <a:solidFill>
                  <a:srgbClr val="FDD023"/>
                </a:solidFill>
              </a:rPr>
              <a:t>, Hai Vu Tran MD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4000" b="0" dirty="0">
                <a:solidFill>
                  <a:srgbClr val="FDD023"/>
                </a:solidFill>
              </a:rPr>
              <a:t>, Christopher Van Dreumel MD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4000" b="0" dirty="0">
                <a:solidFill>
                  <a:srgbClr val="FDD023"/>
                </a:solidFill>
              </a:rPr>
              <a:t>, Bennet Bennett </a:t>
            </a:r>
            <a:r>
              <a:rPr lang="en-US" altLang="en-US" sz="4000" b="0" dirty="0" err="1">
                <a:solidFill>
                  <a:srgbClr val="FDD023"/>
                </a:solidFill>
              </a:rPr>
              <a:t>deBoisblanc</a:t>
            </a:r>
            <a:r>
              <a:rPr lang="en-US" altLang="en-US" sz="4000" b="0" dirty="0">
                <a:solidFill>
                  <a:srgbClr val="FDD023"/>
                </a:solidFill>
              </a:rPr>
              <a:t> MD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4000" b="0" dirty="0">
                <a:solidFill>
                  <a:srgbClr val="FDD023"/>
                </a:solidFill>
              </a:rPr>
              <a:t>, Matthew Lammi MD</a:t>
            </a:r>
            <a:r>
              <a:rPr lang="en-US" altLang="en-US" sz="4000" b="0" baseline="30000" dirty="0">
                <a:solidFill>
                  <a:srgbClr val="FDD023"/>
                </a:solidFill>
              </a:rPr>
              <a:t>2</a:t>
            </a:r>
            <a:br>
              <a:rPr lang="en-US" altLang="en-US" sz="3200" b="0" dirty="0">
                <a:solidFill>
                  <a:srgbClr val="FDD023"/>
                </a:solidFill>
              </a:rPr>
            </a:br>
            <a:r>
              <a:rPr lang="en-US" altLang="en-US" sz="3200" b="0" baseline="30000" dirty="0">
                <a:solidFill>
                  <a:srgbClr val="FDD023"/>
                </a:solidFill>
              </a:rPr>
              <a:t>1</a:t>
            </a:r>
            <a:r>
              <a:rPr lang="en-US" altLang="en-US" sz="3200" b="0" dirty="0">
                <a:solidFill>
                  <a:srgbClr val="FDD023"/>
                </a:solidFill>
              </a:rPr>
              <a:t>Section of Pulmonary/Critical Care &amp; Allergy/Immunology, Department of Internal Medicine, LSU Health Sciences Center, New Orleans, LA</a:t>
            </a:r>
            <a:br>
              <a:rPr lang="en-US" altLang="en-US" sz="3200" b="0" dirty="0">
                <a:solidFill>
                  <a:srgbClr val="FDD023"/>
                </a:solidFill>
              </a:rPr>
            </a:br>
            <a:r>
              <a:rPr lang="en-US" altLang="en-US" sz="3200" b="0" baseline="30000" dirty="0">
                <a:solidFill>
                  <a:srgbClr val="FDD023"/>
                </a:solidFill>
              </a:rPr>
              <a:t>2</a:t>
            </a:r>
            <a:r>
              <a:rPr lang="en-US" altLang="en-US" sz="3200" b="0" dirty="0">
                <a:solidFill>
                  <a:srgbClr val="FDD023"/>
                </a:solidFill>
              </a:rPr>
              <a:t>Pulmonary and Critical Care, Johns Hopkins School of Medicine, Baltimore, MD</a:t>
            </a:r>
          </a:p>
        </p:txBody>
      </p:sp>
      <p:sp>
        <p:nvSpPr>
          <p:cNvPr id="2056" name="Text Box 1541"/>
          <p:cNvSpPr txBox="1">
            <a:spLocks noChangeArrowheads="1"/>
          </p:cNvSpPr>
          <p:nvPr/>
        </p:nvSpPr>
        <p:spPr bwMode="auto">
          <a:xfrm>
            <a:off x="5675363" y="932142"/>
            <a:ext cx="2926080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6000" dirty="0">
                <a:solidFill>
                  <a:srgbClr val="FDD023"/>
                </a:solidFill>
              </a:rPr>
              <a:t>Differential Blood Pressure and Heart Rate Response to 6-minute Walk </a:t>
            </a:r>
          </a:p>
          <a:p>
            <a:pPr algn="ctr"/>
            <a:r>
              <a:rPr lang="en-US" sz="6000" dirty="0">
                <a:solidFill>
                  <a:srgbClr val="FDD023"/>
                </a:solidFill>
              </a:rPr>
              <a:t>Testing in Patients with Group 1 Vs. Group 2 Pulmonary Hypertension</a:t>
            </a:r>
          </a:p>
        </p:txBody>
      </p:sp>
      <p:sp>
        <p:nvSpPr>
          <p:cNvPr id="2059" name="Rectangle 39"/>
          <p:cNvSpPr>
            <a:spLocks noChangeArrowheads="1"/>
          </p:cNvSpPr>
          <p:nvPr/>
        </p:nvSpPr>
        <p:spPr bwMode="auto">
          <a:xfrm>
            <a:off x="-12488027" y="10756612"/>
            <a:ext cx="115366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566738" indent="-566738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SzPct val="85000"/>
              <a:buFont typeface="Wingdings" pitchFamily="2" charset="2"/>
              <a:buChar char="v"/>
            </a:pPr>
            <a:endParaRPr lang="en-US" altLang="en-US" sz="3200"/>
          </a:p>
        </p:txBody>
      </p:sp>
      <p:sp>
        <p:nvSpPr>
          <p:cNvPr id="2073" name="TextBox 2"/>
          <p:cNvSpPr txBox="1">
            <a:spLocks noChangeArrowheads="1"/>
          </p:cNvSpPr>
          <p:nvPr/>
        </p:nvSpPr>
        <p:spPr bwMode="auto">
          <a:xfrm>
            <a:off x="798596" y="19049680"/>
            <a:ext cx="10782299" cy="895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defRPr sz="36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This retrospective study included outpatients in a single comprehensive PH center evaluated from August 2016 to December 2022. 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Blood pressure and heart rate (HR) were measured at rest, immediately after 6MWT, and 5 minutes later. 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Change in systolic blood pressure (</a:t>
            </a:r>
            <a:r>
              <a:rPr lang="en-US" altLang="en-US" b="0" dirty="0" err="1"/>
              <a:t>sBP</a:t>
            </a:r>
            <a:r>
              <a:rPr lang="en-US" altLang="en-US" b="0" dirty="0"/>
              <a:t>) was calculated as [</a:t>
            </a:r>
            <a:r>
              <a:rPr lang="en-US" altLang="en-US" b="0" dirty="0" err="1"/>
              <a:t>sBP</a:t>
            </a:r>
            <a:r>
              <a:rPr lang="en-US" altLang="en-US" b="0" dirty="0"/>
              <a:t>(immediately post)-</a:t>
            </a:r>
            <a:r>
              <a:rPr lang="en-US" altLang="en-US" b="0" dirty="0" err="1"/>
              <a:t>sBP</a:t>
            </a:r>
            <a:r>
              <a:rPr lang="en-US" altLang="en-US" b="0" dirty="0"/>
              <a:t>(pre)]/</a:t>
            </a:r>
            <a:r>
              <a:rPr lang="en-US" altLang="en-US" b="0" dirty="0" err="1"/>
              <a:t>sBP</a:t>
            </a:r>
            <a:r>
              <a:rPr lang="en-US" altLang="en-US" b="0" dirty="0"/>
              <a:t>(pre). 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Heart rate recovery at 5 minutes (HRR5) was defined as HR(immediately post)-HR(5 minutes post-exercise). 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Comparisons were made between PAH and LHD-PH patients using t-test or Mann-Whitney U.</a:t>
            </a:r>
          </a:p>
          <a:p>
            <a:pPr marL="457200" indent="-457200" algn="just">
              <a:buFont typeface="Wingdings" panose="05000000000000000000" pitchFamily="2" charset="2"/>
              <a:buChar char="§"/>
              <a:defRPr/>
            </a:pPr>
            <a:r>
              <a:rPr lang="en-US" altLang="en-US" b="0" dirty="0"/>
              <a:t>Correlations to </a:t>
            </a:r>
            <a:r>
              <a:rPr lang="en-US" altLang="en-US" b="0" dirty="0" err="1"/>
              <a:t>sBP</a:t>
            </a:r>
            <a:r>
              <a:rPr lang="en-US" altLang="en-US" b="0" dirty="0"/>
              <a:t> change were conducted in LHD-PH patients using a Spearman test.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8595" y="6263074"/>
            <a:ext cx="107823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Reduced heart rate recovery (HRR) after exercise has been associated with poor prognosis in pulmonary hypertension (PH) and heart failure.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We sought to compare the blood pressure and heart rate response/recovery after six-minute walk test (6MWT) between patients with pulmonary arterial hypertension (PAH) and left heart disease-associated PH (LHD-PH) to investigate their phenotypic differences.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31" y="904484"/>
            <a:ext cx="4285714" cy="3600000"/>
          </a:xfrm>
          <a:prstGeom prst="rect">
            <a:avLst/>
          </a:prstGeom>
        </p:spPr>
      </p:pic>
      <p:sp>
        <p:nvSpPr>
          <p:cNvPr id="41" name="Rectangle 1148">
            <a:extLst>
              <a:ext uri="{FF2B5EF4-FFF2-40B4-BE49-F238E27FC236}">
                <a16:creationId xmlns:a16="http://schemas.microsoft.com/office/drawing/2014/main" id="{5209548E-A993-47ED-880F-F438F0C85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8365" y="5098099"/>
            <a:ext cx="11141937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Discussion</a:t>
            </a:r>
          </a:p>
        </p:txBody>
      </p:sp>
      <p:sp>
        <p:nvSpPr>
          <p:cNvPr id="42" name="Rectangle 1148">
            <a:extLst>
              <a:ext uri="{FF2B5EF4-FFF2-40B4-BE49-F238E27FC236}">
                <a16:creationId xmlns:a16="http://schemas.microsoft.com/office/drawing/2014/main" id="{F30552DC-A62B-4A42-AC2C-168204EDA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596" y="17878974"/>
            <a:ext cx="10782299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Methods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6151225-AB68-EBF1-94F1-3E5515A5C0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81123" y="792990"/>
            <a:ext cx="5041452" cy="3884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076875-9719-9B00-20DC-EEA2126B0FF9}"/>
              </a:ext>
            </a:extLst>
          </p:cNvPr>
          <p:cNvSpPr txBox="1"/>
          <p:nvPr/>
        </p:nvSpPr>
        <p:spPr>
          <a:xfrm>
            <a:off x="28215316" y="6258973"/>
            <a:ext cx="1114193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b="0" dirty="0"/>
              <a:t>Unlike </a:t>
            </a:r>
            <a:r>
              <a:rPr lang="en-US" sz="3600" b="0" dirty="0" err="1"/>
              <a:t>sBP</a:t>
            </a:r>
            <a:r>
              <a:rPr lang="en-US" sz="3600" b="0" dirty="0"/>
              <a:t> change, HR response to exercise during 6MWT was significantly lower in LHD-PH patients compared to those with PAH.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b="0" dirty="0"/>
              <a:t>Additionally, heart rate recovery was impaired in LHD-PH.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b="0" dirty="0"/>
              <a:t>These findings may be due to chronotropic incompetence and/or autonomic dysfunction in LHD-PH. 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b="0" dirty="0"/>
              <a:t>Further studies are needed to determine the physiological mechanisms and clinical significance of impaired HR response in LHD-PH.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85E047A-4A03-B1AB-583B-15722837F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366883"/>
              </p:ext>
            </p:extLst>
          </p:nvPr>
        </p:nvGraphicFramePr>
        <p:xfrm>
          <a:off x="798595" y="12012131"/>
          <a:ext cx="10782300" cy="5427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6460">
                  <a:extLst>
                    <a:ext uri="{9D8B030D-6E8A-4147-A177-3AD203B41FA5}">
                      <a16:colId xmlns:a16="http://schemas.microsoft.com/office/drawing/2014/main" val="1732853620"/>
                    </a:ext>
                  </a:extLst>
                </a:gridCol>
                <a:gridCol w="2156460">
                  <a:extLst>
                    <a:ext uri="{9D8B030D-6E8A-4147-A177-3AD203B41FA5}">
                      <a16:colId xmlns:a16="http://schemas.microsoft.com/office/drawing/2014/main" val="438639037"/>
                    </a:ext>
                  </a:extLst>
                </a:gridCol>
                <a:gridCol w="2156460">
                  <a:extLst>
                    <a:ext uri="{9D8B030D-6E8A-4147-A177-3AD203B41FA5}">
                      <a16:colId xmlns:a16="http://schemas.microsoft.com/office/drawing/2014/main" val="2404902963"/>
                    </a:ext>
                  </a:extLst>
                </a:gridCol>
                <a:gridCol w="2156460">
                  <a:extLst>
                    <a:ext uri="{9D8B030D-6E8A-4147-A177-3AD203B41FA5}">
                      <a16:colId xmlns:a16="http://schemas.microsoft.com/office/drawing/2014/main" val="3721646413"/>
                    </a:ext>
                  </a:extLst>
                </a:gridCol>
                <a:gridCol w="2156460">
                  <a:extLst>
                    <a:ext uri="{9D8B030D-6E8A-4147-A177-3AD203B41FA5}">
                      <a16:colId xmlns:a16="http://schemas.microsoft.com/office/drawing/2014/main" val="3964611779"/>
                    </a:ext>
                  </a:extLst>
                </a:gridCol>
              </a:tblGrid>
              <a:tr h="489897"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Group 1</a:t>
                      </a:r>
                    </a:p>
                  </a:txBody>
                  <a:tcPr>
                    <a:solidFill>
                      <a:srgbClr val="1B4F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Group 2</a:t>
                      </a:r>
                    </a:p>
                  </a:txBody>
                  <a:tcPr>
                    <a:solidFill>
                      <a:srgbClr val="1B4F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Group 3</a:t>
                      </a:r>
                    </a:p>
                  </a:txBody>
                  <a:tcPr>
                    <a:solidFill>
                      <a:srgbClr val="1B4F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Group 4</a:t>
                      </a:r>
                    </a:p>
                  </a:txBody>
                  <a:tcPr>
                    <a:solidFill>
                      <a:srgbClr val="1B4F5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Group 5</a:t>
                      </a:r>
                    </a:p>
                  </a:txBody>
                  <a:tcPr>
                    <a:solidFill>
                      <a:srgbClr val="1B4F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624855"/>
                  </a:ext>
                </a:extLst>
              </a:tr>
              <a:tr h="1116052"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Pulmonary arterial hypertension</a:t>
                      </a:r>
                    </a:p>
                  </a:txBody>
                  <a:tcPr>
                    <a:solidFill>
                      <a:srgbClr val="C3E5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Left heart disease</a:t>
                      </a:r>
                    </a:p>
                  </a:txBody>
                  <a:tcPr>
                    <a:solidFill>
                      <a:srgbClr val="C3E5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Lung disease and/or hypoxia</a:t>
                      </a:r>
                    </a:p>
                  </a:txBody>
                  <a:tcPr>
                    <a:solidFill>
                      <a:srgbClr val="C3E5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Pulmonary artery obstruction</a:t>
                      </a:r>
                    </a:p>
                  </a:txBody>
                  <a:tcPr>
                    <a:solidFill>
                      <a:srgbClr val="C3E5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02947" rtl="0" eaLnBrk="1" latinLnBrk="0" hangingPunct="1"/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Unclear or multifactorial mechanism</a:t>
                      </a:r>
                    </a:p>
                  </a:txBody>
                  <a:tcPr>
                    <a:solidFill>
                      <a:srgbClr val="C3E5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52136"/>
                  </a:ext>
                </a:extLst>
              </a:tr>
              <a:tr h="3146046">
                <a:tc>
                  <a:txBody>
                    <a:bodyPr/>
                    <a:lstStyle/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Idiopathic</a:t>
                      </a:r>
                    </a:p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Heritable</a:t>
                      </a:r>
                    </a:p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Drug/toxin-induced</a:t>
                      </a:r>
                    </a:p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Connective tissue disease</a:t>
                      </a:r>
                    </a:p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Congenital heart disease</a:t>
                      </a:r>
                    </a:p>
                  </a:txBody>
                  <a:tcPr>
                    <a:solidFill>
                      <a:srgbClr val="E7F5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Isolated post capillary PH</a:t>
                      </a:r>
                    </a:p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Combined post + pre capillary PH </a:t>
                      </a:r>
                    </a:p>
                  </a:txBody>
                  <a:tcPr>
                    <a:solidFill>
                      <a:srgbClr val="E7F5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Obstructive</a:t>
                      </a:r>
                    </a:p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Restrictive</a:t>
                      </a:r>
                    </a:p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Mixed pattern</a:t>
                      </a:r>
                    </a:p>
                  </a:txBody>
                  <a:tcPr>
                    <a:solidFill>
                      <a:srgbClr val="E7F5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Chronic thrombo-embolic PH</a:t>
                      </a:r>
                    </a:p>
                  </a:txBody>
                  <a:tcPr>
                    <a:solidFill>
                      <a:srgbClr val="E7F5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Sarcoidosis</a:t>
                      </a:r>
                    </a:p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Sickle Cell Disease</a:t>
                      </a:r>
                    </a:p>
                    <a:p>
                      <a:pPr marL="342900" indent="-342900" algn="l" defTabSz="70294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Others</a:t>
                      </a:r>
                    </a:p>
                  </a:txBody>
                  <a:tcPr>
                    <a:solidFill>
                      <a:srgbClr val="E7F5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2757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FA0BFB2-6331-B48F-1FA5-861502C1B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038855"/>
              </p:ext>
            </p:extLst>
          </p:nvPr>
        </p:nvGraphicFramePr>
        <p:xfrm>
          <a:off x="13372877" y="19765001"/>
          <a:ext cx="12211940" cy="245537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52985">
                  <a:extLst>
                    <a:ext uri="{9D8B030D-6E8A-4147-A177-3AD203B41FA5}">
                      <a16:colId xmlns:a16="http://schemas.microsoft.com/office/drawing/2014/main" val="374678717"/>
                    </a:ext>
                  </a:extLst>
                </a:gridCol>
                <a:gridCol w="3052985">
                  <a:extLst>
                    <a:ext uri="{9D8B030D-6E8A-4147-A177-3AD203B41FA5}">
                      <a16:colId xmlns:a16="http://schemas.microsoft.com/office/drawing/2014/main" val="3226394342"/>
                    </a:ext>
                  </a:extLst>
                </a:gridCol>
                <a:gridCol w="3052985">
                  <a:extLst>
                    <a:ext uri="{9D8B030D-6E8A-4147-A177-3AD203B41FA5}">
                      <a16:colId xmlns:a16="http://schemas.microsoft.com/office/drawing/2014/main" val="3546097207"/>
                    </a:ext>
                  </a:extLst>
                </a:gridCol>
                <a:gridCol w="3052985">
                  <a:extLst>
                    <a:ext uri="{9D8B030D-6E8A-4147-A177-3AD203B41FA5}">
                      <a16:colId xmlns:a16="http://schemas.microsoft.com/office/drawing/2014/main" val="3686082607"/>
                    </a:ext>
                  </a:extLst>
                </a:gridCol>
              </a:tblGrid>
              <a:tr h="49107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j-lt"/>
                          <a:cs typeface="Times New Roman" panose="02020603050405020304" pitchFamily="18" charset="0"/>
                        </a:rPr>
                        <a:t>Variable</a:t>
                      </a:r>
                    </a:p>
                  </a:txBody>
                  <a:tcP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j-lt"/>
                          <a:cs typeface="Times New Roman" panose="02020603050405020304" pitchFamily="18" charset="0"/>
                        </a:rPr>
                        <a:t>PAH (n=82)</a:t>
                      </a:r>
                    </a:p>
                  </a:txBody>
                  <a:tcP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j-lt"/>
                          <a:cs typeface="Times New Roman" panose="02020603050405020304" pitchFamily="18" charset="0"/>
                        </a:rPr>
                        <a:t>LHD-PH (n=43)</a:t>
                      </a:r>
                    </a:p>
                  </a:txBody>
                  <a:tcPr>
                    <a:solidFill>
                      <a:srgbClr val="461D7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+mj-lt"/>
                          <a:cs typeface="Times New Roman" panose="02020603050405020304" pitchFamily="18" charset="0"/>
                        </a:rPr>
                        <a:t>p value</a:t>
                      </a:r>
                    </a:p>
                  </a:txBody>
                  <a:tcPr>
                    <a:solidFill>
                      <a:srgbClr val="461D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82447"/>
                  </a:ext>
                </a:extLst>
              </a:tr>
              <a:tr h="491075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latin typeface="+mj-lt"/>
                          <a:cs typeface="Times New Roman" panose="02020603050405020304" pitchFamily="18" charset="0"/>
                        </a:rPr>
                        <a:t>sBP</a:t>
                      </a:r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 change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7.7% (3.5, 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12.7% (0.7, 22.0)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0.30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646684"/>
                  </a:ext>
                </a:extLst>
              </a:tr>
              <a:tr h="491075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HR at rest (bpm)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80 ±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02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80 ±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0.94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966403"/>
                  </a:ext>
                </a:extLst>
              </a:tr>
              <a:tr h="491075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HR change (bpm)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27 (18, 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029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21 (11, 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955742"/>
                  </a:ext>
                </a:extLst>
              </a:tr>
              <a:tr h="491075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HRR5 (bpm)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-26 ±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-20 ±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+mj-lt"/>
                          <a:cs typeface="Times New Roman" panose="02020603050405020304" pitchFamily="18" charset="0"/>
                        </a:rPr>
                        <a:t>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19645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503A548-819B-B3AB-C801-2D1C9960CF30}"/>
              </a:ext>
            </a:extLst>
          </p:cNvPr>
          <p:cNvSpPr txBox="1"/>
          <p:nvPr/>
        </p:nvSpPr>
        <p:spPr>
          <a:xfrm>
            <a:off x="2917799" y="11472388"/>
            <a:ext cx="714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/>
              <a:t>Table 1: Pulmonary hypertension clinical groups</a:t>
            </a:r>
          </a:p>
        </p:txBody>
      </p:sp>
      <p:sp>
        <p:nvSpPr>
          <p:cNvPr id="17" name="Rectangle 1148">
            <a:extLst>
              <a:ext uri="{FF2B5EF4-FFF2-40B4-BE49-F238E27FC236}">
                <a16:creationId xmlns:a16="http://schemas.microsoft.com/office/drawing/2014/main" id="{70374706-94BB-0948-DBBF-B86B54D45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598" y="5097676"/>
            <a:ext cx="15460345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Results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BF6253-81CE-9529-FE5D-AA4D989A84F3}"/>
              </a:ext>
            </a:extLst>
          </p:cNvPr>
          <p:cNvSpPr txBox="1"/>
          <p:nvPr/>
        </p:nvSpPr>
        <p:spPr>
          <a:xfrm>
            <a:off x="12364265" y="22444069"/>
            <a:ext cx="143363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There was a no significant difference in </a:t>
            </a:r>
            <a:r>
              <a:rPr lang="en-US" sz="3600" b="0" dirty="0" err="1"/>
              <a:t>sBP</a:t>
            </a:r>
            <a:r>
              <a:rPr lang="en-US" sz="3600" b="0" dirty="0"/>
              <a:t> change after exercise in LHD-PH compared to PAH patients.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In the LHD-PH patients, </a:t>
            </a:r>
            <a:r>
              <a:rPr lang="en-US" sz="3600" b="0" dirty="0" err="1"/>
              <a:t>sBP</a:t>
            </a:r>
            <a:r>
              <a:rPr lang="en-US" sz="3600" b="0" dirty="0"/>
              <a:t> change correlated to lower HR at rest (r=-0.40), higher pulmonary artery wedge pressure (r=0.34), and longer 6-minute walk distance (6MWD, r=0.30).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HR at rest was similar between PAH and LHD-PH, but LHD-PH patients showed less increase in HR after exercise than PAH patients, even after adjusting for 6MWD and BP medication use.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/>
              <a:t>HRR5 was significantly lower in LDH-PH compared to PAH patients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771091-467B-1A1A-C70E-F64AC80F4E91}"/>
              </a:ext>
            </a:extLst>
          </p:cNvPr>
          <p:cNvSpPr txBox="1"/>
          <p:nvPr/>
        </p:nvSpPr>
        <p:spPr>
          <a:xfrm>
            <a:off x="28214644" y="14232028"/>
            <a:ext cx="111419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b="0" dirty="0"/>
              <a:t>Analysis of additional dataset (PVDOMICS) which has collected data from multiple centers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b="0" dirty="0"/>
              <a:t>If confirmed, would validate our single center study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600" b="0" dirty="0"/>
              <a:t>Definition of PH changed in 2022 from mean pulmonary artery pressure of &gt;25 mmHg to &gt;20 mmHg. Additional work is needed to investigate response to 6MWT for patients with mean pulmonary artery pressure between 21 and 24 mmHg.</a:t>
            </a:r>
          </a:p>
        </p:txBody>
      </p:sp>
      <p:sp>
        <p:nvSpPr>
          <p:cNvPr id="21" name="Rectangle 1148">
            <a:extLst>
              <a:ext uri="{FF2B5EF4-FFF2-40B4-BE49-F238E27FC236}">
                <a16:creationId xmlns:a16="http://schemas.microsoft.com/office/drawing/2014/main" id="{F2132AA7-885B-BCC2-53A6-A0A22B2CB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14645" y="13052241"/>
            <a:ext cx="11141937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Future Studies</a:t>
            </a:r>
          </a:p>
        </p:txBody>
      </p:sp>
      <p:sp>
        <p:nvSpPr>
          <p:cNvPr id="2048" name="TextBox 2047">
            <a:extLst>
              <a:ext uri="{FF2B5EF4-FFF2-40B4-BE49-F238E27FC236}">
                <a16:creationId xmlns:a16="http://schemas.microsoft.com/office/drawing/2014/main" id="{047595D2-DFF1-3F55-149E-1D0D74B1E27C}"/>
              </a:ext>
            </a:extLst>
          </p:cNvPr>
          <p:cNvSpPr txBox="1"/>
          <p:nvPr/>
        </p:nvSpPr>
        <p:spPr>
          <a:xfrm>
            <a:off x="28214644" y="21629253"/>
            <a:ext cx="11141937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200" b="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ptos" panose="020B0004020202020204" pitchFamily="34" charset="0"/>
              </a:rPr>
              <a:t>ATS Committee on Proficiency Standards for Clinical Pulmonary Function Laboratories. ATS statement: guidelines for the six-minute walk test. </a:t>
            </a:r>
            <a:r>
              <a:rPr lang="en-US" sz="2200" b="0" i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ptos" panose="020B0004020202020204" pitchFamily="34" charset="0"/>
              </a:rPr>
              <a:t>Am J Respir Crit Care Med</a:t>
            </a:r>
            <a:r>
              <a:rPr lang="en-US" sz="2200" b="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ptos" panose="020B0004020202020204" pitchFamily="34" charset="0"/>
              </a:rPr>
              <a:t>. 2002;166(1):111-7. </a:t>
            </a:r>
            <a:r>
              <a:rPr lang="en-US" sz="2200" b="0" dirty="0" err="1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ptos" panose="020B0004020202020204" pitchFamily="34" charset="0"/>
              </a:rPr>
              <a:t>doi</a:t>
            </a:r>
            <a:r>
              <a:rPr lang="en-US" sz="2200" b="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ptos" panose="020B0004020202020204" pitchFamily="34" charset="0"/>
              </a:rPr>
              <a:t>: 10.1164/ajrccm.166.1.at1102. Erratum in: </a:t>
            </a:r>
            <a:r>
              <a:rPr lang="en-US" sz="2200" b="0" i="1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ptos" panose="020B0004020202020204" pitchFamily="34" charset="0"/>
              </a:rPr>
              <a:t>Am J Respir Crit Care Med</a:t>
            </a:r>
            <a:r>
              <a:rPr lang="en-US" sz="2200" b="0" dirty="0">
                <a:solidFill>
                  <a:srgbClr val="212121"/>
                </a:solidFill>
                <a:effectLst/>
                <a:latin typeface="+mn-lt"/>
                <a:ea typeface="Times New Roman" panose="02020603050405020304" pitchFamily="18" charset="0"/>
                <a:cs typeface="Aptos" panose="020B0004020202020204" pitchFamily="34" charset="0"/>
              </a:rPr>
              <a:t>. 2016;193(10):1185. PMID: 12091180.</a:t>
            </a:r>
            <a:endParaRPr lang="en-US" sz="2200" b="0" dirty="0">
              <a:latin typeface="+mn-lt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200" b="0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Minai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 OA, Nguyen Q,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Mummadi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 S, Walker E, McCarthy K,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Dweik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 RA. Heart rate recovery is an important predictor of outcomes in patients with connective tissue disease-associated pulmonary hypertension. </a:t>
            </a:r>
            <a:r>
              <a:rPr lang="en-US" sz="2200" b="0" i="1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Pulm</a:t>
            </a:r>
            <a:r>
              <a:rPr lang="en-US" sz="2200" b="0" i="1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 Circ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. 2015;5(3):565-76.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doi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: 10.1086/682432. PMID: 26401258; PMCID: PMC4556508.</a:t>
            </a:r>
            <a:endParaRPr lang="en-US" sz="2200" b="0" dirty="0">
              <a:latin typeface="+mn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Miyamoto S, Nagaya N, Satoh T,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Kyotani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 S,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Sakamaki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 F, Fujita M, Nakanishi N,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Miyatake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 K. Clinical correlates and prognostic significance of six-minute walk test in patients with primary pulmonary hypertension. Comparison with cardiopulmonary exercise testing. </a:t>
            </a:r>
            <a:r>
              <a:rPr lang="en-US" sz="2200" b="0" i="1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Am J Respir Crit Care Med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. 2000;161(2 Pt 1):487-92.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doi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: 10.1164/ajrccm.161.2.9906015. PMID: 10673190.</a:t>
            </a:r>
            <a:endParaRPr lang="en-US" sz="2200" b="0" dirty="0">
              <a:latin typeface="+mn-lt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514350" marR="0" indent="-51435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Richter MJ, </a:t>
            </a:r>
            <a:r>
              <a:rPr lang="en-US" sz="2200" b="0" dirty="0" err="1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Milger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 K, Tello K, et al. Heart rate response during 6-minute walking testing predicts outcome in operable chronic thromboembolic pulmonary hypertension. </a:t>
            </a:r>
            <a:r>
              <a:rPr lang="en-US" sz="2200" b="0" i="1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BMC Pulmonary Medicine</a:t>
            </a:r>
            <a:r>
              <a:rPr lang="en-US" sz="2200" b="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Aptos" panose="020B0004020202020204" pitchFamily="34" charset="0"/>
              </a:rPr>
              <a:t>. 2016;16(1):96. doi:10.1186/s12890-016-0260-y</a:t>
            </a:r>
            <a:endParaRPr lang="en-US" sz="2200" b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49" name="Rectangle 1148">
            <a:extLst>
              <a:ext uri="{FF2B5EF4-FFF2-40B4-BE49-F238E27FC236}">
                <a16:creationId xmlns:a16="http://schemas.microsoft.com/office/drawing/2014/main" id="{B26FF927-BE65-0FA5-CF2F-B78850DCA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93067" y="20378867"/>
            <a:ext cx="11141937" cy="9144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txBody>
          <a:bodyPr wrap="none" anchor="ctr"/>
          <a:lstStyle>
            <a:lvl1pPr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5400" dirty="0">
                <a:solidFill>
                  <a:srgbClr val="FDD023"/>
                </a:solidFill>
              </a:rPr>
              <a:t>References</a:t>
            </a:r>
          </a:p>
        </p:txBody>
      </p:sp>
      <p:graphicFrame>
        <p:nvGraphicFramePr>
          <p:cNvPr id="2052" name="Table 2051">
            <a:extLst>
              <a:ext uri="{FF2B5EF4-FFF2-40B4-BE49-F238E27FC236}">
                <a16:creationId xmlns:a16="http://schemas.microsoft.com/office/drawing/2014/main" id="{C5531BF4-B08D-0012-5D07-A0444D923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847883"/>
              </p:ext>
            </p:extLst>
          </p:nvPr>
        </p:nvGraphicFramePr>
        <p:xfrm>
          <a:off x="12991313" y="7081691"/>
          <a:ext cx="13812912" cy="5970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4304">
                  <a:extLst>
                    <a:ext uri="{9D8B030D-6E8A-4147-A177-3AD203B41FA5}">
                      <a16:colId xmlns:a16="http://schemas.microsoft.com/office/drawing/2014/main" val="947798216"/>
                    </a:ext>
                  </a:extLst>
                </a:gridCol>
                <a:gridCol w="4604304">
                  <a:extLst>
                    <a:ext uri="{9D8B030D-6E8A-4147-A177-3AD203B41FA5}">
                      <a16:colId xmlns:a16="http://schemas.microsoft.com/office/drawing/2014/main" val="676062236"/>
                    </a:ext>
                  </a:extLst>
                </a:gridCol>
                <a:gridCol w="4604304">
                  <a:extLst>
                    <a:ext uri="{9D8B030D-6E8A-4147-A177-3AD203B41FA5}">
                      <a16:colId xmlns:a16="http://schemas.microsoft.com/office/drawing/2014/main" val="3900637718"/>
                    </a:ext>
                  </a:extLst>
                </a:gridCol>
              </a:tblGrid>
              <a:tr h="41170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2264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PAH Patients</a:t>
                      </a:r>
                    </a:p>
                  </a:txBody>
                  <a:tcPr>
                    <a:solidFill>
                      <a:srgbClr val="2264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LDH-PH Patients</a:t>
                      </a:r>
                    </a:p>
                  </a:txBody>
                  <a:tcPr>
                    <a:solidFill>
                      <a:srgbClr val="135F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987580"/>
                  </a:ext>
                </a:extLst>
              </a:tr>
              <a:tr h="411709">
                <a:tc>
                  <a:txBody>
                    <a:bodyPr/>
                    <a:lstStyle/>
                    <a:p>
                      <a:r>
                        <a:rPr lang="en-US" sz="2400" dirty="0"/>
                        <a:t>Number of patients (n)</a:t>
                      </a:r>
                    </a:p>
                  </a:txBody>
                  <a:tcPr>
                    <a:solidFill>
                      <a:srgbClr val="C0F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82</a:t>
                      </a:r>
                    </a:p>
                  </a:txBody>
                  <a:tcPr>
                    <a:solidFill>
                      <a:srgbClr val="C0F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43</a:t>
                      </a:r>
                    </a:p>
                  </a:txBody>
                  <a:tcPr>
                    <a:solidFill>
                      <a:srgbClr val="C0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828087"/>
                  </a:ext>
                </a:extLst>
              </a:tr>
              <a:tr h="411709">
                <a:tc>
                  <a:txBody>
                    <a:bodyPr/>
                    <a:lstStyle/>
                    <a:p>
                      <a:r>
                        <a:rPr lang="en-US" sz="2400" dirty="0"/>
                        <a:t>BMI (kg/m2)</a:t>
                      </a:r>
                    </a:p>
                  </a:txBody>
                  <a:tcPr>
                    <a:solidFill>
                      <a:srgbClr val="DFF8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36.9±11.6</a:t>
                      </a:r>
                      <a:endParaRPr lang="en-US" sz="2400" dirty="0"/>
                    </a:p>
                  </a:txBody>
                  <a:tcPr>
                    <a:solidFill>
                      <a:srgbClr val="DFF8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28.5±7.1</a:t>
                      </a:r>
                      <a:endParaRPr lang="en-US" sz="2400" dirty="0"/>
                    </a:p>
                  </a:txBody>
                  <a:tcPr>
                    <a:solidFill>
                      <a:srgbClr val="D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101193"/>
                  </a:ext>
                </a:extLst>
              </a:tr>
              <a:tr h="741076">
                <a:tc>
                  <a:txBody>
                    <a:bodyPr/>
                    <a:lstStyle/>
                    <a:p>
                      <a:r>
                        <a:rPr lang="en-US" sz="2400" dirty="0"/>
                        <a:t>Rate of blood pressure medication use (%)</a:t>
                      </a:r>
                    </a:p>
                  </a:txBody>
                  <a:tcPr>
                    <a:solidFill>
                      <a:srgbClr val="C0F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81</a:t>
                      </a:r>
                    </a:p>
                  </a:txBody>
                  <a:tcPr>
                    <a:solidFill>
                      <a:srgbClr val="C0F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62</a:t>
                      </a:r>
                    </a:p>
                  </a:txBody>
                  <a:tcPr>
                    <a:solidFill>
                      <a:srgbClr val="C0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057063"/>
                  </a:ext>
                </a:extLst>
              </a:tr>
              <a:tr h="411709">
                <a:tc>
                  <a:txBody>
                    <a:bodyPr/>
                    <a:lstStyle/>
                    <a:p>
                      <a:r>
                        <a:rPr lang="en-US" sz="2400" b="0" dirty="0"/>
                        <a:t>E/e’ </a:t>
                      </a:r>
                      <a:endParaRPr lang="en-US" sz="2400" dirty="0"/>
                    </a:p>
                  </a:txBody>
                  <a:tcPr>
                    <a:solidFill>
                      <a:srgbClr val="DFF8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13.4±8.2</a:t>
                      </a:r>
                      <a:endParaRPr lang="en-US" sz="2400" dirty="0"/>
                    </a:p>
                  </a:txBody>
                  <a:tcPr>
                    <a:solidFill>
                      <a:srgbClr val="DFF8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8.9±5.9</a:t>
                      </a:r>
                      <a:endParaRPr lang="en-US" sz="2400" dirty="0"/>
                    </a:p>
                  </a:txBody>
                  <a:tcPr>
                    <a:solidFill>
                      <a:srgbClr val="D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1215"/>
                  </a:ext>
                </a:extLst>
              </a:tr>
              <a:tr h="849910">
                <a:tc>
                  <a:txBody>
                    <a:bodyPr/>
                    <a:lstStyle/>
                    <a:p>
                      <a:r>
                        <a:rPr lang="en-US" sz="2400" dirty="0"/>
                        <a:t>Rate of </a:t>
                      </a:r>
                      <a:r>
                        <a:rPr lang="en-US" sz="2400" b="0" dirty="0"/>
                        <a:t>echocardiographic right ventricular dysfunction (%)</a:t>
                      </a:r>
                      <a:endParaRPr lang="en-US" sz="2400" dirty="0"/>
                    </a:p>
                  </a:txBody>
                  <a:tcPr>
                    <a:solidFill>
                      <a:srgbClr val="C0F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14</a:t>
                      </a:r>
                    </a:p>
                  </a:txBody>
                  <a:tcPr>
                    <a:solidFill>
                      <a:srgbClr val="C0F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49</a:t>
                      </a:r>
                    </a:p>
                  </a:txBody>
                  <a:tcPr>
                    <a:solidFill>
                      <a:srgbClr val="C0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747727"/>
                  </a:ext>
                </a:extLst>
              </a:tr>
              <a:tr h="741076">
                <a:tc>
                  <a:txBody>
                    <a:bodyPr/>
                    <a:lstStyle/>
                    <a:p>
                      <a:r>
                        <a:rPr lang="en-US" sz="2400" dirty="0"/>
                        <a:t>Rate of right ventricular enlargement (%)</a:t>
                      </a:r>
                    </a:p>
                  </a:txBody>
                  <a:tcPr>
                    <a:solidFill>
                      <a:srgbClr val="DFF8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37</a:t>
                      </a:r>
                    </a:p>
                  </a:txBody>
                  <a:tcPr>
                    <a:solidFill>
                      <a:srgbClr val="DFF8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68</a:t>
                      </a:r>
                    </a:p>
                  </a:txBody>
                  <a:tcPr>
                    <a:solidFill>
                      <a:srgbClr val="D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143712"/>
                  </a:ext>
                </a:extLst>
              </a:tr>
              <a:tr h="741076">
                <a:tc>
                  <a:txBody>
                    <a:bodyPr/>
                    <a:lstStyle/>
                    <a:p>
                      <a:r>
                        <a:rPr lang="en-US" sz="2400" dirty="0"/>
                        <a:t>Systolic blood pressure at rest (mmHg)</a:t>
                      </a:r>
                    </a:p>
                  </a:txBody>
                  <a:tcPr>
                    <a:solidFill>
                      <a:srgbClr val="C0F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133±16</a:t>
                      </a:r>
                      <a:endParaRPr lang="en-US" sz="2400" dirty="0"/>
                    </a:p>
                  </a:txBody>
                  <a:tcPr>
                    <a:solidFill>
                      <a:srgbClr val="C0F1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120±18</a:t>
                      </a:r>
                      <a:endParaRPr lang="en-US" sz="2400" dirty="0"/>
                    </a:p>
                  </a:txBody>
                  <a:tcPr>
                    <a:solidFill>
                      <a:srgbClr val="C0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47526"/>
                  </a:ext>
                </a:extLst>
              </a:tr>
              <a:tr h="741076">
                <a:tc>
                  <a:txBody>
                    <a:bodyPr/>
                    <a:lstStyle/>
                    <a:p>
                      <a:r>
                        <a:rPr lang="en-US" sz="2400" dirty="0"/>
                        <a:t>Diastolic blood pressure at rest (mmHg)</a:t>
                      </a:r>
                    </a:p>
                  </a:txBody>
                  <a:tcPr>
                    <a:solidFill>
                      <a:srgbClr val="DFF8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77±15</a:t>
                      </a:r>
                      <a:endParaRPr lang="en-US" sz="2400" dirty="0"/>
                    </a:p>
                  </a:txBody>
                  <a:tcPr>
                    <a:solidFill>
                      <a:srgbClr val="DFF8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72±12</a:t>
                      </a:r>
                      <a:endParaRPr lang="en-US" sz="2400" dirty="0"/>
                    </a:p>
                  </a:txBody>
                  <a:tcPr>
                    <a:solidFill>
                      <a:srgbClr val="DF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11244"/>
                  </a:ext>
                </a:extLst>
              </a:tr>
            </a:tbl>
          </a:graphicData>
        </a:graphic>
      </p:graphicFrame>
      <p:sp>
        <p:nvSpPr>
          <p:cNvPr id="2053" name="TextBox 2052">
            <a:extLst>
              <a:ext uri="{FF2B5EF4-FFF2-40B4-BE49-F238E27FC236}">
                <a16:creationId xmlns:a16="http://schemas.microsoft.com/office/drawing/2014/main" id="{806CDE63-254F-D281-8EE4-6DD11CDECF6A}"/>
              </a:ext>
            </a:extLst>
          </p:cNvPr>
          <p:cNvSpPr txBox="1"/>
          <p:nvPr/>
        </p:nvSpPr>
        <p:spPr>
          <a:xfrm>
            <a:off x="16044273" y="19215908"/>
            <a:ext cx="8169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/>
              <a:t>Table 2: Blood pressure and HR response to 6MWT</a:t>
            </a:r>
          </a:p>
        </p:txBody>
      </p:sp>
      <p:sp>
        <p:nvSpPr>
          <p:cNvPr id="2055" name="TextBox 2054">
            <a:extLst>
              <a:ext uri="{FF2B5EF4-FFF2-40B4-BE49-F238E27FC236}">
                <a16:creationId xmlns:a16="http://schemas.microsoft.com/office/drawing/2014/main" id="{C42969CD-6613-D0C4-14A6-3CEAF90E1725}"/>
              </a:ext>
            </a:extLst>
          </p:cNvPr>
          <p:cNvSpPr txBox="1"/>
          <p:nvPr/>
        </p:nvSpPr>
        <p:spPr>
          <a:xfrm>
            <a:off x="14681558" y="6507700"/>
            <a:ext cx="11141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/>
              <a:t>Table 3: Comparison between Group 1 and Group 2 PH patient characteristics</a:t>
            </a:r>
          </a:p>
        </p:txBody>
      </p:sp>
      <p:sp>
        <p:nvSpPr>
          <p:cNvPr id="2058" name="TextBox 2057">
            <a:extLst>
              <a:ext uri="{FF2B5EF4-FFF2-40B4-BE49-F238E27FC236}">
                <a16:creationId xmlns:a16="http://schemas.microsoft.com/office/drawing/2014/main" id="{9DCF2364-3F6F-2017-EAF9-444AA4E93250}"/>
              </a:ext>
            </a:extLst>
          </p:cNvPr>
          <p:cNvSpPr txBox="1"/>
          <p:nvPr/>
        </p:nvSpPr>
        <p:spPr>
          <a:xfrm>
            <a:off x="12467910" y="13320372"/>
            <a:ext cx="1433631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en-US" sz="3600" b="0" dirty="0">
                <a:latin typeface="+mj-lt"/>
              </a:rPr>
              <a:t>Compared to PAH patients (n=82), LDH-PH patients (n=43) had a higher BMI (36.9±11.6 vs 28.5±7.1kg/m2, p&lt;0.0001), higher rate of blood pressure medication use (81% vs 62%, p=0.04), higher E/e’ (13.4±8.2 vs 8.9±5.9, p = 0.005), with a lower rate of echocardiographic right ventricular dysfunction (14% vs 49%, p&lt;0.0001) and enlargement (37% vs 68%, p = 0.002).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600" b="0" dirty="0">
                <a:latin typeface="+mj-lt"/>
              </a:rPr>
              <a:t>At rest, systolic blood pressure (</a:t>
            </a:r>
            <a:r>
              <a:rPr lang="en-US" sz="3600" b="0" dirty="0" err="1">
                <a:latin typeface="+mj-lt"/>
              </a:rPr>
              <a:t>sBP</a:t>
            </a:r>
            <a:r>
              <a:rPr lang="en-US" sz="3600" b="0" dirty="0">
                <a:latin typeface="+mj-lt"/>
              </a:rPr>
              <a:t>, 133±16 vs 120±18, p = 0.0002) and diastolic blood pressure (77±15 vs 72±12, p = 0.04) were higher in LHD-PH than PAH patients.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D38AC8AF65FC44A5930A185282003F" ma:contentTypeVersion="16" ma:contentTypeDescription="Create a new document." ma:contentTypeScope="" ma:versionID="c72e11820eafd39577becae5fc2d582c">
  <xsd:schema xmlns:xsd="http://www.w3.org/2001/XMLSchema" xmlns:xs="http://www.w3.org/2001/XMLSchema" xmlns:p="http://schemas.microsoft.com/office/2006/metadata/properties" xmlns:ns2="298685dc-3108-4774-bcc7-e09e36048492" xmlns:ns3="ad1e1e7b-e6e3-4f67-b32e-9611d25e734e" targetNamespace="http://schemas.microsoft.com/office/2006/metadata/properties" ma:root="true" ma:fieldsID="72960a7444922a68309ca9d34688bb3b" ns2:_="" ns3:_="">
    <xsd:import namespace="298685dc-3108-4774-bcc7-e09e36048492"/>
    <xsd:import namespace="ad1e1e7b-e6e3-4f67-b32e-9611d25e7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685dc-3108-4774-bcc7-e09e360484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f5d7b13-30af-4d25-abfc-e38a113a1b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e1e7b-e6e3-4f67-b32e-9611d25e73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26612f2-7025-46ff-94bc-ac828c41b3e8}" ma:internalName="TaxCatchAll" ma:showField="CatchAllData" ma:web="ad1e1e7b-e6e3-4f67-b32e-9611d25e7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8685dc-3108-4774-bcc7-e09e36048492">
      <Terms xmlns="http://schemas.microsoft.com/office/infopath/2007/PartnerControls"/>
    </lcf76f155ced4ddcb4097134ff3c332f>
    <TaxCatchAll xmlns="ad1e1e7b-e6e3-4f67-b32e-9611d25e734e" xsi:nil="true"/>
  </documentManagement>
</p:properties>
</file>

<file path=customXml/itemProps1.xml><?xml version="1.0" encoding="utf-8"?>
<ds:datastoreItem xmlns:ds="http://schemas.openxmlformats.org/officeDocument/2006/customXml" ds:itemID="{A66465AF-A7E6-4F02-9C10-4D19A9370280}"/>
</file>

<file path=customXml/itemProps2.xml><?xml version="1.0" encoding="utf-8"?>
<ds:datastoreItem xmlns:ds="http://schemas.openxmlformats.org/officeDocument/2006/customXml" ds:itemID="{6C27C521-F059-4E60-98DB-143DC30AC7E5}"/>
</file>

<file path=customXml/itemProps3.xml><?xml version="1.0" encoding="utf-8"?>
<ds:datastoreItem xmlns:ds="http://schemas.openxmlformats.org/officeDocument/2006/customXml" ds:itemID="{09945F22-A003-49DE-9415-F1BDEC85950A}"/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5825</TotalTime>
  <Words>1111</Words>
  <Application>Microsoft Office PowerPoint</Application>
  <PresentationFormat>Custom</PresentationFormat>
  <Paragraphs>107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Blank Presentation</vt:lpstr>
      <vt:lpstr>Alison Schafer BS1, Hai Vu Tran MD1, Christopher Van Dreumel MD1, Bennet Bennett deBoisblanc MD1, Matthew Lammi MD2 1Section of Pulmonary/Critical Care &amp; Allergy/Immunology, Department of Internal Medicine, LSU Health Sciences Center, New Orleans, LA 2Pulmonary and Critical Care, Johns Hopkins School of Medicine, Baltimore, MD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Library</dc:creator>
  <cp:lastModifiedBy>Alison Schafer</cp:lastModifiedBy>
  <cp:revision>389</cp:revision>
  <cp:lastPrinted>2017-02-03T02:15:45Z</cp:lastPrinted>
  <dcterms:created xsi:type="dcterms:W3CDTF">1995-06-17T23:31:02Z</dcterms:created>
  <dcterms:modified xsi:type="dcterms:W3CDTF">2024-04-04T22:27:08Z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0x0101007CD38AC8AF65FC44A5930A185282003F</vt:lpwstr>
  </property>
</Properties>
</file>